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1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1"/>
          <c:order val="0"/>
          <c:cat>
            <c:numRef>
              <c:f>Sheet1!$A$1:$A$6</c:f>
              <c:numCache>
                <c:formatCode>General</c:formatCode>
                <c:ptCount val="6"/>
                <c:pt idx="0">
                  <c:v>0</c:v>
                </c:pt>
                <c:pt idx="1">
                  <c:v>0.2</c:v>
                </c:pt>
                <c:pt idx="2">
                  <c:v>0.4</c:v>
                </c:pt>
                <c:pt idx="3">
                  <c:v>0.6000000000000002</c:v>
                </c:pt>
                <c:pt idx="4">
                  <c:v>0.8</c:v>
                </c:pt>
                <c:pt idx="5">
                  <c:v>1</c:v>
                </c:pt>
              </c:numCache>
            </c:numRef>
          </c:cat>
          <c:val>
            <c:numRef>
              <c:f>Sheet1!$B$1:$B$6</c:f>
              <c:numCache>
                <c:formatCode>General</c:formatCode>
                <c:ptCount val="6"/>
                <c:pt idx="0">
                  <c:v>0</c:v>
                </c:pt>
                <c:pt idx="1">
                  <c:v>0.3000000000000001</c:v>
                </c:pt>
                <c:pt idx="2">
                  <c:v>0.4</c:v>
                </c:pt>
                <c:pt idx="3">
                  <c:v>0.25</c:v>
                </c:pt>
                <c:pt idx="4">
                  <c:v>0.1</c:v>
                </c:pt>
                <c:pt idx="5">
                  <c:v>5.0000000000000017E-2</c:v>
                </c:pt>
              </c:numCache>
            </c:numRef>
          </c:val>
        </c:ser>
        <c:axId val="99127680"/>
        <c:axId val="99129216"/>
      </c:barChart>
      <c:catAx>
        <c:axId val="9912768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99129216"/>
        <c:crosses val="autoZero"/>
        <c:auto val="1"/>
        <c:lblAlgn val="ctr"/>
        <c:lblOffset val="100"/>
      </c:catAx>
      <c:valAx>
        <c:axId val="99129216"/>
        <c:scaling>
          <c:orientation val="minMax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sz="2400" dirty="0"/>
                  <a:t>P'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99127680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1"/>
          <c:order val="0"/>
          <c:cat>
            <c:numRef>
              <c:f>Sheet1!$A$1:$A$6</c:f>
              <c:numCache>
                <c:formatCode>General</c:formatCode>
                <c:ptCount val="6"/>
                <c:pt idx="0">
                  <c:v>0</c:v>
                </c:pt>
                <c:pt idx="1">
                  <c:v>0.2</c:v>
                </c:pt>
                <c:pt idx="2">
                  <c:v>0.4</c:v>
                </c:pt>
                <c:pt idx="3">
                  <c:v>0.6000000000000002</c:v>
                </c:pt>
                <c:pt idx="4">
                  <c:v>0.8</c:v>
                </c:pt>
                <c:pt idx="5">
                  <c:v>1</c:v>
                </c:pt>
              </c:numCache>
            </c:numRef>
          </c:cat>
          <c:val>
            <c:numRef>
              <c:f>Sheet1!$B$1:$B$6</c:f>
              <c:numCache>
                <c:formatCode>General</c:formatCode>
                <c:ptCount val="6"/>
                <c:pt idx="0">
                  <c:v>0</c:v>
                </c:pt>
                <c:pt idx="1">
                  <c:v>0.13600000000000001</c:v>
                </c:pt>
                <c:pt idx="2">
                  <c:v>0.36400000000000016</c:v>
                </c:pt>
                <c:pt idx="3">
                  <c:v>0.20400000000000001</c:v>
                </c:pt>
                <c:pt idx="4">
                  <c:v>0.18200000000000005</c:v>
                </c:pt>
                <c:pt idx="5">
                  <c:v>0.114</c:v>
                </c:pt>
              </c:numCache>
            </c:numRef>
          </c:val>
        </c:ser>
        <c:axId val="99149312"/>
        <c:axId val="99150848"/>
      </c:barChart>
      <c:catAx>
        <c:axId val="9914931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99150848"/>
        <c:crosses val="autoZero"/>
        <c:auto val="1"/>
        <c:lblAlgn val="ctr"/>
        <c:lblOffset val="100"/>
      </c:catAx>
      <c:valAx>
        <c:axId val="99150848"/>
        <c:scaling>
          <c:orientation val="minMax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sz="2400" dirty="0"/>
                  <a:t>P'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99149312"/>
        <c:crosses val="autoZero"/>
        <c:crossBetween val="between"/>
      </c:valAx>
    </c:plotArea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23665C-E024-4795-A056-5AA92431668B}" type="datetimeFigureOut">
              <a:rPr lang="en-US" smtClean="0"/>
              <a:pPr/>
              <a:t>12/9/2010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AC6E53-F2A2-4F52-A51A-1E4FFF168A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23665C-E024-4795-A056-5AA92431668B}" type="datetimeFigureOut">
              <a:rPr lang="en-US" smtClean="0"/>
              <a:pPr/>
              <a:t>12/9/2010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AC6E53-F2A2-4F52-A51A-1E4FFF168A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23665C-E024-4795-A056-5AA92431668B}" type="datetimeFigureOut">
              <a:rPr lang="en-US" smtClean="0"/>
              <a:pPr/>
              <a:t>12/9/2010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AC6E53-F2A2-4F52-A51A-1E4FFF168A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23665C-E024-4795-A056-5AA92431668B}" type="datetimeFigureOut">
              <a:rPr lang="en-US" smtClean="0"/>
              <a:pPr/>
              <a:t>12/9/2010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AC6E53-F2A2-4F52-A51A-1E4FFF168A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23665C-E024-4795-A056-5AA92431668B}" type="datetimeFigureOut">
              <a:rPr lang="en-US" smtClean="0"/>
              <a:pPr/>
              <a:t>12/9/2010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AC6E53-F2A2-4F52-A51A-1E4FFF168A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23665C-E024-4795-A056-5AA92431668B}" type="datetimeFigureOut">
              <a:rPr lang="en-US" smtClean="0"/>
              <a:pPr/>
              <a:t>12/9/2010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AC6E53-F2A2-4F52-A51A-1E4FFF168A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23665C-E024-4795-A056-5AA92431668B}" type="datetimeFigureOut">
              <a:rPr lang="en-US" smtClean="0"/>
              <a:pPr/>
              <a:t>12/9/2010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AC6E53-F2A2-4F52-A51A-1E4FFF168A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23665C-E024-4795-A056-5AA92431668B}" type="datetimeFigureOut">
              <a:rPr lang="en-US" smtClean="0"/>
              <a:pPr/>
              <a:t>12/9/2010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AC6E53-F2A2-4F52-A51A-1E4FFF168A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23665C-E024-4795-A056-5AA92431668B}" type="datetimeFigureOut">
              <a:rPr lang="en-US" smtClean="0"/>
              <a:pPr/>
              <a:t>12/9/2010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AC6E53-F2A2-4F52-A51A-1E4FFF168A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23665C-E024-4795-A056-5AA92431668B}" type="datetimeFigureOut">
              <a:rPr lang="en-US" smtClean="0"/>
              <a:pPr/>
              <a:t>12/9/2010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AC6E53-F2A2-4F52-A51A-1E4FFF168A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23665C-E024-4795-A056-5AA92431668B}" type="datetimeFigureOut">
              <a:rPr lang="en-US" smtClean="0"/>
              <a:pPr/>
              <a:t>12/9/2010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AC6E53-F2A2-4F52-A51A-1E4FFF168A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C23665C-E024-4795-A056-5AA92431668B}" type="datetimeFigureOut">
              <a:rPr lang="en-US" smtClean="0"/>
              <a:pPr/>
              <a:t>12/9/2010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3AC6E53-F2A2-4F52-A51A-1E4FFF168A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Bayesian Approach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2514600"/>
            <a:ext cx="6781800" cy="1676400"/>
          </a:xfrm>
        </p:spPr>
        <p:txBody>
          <a:bodyPr/>
          <a:lstStyle/>
          <a:p>
            <a:r>
              <a:rPr lang="en-US" dirty="0" smtClean="0"/>
              <a:t>Jake Blanchard</a:t>
            </a:r>
          </a:p>
          <a:p>
            <a:r>
              <a:rPr lang="en-US" dirty="0" smtClean="0"/>
              <a:t>Fall 2010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if next sample had been good?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Switch to p representing good (rather than defective)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905000" y="3657600"/>
          <a:ext cx="6096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“Good” Fraction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Probability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.05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.15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.40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.30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 Posterior Probabilities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Engineer orders one additional pile and it is good</a:t>
            </a:r>
          </a:p>
          <a:p>
            <a:r>
              <a:rPr lang="en-US" dirty="0" smtClean="0"/>
              <a:t>Probabilities must be updated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535113" y="3235325"/>
          <a:ext cx="6891337" cy="3546475"/>
        </p:xfrm>
        <a:graphic>
          <a:graphicData uri="http://schemas.openxmlformats.org/presentationml/2006/ole">
            <p:oleObj spid="_x0000_s44034" name="Equation" r:id="rId3" imgW="3898800" imgH="2006280" progId="Equation.3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Continuous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838200"/>
          </a:xfrm>
        </p:spPr>
        <p:txBody>
          <a:bodyPr/>
          <a:lstStyle/>
          <a:p>
            <a:r>
              <a:rPr lang="en-US" dirty="0" smtClean="0"/>
              <a:t>Prior </a:t>
            </a:r>
            <a:r>
              <a:rPr lang="en-US" dirty="0" err="1" smtClean="0"/>
              <a:t>pdf</a:t>
            </a:r>
            <a:r>
              <a:rPr lang="en-US" dirty="0" smtClean="0"/>
              <a:t>=f´(</a:t>
            </a:r>
            <a:r>
              <a:rPr lang="en-US" dirty="0" smtClean="0">
                <a:sym typeface="Symbol"/>
              </a:rPr>
              <a:t>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975225" y="1414463"/>
          <a:ext cx="4168775" cy="5443537"/>
        </p:xfrm>
        <a:graphic>
          <a:graphicData uri="http://schemas.openxmlformats.org/presentationml/2006/ole">
            <p:oleObj spid="_x0000_s45058" name="Equation" r:id="rId3" imgW="2120760" imgH="2768400" progId="Equation.3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Defective piles</a:t>
            </a:r>
          </a:p>
          <a:p>
            <a:r>
              <a:rPr lang="en-US" dirty="0" smtClean="0"/>
              <a:t>Assume uniform distribution</a:t>
            </a:r>
          </a:p>
          <a:p>
            <a:r>
              <a:rPr lang="en-US" dirty="0" smtClean="0"/>
              <a:t>Then, single inspection identifies defective pile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209800" y="1371600"/>
          <a:ext cx="5334000" cy="5260932"/>
        </p:xfrm>
        <a:graphic>
          <a:graphicData uri="http://schemas.openxmlformats.org/presentationml/2006/ole">
            <p:oleObj spid="_x0000_s46082" name="Equation" r:id="rId3" imgW="1854000" imgH="1828800" progId="Equation.3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3352800"/>
          </a:xfrm>
        </p:spPr>
        <p:txBody>
          <a:bodyPr>
            <a:normAutofit/>
          </a:bodyPr>
          <a:lstStyle/>
          <a:p>
            <a:r>
              <a:rPr lang="en-US" dirty="0" smtClean="0"/>
              <a:t>Suppose we have a population with a prior standard deviation (</a:t>
            </a:r>
            <a:r>
              <a:rPr lang="en-US" dirty="0" smtClean="0">
                <a:sym typeface="Symbol"/>
              </a:rPr>
              <a:t></a:t>
            </a:r>
            <a:r>
              <a:rPr lang="en-US" dirty="0" smtClean="0"/>
              <a:t>´) and mean (</a:t>
            </a:r>
            <a:r>
              <a:rPr lang="en-US" dirty="0" smtClean="0">
                <a:sym typeface="Symbol"/>
              </a:rPr>
              <a:t></a:t>
            </a:r>
            <a:r>
              <a:rPr lang="en-US" dirty="0" smtClean="0"/>
              <a:t>´)</a:t>
            </a:r>
          </a:p>
          <a:p>
            <a:r>
              <a:rPr lang="en-US" dirty="0" smtClean="0"/>
              <a:t>Assume we then sample to get sample mean (x)and standard deviation (</a:t>
            </a:r>
            <a:r>
              <a:rPr lang="en-US" dirty="0" smtClean="0">
                <a:sym typeface="Symbol"/>
              </a:rPr>
              <a:t></a:t>
            </a:r>
            <a:r>
              <a:rPr lang="en-US" dirty="0" smtClean="0"/>
              <a:t>)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2971800" y="3657600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 Prior Information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209800" y="1447799"/>
          <a:ext cx="4419600" cy="5203217"/>
        </p:xfrm>
        <a:graphic>
          <a:graphicData uri="http://schemas.openxmlformats.org/presentationml/2006/ole">
            <p:oleObj spid="_x0000_s48130" name="Equation" r:id="rId3" imgW="1790640" imgH="210816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72200" y="3505200"/>
            <a:ext cx="2209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Weighted average of prior mean and sample mean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a methodology for combining observed data with expert judgment</a:t>
            </a:r>
          </a:p>
          <a:p>
            <a:r>
              <a:rPr lang="en-US" dirty="0" smtClean="0"/>
              <a:t>Treats all parameters are random variables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Discrete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parameter </a:t>
            </a:r>
            <a:r>
              <a:rPr lang="en-US" dirty="0" smtClean="0">
                <a:sym typeface="Symbol"/>
              </a:rPr>
              <a:t></a:t>
            </a:r>
            <a:r>
              <a:rPr lang="en-US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has k discrete values</a:t>
            </a:r>
          </a:p>
          <a:p>
            <a:r>
              <a:rPr lang="en-US" dirty="0" smtClean="0">
                <a:sym typeface="Symbol"/>
              </a:rPr>
              <a:t>Also, let p</a:t>
            </a:r>
            <a:r>
              <a:rPr lang="en-US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represent the prior relative likelihoods (in a </a:t>
            </a:r>
            <a:r>
              <a:rPr lang="en-US" dirty="0" err="1" smtClean="0">
                <a:sym typeface="Symbol"/>
              </a:rPr>
              <a:t>pmf</a:t>
            </a:r>
            <a:r>
              <a:rPr lang="en-US" dirty="0" smtClean="0">
                <a:sym typeface="Symbol"/>
              </a:rPr>
              <a:t>) (based on old information)</a:t>
            </a:r>
          </a:p>
          <a:p>
            <a:r>
              <a:rPr lang="en-US" dirty="0" smtClean="0">
                <a:sym typeface="Symbol"/>
              </a:rPr>
              <a:t>If we get new data, we want to modify the </a:t>
            </a:r>
            <a:r>
              <a:rPr lang="en-US" dirty="0" err="1" smtClean="0">
                <a:sym typeface="Symbol"/>
              </a:rPr>
              <a:t>pmf</a:t>
            </a:r>
            <a:r>
              <a:rPr lang="en-US" dirty="0" smtClean="0">
                <a:sym typeface="Symbol"/>
              </a:rPr>
              <a:t> to take it into account (systematically)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371600"/>
            <a:ext cx="749808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i</a:t>
            </a:r>
            <a:r>
              <a:rPr lang="en-US" dirty="0" smtClean="0"/>
              <a:t>=P(</a:t>
            </a:r>
            <a:r>
              <a:rPr lang="en-US" dirty="0" smtClean="0">
                <a:sym typeface="Symbol"/>
              </a:rPr>
              <a:t>= </a:t>
            </a:r>
            <a:r>
              <a:rPr lang="en-US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)</a:t>
            </a:r>
            <a:r>
              <a:rPr lang="en-US" dirty="0" smtClean="0"/>
              <a:t>=prior relative likelihoods (data available prior to experiment providing </a:t>
            </a:r>
            <a:r>
              <a:rPr lang="en-US" dirty="0" smtClean="0">
                <a:sym typeface="Symbol"/>
              </a:rPr>
              <a:t>)</a:t>
            </a:r>
            <a:endParaRPr lang="en-US" dirty="0" smtClean="0"/>
          </a:p>
          <a:p>
            <a:r>
              <a:rPr lang="en-US" dirty="0" smtClean="0">
                <a:sym typeface="Symbol"/>
              </a:rPr>
              <a:t>=observed outcome</a:t>
            </a:r>
          </a:p>
          <a:p>
            <a:r>
              <a:rPr lang="en-US" dirty="0" smtClean="0"/>
              <a:t>P(</a:t>
            </a:r>
            <a:r>
              <a:rPr lang="en-US" dirty="0" smtClean="0">
                <a:sym typeface="Symbol"/>
              </a:rPr>
              <a:t>= </a:t>
            </a:r>
            <a:r>
              <a:rPr lang="en-US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|)</a:t>
            </a:r>
            <a:r>
              <a:rPr lang="en-US" dirty="0" smtClean="0"/>
              <a:t>=posterior probability of </a:t>
            </a:r>
            <a:r>
              <a:rPr lang="en-US" dirty="0" smtClean="0">
                <a:sym typeface="Symbol"/>
              </a:rPr>
              <a:t>= </a:t>
            </a:r>
            <a:r>
              <a:rPr lang="en-US" baseline="-25000" dirty="0" smtClean="0">
                <a:sym typeface="Symbol"/>
              </a:rPr>
              <a:t>I </a:t>
            </a:r>
            <a:r>
              <a:rPr lang="en-US" dirty="0" smtClean="0"/>
              <a:t>(after incorporating </a:t>
            </a:r>
            <a:r>
              <a:rPr lang="en-US" dirty="0" smtClean="0">
                <a:sym typeface="Symbol"/>
              </a:rPr>
              <a:t>)</a:t>
            </a:r>
            <a:endParaRPr lang="en-US" dirty="0" smtClean="0"/>
          </a:p>
          <a:p>
            <a:r>
              <a:rPr lang="en-US" dirty="0" smtClean="0"/>
              <a:t>P´(</a:t>
            </a:r>
            <a:r>
              <a:rPr lang="en-US" dirty="0" smtClean="0">
                <a:sym typeface="Symbol"/>
              </a:rPr>
              <a:t>= </a:t>
            </a:r>
            <a:r>
              <a:rPr lang="en-US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)</a:t>
            </a:r>
            <a:r>
              <a:rPr lang="en-US" dirty="0" smtClean="0"/>
              <a:t>=prior probability</a:t>
            </a:r>
          </a:p>
          <a:p>
            <a:r>
              <a:rPr lang="en-US" dirty="0" smtClean="0"/>
              <a:t>P´´ (</a:t>
            </a:r>
            <a:r>
              <a:rPr lang="en-US" dirty="0" smtClean="0">
                <a:sym typeface="Symbol"/>
              </a:rPr>
              <a:t>= </a:t>
            </a:r>
            <a:r>
              <a:rPr lang="en-US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)</a:t>
            </a:r>
            <a:r>
              <a:rPr lang="en-US" dirty="0" smtClean="0"/>
              <a:t>=posterior probability</a:t>
            </a:r>
          </a:p>
          <a:p>
            <a:r>
              <a:rPr lang="en-US" dirty="0" smtClean="0"/>
              <a:t>Estimator of parameter </a:t>
            </a:r>
            <a:r>
              <a:rPr lang="en-US" dirty="0" smtClean="0">
                <a:sym typeface="Symbol"/>
              </a:rPr>
              <a:t> is given by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8077200" y="5715000"/>
          <a:ext cx="476250" cy="539750"/>
        </p:xfrm>
        <a:graphic>
          <a:graphicData uri="http://schemas.openxmlformats.org/presentationml/2006/ole">
            <p:oleObj spid="_x0000_s22530" name="Equation" r:id="rId3" imgW="190440" imgH="21564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formulas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2438399" y="1676400"/>
          <a:ext cx="6278445" cy="3733800"/>
        </p:xfrm>
        <a:graphic>
          <a:graphicData uri="http://schemas.openxmlformats.org/presentationml/2006/ole">
            <p:oleObj spid="_x0000_s23554" name="Equation" r:id="rId3" imgW="2539800" imgH="151128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981200"/>
          </a:xfrm>
        </p:spPr>
        <p:txBody>
          <a:bodyPr/>
          <a:lstStyle/>
          <a:p>
            <a:r>
              <a:rPr lang="en-US" dirty="0" smtClean="0"/>
              <a:t>Variable is proportion of defective concrete piles</a:t>
            </a:r>
          </a:p>
          <a:p>
            <a:r>
              <a:rPr lang="en-US" dirty="0" smtClean="0"/>
              <a:t>Engineer estimates that probabilities are: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905000" y="365760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Defective Fraction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Probability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.30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.40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.15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.05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 PMF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1600200" y="1524000"/>
          <a:ext cx="69342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 Posterior Probabilities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Engineer orders one additional pile and it is defective</a:t>
            </a:r>
          </a:p>
          <a:p>
            <a:r>
              <a:rPr lang="en-US" dirty="0" smtClean="0"/>
              <a:t>Probabilities must be updated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143000" y="3235325"/>
          <a:ext cx="7676095" cy="3546475"/>
        </p:xfrm>
        <a:graphic>
          <a:graphicData uri="http://schemas.openxmlformats.org/presentationml/2006/ole">
            <p:oleObj spid="_x0000_s24578" name="Equation" r:id="rId3" imgW="4343400" imgH="200628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Posterior PMF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1752600" y="1524000"/>
          <a:ext cx="63246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304</TotalTime>
  <Words>336</Words>
  <Application>Microsoft Office PowerPoint</Application>
  <PresentationFormat>On-screen Show (4:3)</PresentationFormat>
  <Paragraphs>71</Paragraphs>
  <Slides>16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Solstice</vt:lpstr>
      <vt:lpstr>Equation</vt:lpstr>
      <vt:lpstr>Microsoft Equation 3.0</vt:lpstr>
      <vt:lpstr>Bayesian Approach</vt:lpstr>
      <vt:lpstr>Introduction</vt:lpstr>
      <vt:lpstr>Discrete Case</vt:lpstr>
      <vt:lpstr>Terminology</vt:lpstr>
      <vt:lpstr>Useful formulas</vt:lpstr>
      <vt:lpstr>Example</vt:lpstr>
      <vt:lpstr>Prior PMF</vt:lpstr>
      <vt:lpstr>Find Posterior Probabilities</vt:lpstr>
      <vt:lpstr>Posterior PMF</vt:lpstr>
      <vt:lpstr>What if next sample had been good?</vt:lpstr>
      <vt:lpstr>Find Posterior Probabilities</vt:lpstr>
      <vt:lpstr>Continuous Case</vt:lpstr>
      <vt:lpstr>Example</vt:lpstr>
      <vt:lpstr>Solution</vt:lpstr>
      <vt:lpstr>Sampling</vt:lpstr>
      <vt:lpstr>With Prior Information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Regression and Correlation</dc:title>
  <dc:creator>jake</dc:creator>
  <cp:lastModifiedBy>jake</cp:lastModifiedBy>
  <cp:revision>44</cp:revision>
  <dcterms:created xsi:type="dcterms:W3CDTF">2010-11-08T16:06:40Z</dcterms:created>
  <dcterms:modified xsi:type="dcterms:W3CDTF">2010-12-09T14:34:19Z</dcterms:modified>
</cp:coreProperties>
</file>