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8" r:id="rId9"/>
    <p:sldId id="262" r:id="rId10"/>
    <p:sldId id="263" r:id="rId11"/>
    <p:sldId id="266" r:id="rId12"/>
    <p:sldId id="267" r:id="rId13"/>
    <p:sldId id="264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34363-231C-41D0-918E-9D9B923D02B0}" type="datetimeFigureOut">
              <a:rPr lang="en-US" smtClean="0"/>
              <a:t>12/3/2010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3428E-FC81-4CAF-BBD8-A1A8B5DDC2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23665C-E024-4795-A056-5AA92431668B}" type="datetimeFigureOut">
              <a:rPr lang="en-US" smtClean="0"/>
              <a:pPr/>
              <a:t>12/3/2010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AC6E53-F2A2-4F52-A51A-1E4FFF168A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Regression and Correlation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514600"/>
            <a:ext cx="6781800" cy="1676400"/>
          </a:xfrm>
        </p:spPr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Regression with Non-Constant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3136392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Now relax assumption of constant variance</a:t>
            </a:r>
          </a:p>
          <a:p>
            <a:r>
              <a:rPr lang="en-US" dirty="0" smtClean="0"/>
              <a:t>Assume regions with large conditional variance weighted less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57800" y="914399"/>
          <a:ext cx="2819400" cy="5928795"/>
        </p:xfrm>
        <a:graphic>
          <a:graphicData uri="http://schemas.openxmlformats.org/presentationml/2006/ole">
            <p:oleObj spid="_x0000_s5122" name="Equation" r:id="rId3" imgW="2222280" imgH="467352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(8.2)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124200"/>
          </a:xfrm>
        </p:spPr>
        <p:txBody>
          <a:bodyPr/>
          <a:lstStyle/>
          <a:p>
            <a:r>
              <a:rPr lang="en-US" dirty="0" smtClean="0"/>
              <a:t>Data for maximum settlement (x) of storage tanks and maximum differential settlement (y)</a:t>
            </a:r>
          </a:p>
          <a:p>
            <a:r>
              <a:rPr lang="en-US" dirty="0" smtClean="0"/>
              <a:t>From looking at data, assume g(x)=x (that is, standard deviation of y increases linearly with x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4724400"/>
          <a:ext cx="2841978" cy="1447800"/>
        </p:xfrm>
        <a:graphic>
          <a:graphicData uri="http://schemas.openxmlformats.org/presentationml/2006/ole">
            <p:oleObj spid="_x0000_s23554" name="Equation" r:id="rId3" imgW="134604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(8.2) continued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1600200"/>
          <a:ext cx="1600200" cy="4125516"/>
        </p:xfrm>
        <a:graphic>
          <a:graphicData uri="http://schemas.openxmlformats.org/presentationml/2006/ole">
            <p:oleObj spid="_x0000_s24578" name="Equation" r:id="rId3" imgW="812520" imgH="2095200" progId="Equation.3">
              <p:embed/>
            </p:oleObj>
          </a:graphicData>
        </a:graphic>
      </p:graphicFrame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676400"/>
            <a:ext cx="509587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Regression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47813" y="1787525"/>
          <a:ext cx="6810375" cy="739775"/>
        </p:xfrm>
        <a:graphic>
          <a:graphicData uri="http://schemas.openxmlformats.org/presentationml/2006/ole">
            <p:oleObj spid="_x0000_s6146" name="Equation" r:id="rId3" imgW="2108160" imgH="228600" progId="Equation.3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219200" y="32766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“Nonlinear” Regression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02992" y="4830762"/>
          <a:ext cx="4267200" cy="656492"/>
        </p:xfrm>
        <a:graphic>
          <a:graphicData uri="http://schemas.openxmlformats.org/presentationml/2006/ole">
            <p:oleObj spid="_x0000_s6147" name="Equation" r:id="rId4" imgW="132048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3600" y="5867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LINEST in Excel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regression to find relationships between random variables</a:t>
            </a:r>
          </a:p>
          <a:p>
            <a:r>
              <a:rPr lang="en-US" dirty="0" smtClean="0"/>
              <a:t>This does not necessarily imply causation</a:t>
            </a:r>
          </a:p>
          <a:p>
            <a:r>
              <a:rPr lang="en-US" dirty="0" smtClean="0"/>
              <a:t>Correlation can be used to measure predictability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Regression with Constant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Regression: E(Y|X=x)=</a:t>
            </a:r>
            <a:r>
              <a:rPr lang="en-US" dirty="0" smtClean="0">
                <a:sym typeface="Symbol"/>
              </a:rPr>
              <a:t>+x</a:t>
            </a:r>
          </a:p>
          <a:p>
            <a:r>
              <a:rPr lang="en-US" dirty="0" smtClean="0">
                <a:sym typeface="Symbol"/>
              </a:rPr>
              <a:t>In general, variance is function of x</a:t>
            </a:r>
          </a:p>
          <a:p>
            <a:r>
              <a:rPr lang="en-US" dirty="0" smtClean="0">
                <a:sym typeface="Symbol"/>
              </a:rPr>
              <a:t>If we assume the variance is a constant, then the analysis is simplified</a:t>
            </a:r>
          </a:p>
          <a:p>
            <a:r>
              <a:rPr lang="en-US" dirty="0" smtClean="0">
                <a:sym typeface="Symbol"/>
              </a:rPr>
              <a:t>Define total absolute error as the sum of the squares of the errors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1419764"/>
          <a:ext cx="5105400" cy="5057236"/>
        </p:xfrm>
        <a:graphic>
          <a:graphicData uri="http://schemas.openxmlformats.org/presentationml/2006/ole">
            <p:oleObj spid="_x0000_s1026" name="Equation" r:id="rId3" imgW="2692080" imgH="26668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Variance in Regression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95400"/>
          </a:xfrm>
        </p:spPr>
        <p:txBody>
          <a:bodyPr/>
          <a:lstStyle/>
          <a:p>
            <a:r>
              <a:rPr lang="en-US" dirty="0" smtClean="0"/>
              <a:t>Relevant variance is conditional: </a:t>
            </a:r>
            <a:r>
              <a:rPr lang="en-US" dirty="0" err="1" smtClean="0"/>
              <a:t>Var</a:t>
            </a:r>
            <a:r>
              <a:rPr lang="en-US" dirty="0" smtClean="0"/>
              <a:t>(Y|X=x)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2895600"/>
          <a:ext cx="4703233" cy="3352800"/>
        </p:xfrm>
        <a:graphic>
          <a:graphicData uri="http://schemas.openxmlformats.org/presentationml/2006/ole">
            <p:oleObj spid="_x0000_s2050" name="Equation" r:id="rId3" imgW="2565360" imgH="182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Regression coefficients are t-distributed with n-2 </a:t>
            </a:r>
            <a:r>
              <a:rPr lang="en-US" dirty="0" err="1" smtClean="0"/>
              <a:t>dof</a:t>
            </a:r>
            <a:endParaRPr lang="en-US" dirty="0" smtClean="0"/>
          </a:p>
          <a:p>
            <a:r>
              <a:rPr lang="en-US" dirty="0" smtClean="0"/>
              <a:t>Statistic below is thus t-distributed with n-2 </a:t>
            </a:r>
            <a:r>
              <a:rPr lang="en-US" dirty="0" err="1" smtClean="0"/>
              <a:t>dof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 the confidence interval is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62399" y="3124200"/>
          <a:ext cx="2192055" cy="1524000"/>
        </p:xfrm>
        <a:graphic>
          <a:graphicData uri="http://schemas.openxmlformats.org/presentationml/2006/ole">
            <p:oleObj spid="_x0000_s3074" name="Equation" r:id="rId3" imgW="1333440" imgH="9270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95599" y="5257800"/>
          <a:ext cx="5764876" cy="1447800"/>
        </p:xfrm>
        <a:graphic>
          <a:graphicData uri="http://schemas.openxmlformats.org/presentationml/2006/ole">
            <p:oleObj spid="_x0000_s3075" name="Equation" r:id="rId4" imgW="2781000" imgH="69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05000"/>
          </a:xfrm>
        </p:spPr>
        <p:txBody>
          <a:bodyPr/>
          <a:lstStyle/>
          <a:p>
            <a:r>
              <a:rPr lang="en-US" dirty="0" smtClean="0"/>
              <a:t>Example 8.1</a:t>
            </a:r>
          </a:p>
          <a:p>
            <a:r>
              <a:rPr lang="en-US" dirty="0" smtClean="0"/>
              <a:t>Data for compressive strength (q) of stiff clay as a function of “blow counts” (N)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3048000"/>
          <a:ext cx="2743200" cy="3702361"/>
        </p:xfrm>
        <a:graphic>
          <a:graphicData uri="http://schemas.openxmlformats.org/presentationml/2006/ole">
            <p:oleObj spid="_x0000_s22530" name="Equation" r:id="rId3" imgW="1815840" imgH="245088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190999" y="3308732"/>
          <a:ext cx="4915241" cy="3168268"/>
        </p:xfrm>
        <a:graphic>
          <a:graphicData uri="http://schemas.openxmlformats.org/presentationml/2006/ole">
            <p:oleObj spid="_x0000_s22531" name="Equation" r:id="rId4" imgW="3390840" imgH="218412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6315075" cy="4420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Estimate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1447800"/>
          <a:ext cx="3733800" cy="4595446"/>
        </p:xfrm>
        <a:graphic>
          <a:graphicData uri="http://schemas.openxmlformats.org/presentationml/2006/ole">
            <p:oleObj spid="_x0000_s4098" name="Equation" r:id="rId3" imgW="1815840" imgH="223488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</TotalTime>
  <Words>216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Solstice</vt:lpstr>
      <vt:lpstr>Equation</vt:lpstr>
      <vt:lpstr>Microsoft Equation 3.0</vt:lpstr>
      <vt:lpstr>Regression and Correlation</vt:lpstr>
      <vt:lpstr>Introduction</vt:lpstr>
      <vt:lpstr>Regression with Constant Variance</vt:lpstr>
      <vt:lpstr>Linear Regression</vt:lpstr>
      <vt:lpstr>Variance in Regression Analysis</vt:lpstr>
      <vt:lpstr>Confidence Intervals</vt:lpstr>
      <vt:lpstr>Example</vt:lpstr>
      <vt:lpstr>Plot</vt:lpstr>
      <vt:lpstr>Correlation Estimate</vt:lpstr>
      <vt:lpstr>Regression with Non-Constant Variance</vt:lpstr>
      <vt:lpstr>Example (8.2)</vt:lpstr>
      <vt:lpstr>Example (8.2) continued</vt:lpstr>
      <vt:lpstr>Multiple Regression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and Correlation</dc:title>
  <dc:creator>jake</dc:creator>
  <cp:lastModifiedBy>jake</cp:lastModifiedBy>
  <cp:revision>27</cp:revision>
  <dcterms:created xsi:type="dcterms:W3CDTF">2010-11-08T16:06:40Z</dcterms:created>
  <dcterms:modified xsi:type="dcterms:W3CDTF">2010-12-03T18:28:20Z</dcterms:modified>
</cp:coreProperties>
</file>