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76" r:id="rId6"/>
    <p:sldId id="264" r:id="rId7"/>
    <p:sldId id="265" r:id="rId8"/>
    <p:sldId id="269" r:id="rId9"/>
    <p:sldId id="270" r:id="rId10"/>
    <p:sldId id="271" r:id="rId11"/>
    <p:sldId id="272" r:id="rId12"/>
    <p:sldId id="273" r:id="rId13"/>
    <p:sldId id="274" r:id="rId14"/>
    <p:sldId id="259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AE2F39-5FB8-4DFA-90DA-581412368408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3B382C-72AA-4B82-821E-A0426DD43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Sensitivity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Fall </a:t>
            </a:r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normalized sensitivity says nothing about the expected variation in the inputs. </a:t>
            </a:r>
          </a:p>
          <a:p>
            <a:r>
              <a:rPr lang="en-US" dirty="0" smtClean="0"/>
              <a:t>If we are highly sensitive to a variable which varies little, it may not matter in the end</a:t>
            </a:r>
          </a:p>
          <a:p>
            <a:r>
              <a:rPr lang="en-US" dirty="0" smtClean="0"/>
              <a:t>Normalize to input variances</a:t>
            </a:r>
            <a:endParaRPr lang="en-US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3119437" y="4876800"/>
          <a:ext cx="2267127" cy="1219200"/>
        </p:xfrm>
        <a:graphic>
          <a:graphicData uri="http://schemas.openxmlformats.org/presentationml/2006/ole">
            <p:oleObj spid="_x0000_s46082" name="Equation" r:id="rId3" imgW="8254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Rewriting…</a:t>
            </a:r>
            <a:endParaRPr lang="en-US" dirty="0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>
            <p:ph idx="1"/>
          </p:nvPr>
        </p:nvGraphicFramePr>
        <p:xfrm>
          <a:off x="3073400" y="1828800"/>
          <a:ext cx="3860800" cy="4861819"/>
        </p:xfrm>
        <a:graphic>
          <a:graphicData uri="http://schemas.openxmlformats.org/presentationml/2006/ole">
            <p:oleObj spid="_x0000_s47106" name="Equation" r:id="rId3" imgW="1765080" imgH="2222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/>
          <a:lstStyle/>
          <a:p>
            <a:r>
              <a:rPr lang="en-US" dirty="0" smtClean="0"/>
              <a:t>Question: If we could eliminate the variation in a single input variable, how much would we reduce output variation?</a:t>
            </a:r>
          </a:p>
          <a:p>
            <a:r>
              <a:rPr lang="en-US" dirty="0" smtClean="0"/>
              <a:t>Hold one input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) constant</a:t>
            </a:r>
          </a:p>
          <a:p>
            <a:r>
              <a:rPr lang="en-US" dirty="0" smtClean="0"/>
              <a:t>Find output variance – V(</a:t>
            </a:r>
            <a:r>
              <a:rPr lang="en-US" dirty="0" err="1" smtClean="0"/>
              <a:t>Y|P</a:t>
            </a:r>
            <a:r>
              <a:rPr lang="en-US" baseline="-25000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will vary as we vary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endParaRPr lang="en-US" baseline="-25000" dirty="0" smtClean="0"/>
          </a:p>
          <a:p>
            <a:r>
              <a:rPr lang="en-US" dirty="0" smtClean="0"/>
              <a:t>So now do this for a variety of values of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 and find expected value E(V(</a:t>
            </a:r>
            <a:r>
              <a:rPr lang="en-US" dirty="0" err="1" smtClean="0"/>
              <a:t>Y|P</a:t>
            </a:r>
            <a:r>
              <a:rPr lang="en-US" baseline="-25000" dirty="0" err="1" smtClean="0"/>
              <a:t>x</a:t>
            </a:r>
            <a:r>
              <a:rPr lang="en-US" dirty="0" smtClean="0"/>
              <a:t>))</a:t>
            </a:r>
          </a:p>
          <a:p>
            <a:r>
              <a:rPr lang="en-US" dirty="0" smtClean="0"/>
              <a:t>Note: V(Y)=E(V(</a:t>
            </a:r>
            <a:r>
              <a:rPr lang="en-US" dirty="0" err="1" smtClean="0"/>
              <a:t>Y|P</a:t>
            </a:r>
            <a:r>
              <a:rPr lang="en-US" baseline="-25000" dirty="0" err="1" smtClean="0"/>
              <a:t>x</a:t>
            </a:r>
            <a:r>
              <a:rPr lang="en-US" dirty="0" smtClean="0"/>
              <a:t>))+V(E(</a:t>
            </a:r>
            <a:r>
              <a:rPr lang="en-US" dirty="0" err="1" smtClean="0"/>
              <a:t>Y|P</a:t>
            </a:r>
            <a:r>
              <a:rPr lang="en-US" baseline="-25000" dirty="0" err="1" smtClean="0"/>
              <a:t>x</a:t>
            </a:r>
            <a:r>
              <a:rPr lang="en-US" dirty="0" smtClean="0"/>
              <a:t>))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normalize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often called the</a:t>
            </a:r>
          </a:p>
          <a:p>
            <a:pPr lvl="1"/>
            <a:r>
              <a:rPr lang="en-US" dirty="0" smtClean="0"/>
              <a:t>importance measure, </a:t>
            </a:r>
          </a:p>
          <a:p>
            <a:pPr lvl="1"/>
            <a:r>
              <a:rPr lang="en-US" dirty="0" smtClean="0"/>
              <a:t>sensitivity index, </a:t>
            </a:r>
          </a:p>
          <a:p>
            <a:pPr lvl="1"/>
            <a:r>
              <a:rPr lang="en-US" dirty="0" smtClean="0"/>
              <a:t>correlation ratio, or </a:t>
            </a:r>
          </a:p>
          <a:p>
            <a:pPr lvl="1"/>
            <a:r>
              <a:rPr lang="en-US" dirty="0" smtClean="0"/>
              <a:t>first order effect</a:t>
            </a:r>
            <a:endParaRPr lang="en-US" dirty="0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2971800" y="1676400"/>
          <a:ext cx="2999546" cy="1219200"/>
        </p:xfrm>
        <a:graphic>
          <a:graphicData uri="http://schemas.openxmlformats.org/presentationml/2006/ole">
            <p:oleObj spid="_x0000_s48130" name="Equation" r:id="rId3" imgW="10918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Variance-Based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Assume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Choose each term such that it has a mean of 0</a:t>
            </a:r>
          </a:p>
          <a:p>
            <a:r>
              <a:rPr lang="en-US" dirty="0" smtClean="0"/>
              <a:t>Hence, f</a:t>
            </a:r>
            <a:r>
              <a:rPr lang="en-US" baseline="-25000" dirty="0" smtClean="0"/>
              <a:t>0</a:t>
            </a:r>
            <a:r>
              <a:rPr lang="en-US" dirty="0" smtClean="0"/>
              <a:t> is average of f(x)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9613" y="2133600"/>
          <a:ext cx="8358187" cy="914400"/>
        </p:xfrm>
        <a:graphic>
          <a:graphicData uri="http://schemas.openxmlformats.org/presentationml/2006/ole">
            <p:oleObj spid="_x0000_s1026" name="Equation" r:id="rId3" imgW="4063680" imgH="4442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52600" y="5105400"/>
          <a:ext cx="7045325" cy="1458060"/>
        </p:xfrm>
        <a:graphic>
          <a:graphicData uri="http://schemas.openxmlformats.org/presentationml/2006/ole">
            <p:oleObj spid="_x0000_s1028" name="Equation" r:id="rId4" imgW="257796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terms are orthogonal, we can square everything and integrate over our domain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6600" y="2819400"/>
          <a:ext cx="5635625" cy="3813175"/>
        </p:xfrm>
        <a:graphic>
          <a:graphicData uri="http://schemas.openxmlformats.org/presentationml/2006/ole">
            <p:oleObj spid="_x0000_s38914" name="Equation" r:id="rId3" imgW="2908080" imgH="1968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Variance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baseline="-25000" dirty="0" smtClean="0"/>
              <a:t>i</a:t>
            </a:r>
            <a:r>
              <a:rPr lang="en-US" dirty="0" smtClean="0"/>
              <a:t> is first order (or main) effect of x</a:t>
            </a:r>
            <a:r>
              <a:rPr lang="en-US" baseline="-25000" dirty="0" smtClean="0"/>
              <a:t>i</a:t>
            </a:r>
          </a:p>
          <a:p>
            <a:r>
              <a:rPr lang="en-US" dirty="0" err="1" smtClean="0"/>
              <a:t>S</a:t>
            </a:r>
            <a:r>
              <a:rPr lang="en-US" baseline="-25000" dirty="0" err="1" smtClean="0"/>
              <a:t>ij</a:t>
            </a:r>
            <a:r>
              <a:rPr lang="en-US" dirty="0" smtClean="0"/>
              <a:t> is second order index. It measures effect of pure interaction between any pair of output variables</a:t>
            </a:r>
          </a:p>
          <a:p>
            <a:r>
              <a:rPr lang="en-US" dirty="0" smtClean="0"/>
              <a:t>Other values of S are higher order indices</a:t>
            </a:r>
          </a:p>
          <a:p>
            <a:r>
              <a:rPr lang="en-US" dirty="0" smtClean="0"/>
              <a:t>“Typical” sensitivity analysis just addresses first order effects</a:t>
            </a:r>
          </a:p>
          <a:p>
            <a:r>
              <a:rPr lang="en-US" dirty="0" smtClean="0"/>
              <a:t>An “exhaustive” sensitivity analysis would address other indices as well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 k=4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1=S</a:t>
            </a:r>
            <a:r>
              <a:rPr lang="en-US" baseline="-25000" dirty="0" smtClean="0"/>
              <a:t>1</a:t>
            </a:r>
            <a:r>
              <a:rPr lang="en-US" dirty="0" smtClean="0"/>
              <a:t>+S</a:t>
            </a:r>
            <a:r>
              <a:rPr lang="en-US" baseline="-25000" dirty="0" smtClean="0"/>
              <a:t>2</a:t>
            </a:r>
            <a:r>
              <a:rPr lang="en-US" dirty="0" smtClean="0"/>
              <a:t>+S</a:t>
            </a:r>
            <a:r>
              <a:rPr lang="en-US" baseline="-25000" dirty="0" smtClean="0"/>
              <a:t>3</a:t>
            </a:r>
            <a:r>
              <a:rPr lang="en-US" dirty="0" smtClean="0"/>
              <a:t>+S</a:t>
            </a:r>
            <a:r>
              <a:rPr lang="en-US" baseline="-25000" dirty="0" smtClean="0"/>
              <a:t>4</a:t>
            </a:r>
            <a:r>
              <a:rPr lang="en-US" dirty="0" smtClean="0"/>
              <a:t>+S</a:t>
            </a:r>
            <a:r>
              <a:rPr lang="en-US" baseline="-25000" dirty="0" smtClean="0"/>
              <a:t>12</a:t>
            </a:r>
            <a:r>
              <a:rPr lang="en-US" dirty="0" smtClean="0"/>
              <a:t>+S</a:t>
            </a:r>
            <a:r>
              <a:rPr lang="en-US" baseline="-25000" dirty="0" smtClean="0"/>
              <a:t>13</a:t>
            </a:r>
            <a:r>
              <a:rPr lang="en-US" dirty="0" smtClean="0"/>
              <a:t>+S</a:t>
            </a:r>
            <a:r>
              <a:rPr lang="en-US" baseline="-25000" dirty="0" smtClean="0"/>
              <a:t>14</a:t>
            </a:r>
            <a:r>
              <a:rPr lang="en-US" dirty="0" smtClean="0"/>
              <a:t>+S</a:t>
            </a:r>
            <a:r>
              <a:rPr lang="en-US" baseline="-25000" dirty="0" smtClean="0"/>
              <a:t>23</a:t>
            </a:r>
            <a:r>
              <a:rPr lang="en-US" dirty="0" smtClean="0"/>
              <a:t>+S</a:t>
            </a:r>
            <a:r>
              <a:rPr lang="en-US" baseline="-25000" dirty="0" smtClean="0"/>
              <a:t>24</a:t>
            </a:r>
            <a:r>
              <a:rPr lang="en-US" dirty="0" smtClean="0"/>
              <a:t>+S</a:t>
            </a:r>
            <a:r>
              <a:rPr lang="en-US" baseline="-25000" dirty="0" smtClean="0"/>
              <a:t>34</a:t>
            </a:r>
            <a:r>
              <a:rPr lang="en-US" dirty="0" smtClean="0"/>
              <a:t>+S</a:t>
            </a:r>
            <a:r>
              <a:rPr lang="en-US" baseline="-25000" dirty="0" smtClean="0"/>
              <a:t>123</a:t>
            </a:r>
            <a:r>
              <a:rPr lang="en-US" dirty="0" smtClean="0"/>
              <a:t>+S</a:t>
            </a:r>
            <a:r>
              <a:rPr lang="en-US" baseline="-25000" dirty="0" smtClean="0"/>
              <a:t>124</a:t>
            </a:r>
            <a:r>
              <a:rPr lang="en-US" dirty="0" smtClean="0"/>
              <a:t>+S</a:t>
            </a:r>
            <a:r>
              <a:rPr lang="en-US" baseline="-25000" dirty="0" smtClean="0"/>
              <a:t>134</a:t>
            </a:r>
            <a:r>
              <a:rPr lang="en-US" dirty="0" smtClean="0"/>
              <a:t>+S</a:t>
            </a:r>
            <a:r>
              <a:rPr lang="en-US" baseline="-25000" dirty="0" smtClean="0"/>
              <a:t>234</a:t>
            </a:r>
            <a:r>
              <a:rPr lang="en-US" dirty="0" smtClean="0"/>
              <a:t>+S</a:t>
            </a:r>
            <a:r>
              <a:rPr lang="en-US" baseline="-25000" dirty="0" smtClean="0"/>
              <a:t>1234</a:t>
            </a:r>
          </a:p>
          <a:p>
            <a:r>
              <a:rPr lang="en-US" dirty="0" smtClean="0"/>
              <a:t>Total # of terms is 4+6+4+1=15=2</a:t>
            </a:r>
            <a:r>
              <a:rPr lang="en-US" baseline="30000" dirty="0" smtClean="0"/>
              <a:t>4</a:t>
            </a:r>
            <a:r>
              <a:rPr lang="en-US" dirty="0" smtClean="0"/>
              <a:t>-1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Sensitivity Analysis = the study of how uncertainty in the output of a model can be apportioned to different input parameters</a:t>
            </a:r>
          </a:p>
          <a:p>
            <a:r>
              <a:rPr lang="en-US" dirty="0" smtClean="0"/>
              <a:t>Local sensitivity = focus on sensitivity at a particular set of input parameters, usually using gradients or partial derivatives</a:t>
            </a:r>
          </a:p>
          <a:p>
            <a:r>
              <a:rPr lang="en-US" dirty="0" smtClean="0"/>
              <a:t>Global or domain-wide sensitivity = consider entire range of inputs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Point Reactor Kinetics problem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" y="2895600"/>
          <a:ext cx="3584575" cy="3186112"/>
        </p:xfrm>
        <a:graphic>
          <a:graphicData uri="http://schemas.openxmlformats.org/presentationml/2006/ole">
            <p:oleObj spid="_x0000_s18433" name="Equation" r:id="rId3" imgW="1714320" imgH="1523880" progId="Equation.3">
              <p:embed/>
            </p:oleObj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24384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P(t) normalized to P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Mean lifetime normalized to baseline value (0.001 s)</a:t>
            </a:r>
          </a:p>
          <a:p>
            <a:r>
              <a:rPr lang="en-US" dirty="0" smtClean="0"/>
              <a:t>t=3 s</a:t>
            </a:r>
            <a:endParaRPr lang="en-US" dirty="0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857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P(t) normalized to P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Mean lifetime normalized to baseline value (0.001 s)</a:t>
            </a:r>
          </a:p>
          <a:p>
            <a:r>
              <a:rPr lang="en-US" dirty="0" smtClean="0"/>
              <a:t>t=0.1 s</a:t>
            </a:r>
            <a:endParaRPr lang="en-US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7813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all on one chart – t=0.1 s</a:t>
            </a:r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all on one chart – t=3 s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first order, our measure of sensitivity is the gradient of an output with respect to some particular input variable.</a:t>
            </a:r>
          </a:p>
          <a:p>
            <a:r>
              <a:rPr lang="en-US" dirty="0" smtClean="0"/>
              <a:t>Suppose all variables are uncertain and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Then, if inputs are independent,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90800" y="3657600"/>
          <a:ext cx="2971800" cy="518021"/>
        </p:xfrm>
        <a:graphic>
          <a:graphicData uri="http://schemas.openxmlformats.org/presentationml/2006/ole">
            <p:oleObj spid="_x0000_s39938" name="Equation" r:id="rId3" imgW="1384200" imgH="241200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746375" y="4800600"/>
          <a:ext cx="3832225" cy="1752600"/>
        </p:xfrm>
        <a:graphic>
          <a:graphicData uri="http://schemas.openxmlformats.org/presentationml/2006/ole">
            <p:oleObj spid="_x0000_s39939" name="Equation" r:id="rId4" imgW="1638000" imgH="7491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obvious calculation of sensitivity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the slope of the curves we just looked at</a:t>
            </a:r>
          </a:p>
          <a:p>
            <a:r>
              <a:rPr lang="en-US" dirty="0" smtClean="0"/>
              <a:t>We can normalize about some point (y</a:t>
            </a:r>
            <a:r>
              <a:rPr lang="en-US" baseline="30000" dirty="0" smtClean="0"/>
              <a:t>0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5200" y="2051326"/>
          <a:ext cx="1447800" cy="1070113"/>
        </p:xfrm>
        <a:graphic>
          <a:graphicData uri="http://schemas.openxmlformats.org/presentationml/2006/ole">
            <p:oleObj spid="_x0000_s45058" name="Equation" r:id="rId3" imgW="583920" imgH="43164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495800" y="5029200"/>
          <a:ext cx="3594462" cy="1676400"/>
        </p:xfrm>
        <a:graphic>
          <a:graphicData uri="http://schemas.openxmlformats.org/presentationml/2006/ole">
            <p:oleObj spid="_x0000_s45059" name="Equation" r:id="rId4" imgW="1549080" imgH="7236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986</TotalTime>
  <Words>421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Solstice</vt:lpstr>
      <vt:lpstr>Equation</vt:lpstr>
      <vt:lpstr>Sensitivity Analysis</vt:lpstr>
      <vt:lpstr>Introduction</vt:lpstr>
      <vt:lpstr>Typical Approach</vt:lpstr>
      <vt:lpstr>Results</vt:lpstr>
      <vt:lpstr>Results</vt:lpstr>
      <vt:lpstr>Putting all on one chart – t=0.1 s</vt:lpstr>
      <vt:lpstr>Putting all on one chart – t=3 s</vt:lpstr>
      <vt:lpstr>Quantifying Sensitivity</vt:lpstr>
      <vt:lpstr>Quantifying Sensitivity</vt:lpstr>
      <vt:lpstr>Quantifying Sensitivity</vt:lpstr>
      <vt:lpstr>Rewriting…</vt:lpstr>
      <vt:lpstr>A Different Approach</vt:lpstr>
      <vt:lpstr>Now normalize</vt:lpstr>
      <vt:lpstr>Variance-Based Methods</vt:lpstr>
      <vt:lpstr>Variance Methods</vt:lpstr>
      <vt:lpstr>Variance Methods</vt:lpstr>
      <vt:lpstr>Suppose k=4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Sensitivity Analysis</dc:title>
  <dc:creator>Jake</dc:creator>
  <cp:lastModifiedBy>jake</cp:lastModifiedBy>
  <cp:revision>58</cp:revision>
  <dcterms:created xsi:type="dcterms:W3CDTF">2008-08-18T02:07:54Z</dcterms:created>
  <dcterms:modified xsi:type="dcterms:W3CDTF">2010-11-18T16:49:25Z</dcterms:modified>
</cp:coreProperties>
</file>