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6" r:id="rId2"/>
    <p:sldId id="280" r:id="rId3"/>
    <p:sldId id="281" r:id="rId4"/>
    <p:sldId id="282" r:id="rId5"/>
    <p:sldId id="284" r:id="rId6"/>
    <p:sldId id="283" r:id="rId7"/>
    <p:sldId id="285" r:id="rId8"/>
    <p:sldId id="287" r:id="rId9"/>
    <p:sldId id="288" r:id="rId10"/>
    <p:sldId id="286" r:id="rId11"/>
    <p:sldId id="289" r:id="rId12"/>
    <p:sldId id="303" r:id="rId13"/>
    <p:sldId id="304" r:id="rId14"/>
    <p:sldId id="305" r:id="rId15"/>
    <p:sldId id="308" r:id="rId16"/>
    <p:sldId id="309" r:id="rId17"/>
    <p:sldId id="316" r:id="rId18"/>
    <p:sldId id="317" r:id="rId19"/>
    <p:sldId id="318" r:id="rId20"/>
    <p:sldId id="319" r:id="rId21"/>
    <p:sldId id="320" r:id="rId22"/>
    <p:sldId id="327" r:id="rId23"/>
    <p:sldId id="328" r:id="rId24"/>
    <p:sldId id="321" r:id="rId25"/>
    <p:sldId id="322" r:id="rId26"/>
    <p:sldId id="323" r:id="rId27"/>
    <p:sldId id="324" r:id="rId28"/>
    <p:sldId id="325" r:id="rId29"/>
    <p:sldId id="326" r:id="rId30"/>
    <p:sldId id="313" r:id="rId31"/>
    <p:sldId id="314" r:id="rId32"/>
    <p:sldId id="306" r:id="rId33"/>
    <p:sldId id="307" r:id="rId34"/>
    <p:sldId id="301" r:id="rId35"/>
    <p:sldId id="296" r:id="rId36"/>
    <p:sldId id="297" r:id="rId37"/>
    <p:sldId id="298" r:id="rId38"/>
    <p:sldId id="299" r:id="rId39"/>
    <p:sldId id="300" r:id="rId40"/>
    <p:sldId id="30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25A9A-0916-4FA2-B4A5-0162394B6F6A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7EA77-8099-4109-A32E-F1CCBBC7F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0E5DE-5F91-49B5-9135-492C9D33BE99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51E75-711E-4FDE-ADE6-DCE59B0E7E7C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19D6B-4451-46B4-B992-010B895FB06F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E248F-782C-4F61-A3E0-6913809F9755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9F25A9-BE53-4303-B9A6-2463BF6D2487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03B5-67E5-4D51-811E-BEF5A5C29690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66D13-3CB3-4B1B-82A1-2844F9324533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E6181-3F48-4493-A1F6-F3090B09BF11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1700D-73E4-4F3C-882A-5633AA419D32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3D4C20-075D-4193-B62E-0ED2024C82AB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5F36C9-2C50-41A1-BA8D-3E66BE38B23F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52E69D-7E1F-43A9-9B73-25BDF6E54F3D}" type="datetime1">
              <a:rPr lang="en-US" smtClean="0"/>
              <a:pPr/>
              <a:t>11/23/2010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Probability Plots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</a:t>
            </a:r>
            <a:r>
              <a:rPr lang="en-US" dirty="0" smtClean="0"/>
              <a:t>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normal probability plots, the intercept is the mean</a:t>
            </a:r>
          </a:p>
          <a:p>
            <a:r>
              <a:rPr lang="en-US" dirty="0" smtClean="0"/>
              <a:t>On exponential paper, the slope is 1/</a:t>
            </a:r>
            <a:r>
              <a:rPr lang="en-US" dirty="0" smtClean="0">
                <a:sym typeface="Symbol"/>
              </a:rPr>
              <a:t></a:t>
            </a:r>
          </a:p>
          <a:p>
            <a:r>
              <a:rPr lang="en-US" dirty="0" smtClean="0">
                <a:sym typeface="Symbol"/>
              </a:rPr>
              <a:t>Results at the extremes are expected to deviate from the straight line more than those in the middle</a:t>
            </a:r>
          </a:p>
          <a:p>
            <a:r>
              <a:rPr lang="en-US" dirty="0" smtClean="0">
                <a:sym typeface="Symbol"/>
              </a:rPr>
              <a:t>On the other hand, for some data, multiple distributions will fit in the center, but not in the tails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dealing with samples, so our conclusions tend to be one of</a:t>
            </a:r>
          </a:p>
          <a:p>
            <a:pPr lvl="1"/>
            <a:r>
              <a:rPr lang="en-US" dirty="0" smtClean="0"/>
              <a:t>The model appears to be adequate</a:t>
            </a:r>
          </a:p>
          <a:p>
            <a:pPr lvl="1"/>
            <a:r>
              <a:rPr lang="en-US" dirty="0" smtClean="0"/>
              <a:t>The model is questionable</a:t>
            </a:r>
          </a:p>
          <a:p>
            <a:pPr lvl="1"/>
            <a:r>
              <a:rPr lang="en-US" dirty="0" smtClean="0"/>
              <a:t>The model is not adequate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some wind data (maximum measured wind velocity over a given period)</a:t>
            </a:r>
          </a:p>
          <a:p>
            <a:r>
              <a:rPr lang="en-US" dirty="0" smtClean="0"/>
              <a:t>20 data points taken over 20 years</a:t>
            </a:r>
          </a:p>
          <a:p>
            <a:r>
              <a:rPr lang="en-US" dirty="0" smtClean="0"/>
              <a:t>Compare all 6 Matlab probability plots</a:t>
            </a:r>
          </a:p>
          <a:p>
            <a:r>
              <a:rPr lang="en-US" dirty="0" smtClean="0"/>
              <a:t>Compare looking at CDFs</a:t>
            </a:r>
          </a:p>
          <a:p>
            <a:r>
              <a:rPr lang="en-US" dirty="0" smtClean="0"/>
              <a:t>Compare other error measures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99" y="784224"/>
            <a:ext cx="8992302" cy="54641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0" y="76200"/>
            <a:ext cx="9042400" cy="6781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Goodness of Fit Statistics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For discrete and continuous sampled data distributions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Chi-square </a:t>
            </a:r>
            <a:r>
              <a:rPr lang="en-US" dirty="0" smtClean="0"/>
              <a:t>statistic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err="1"/>
              <a:t>Kolmogorov</a:t>
            </a:r>
            <a:r>
              <a:rPr lang="en-US" dirty="0"/>
              <a:t>-Smirnoff (K-S) statistic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Anderson-Darling (A-D) </a:t>
            </a:r>
            <a:r>
              <a:rPr lang="en-US" dirty="0" smtClean="0"/>
              <a:t>statistic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Root Mean Square Error (RMS). 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Value is limited if </a:t>
            </a:r>
            <a:r>
              <a:rPr lang="en-US" dirty="0"/>
              <a:t>there are fewer than about 30 data points.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lower the </a:t>
            </a:r>
            <a:r>
              <a:rPr lang="en-US" dirty="0" smtClean="0"/>
              <a:t>value, </a:t>
            </a:r>
            <a:r>
              <a:rPr lang="en-US" dirty="0"/>
              <a:t>the closer the distribution appears to fit the </a:t>
            </a:r>
            <a:r>
              <a:rPr lang="en-US" dirty="0" smtClean="0"/>
              <a:t>data. But </a:t>
            </a:r>
            <a:r>
              <a:rPr lang="en-US" dirty="0"/>
              <a:t>they do not provide a measure that the data actually come from the distribution.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r>
              <a:rPr lang="en-US" dirty="0"/>
              <a:t>Chi-square statistic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295400"/>
            <a:ext cx="7620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This goodness-of-fit statistic measures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oldest, most commonly used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Data are grouped into frequency cells and compared to the expected number of observations based on the proposed distribution.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Definition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 lvl="2">
              <a:lnSpc>
                <a:spcPct val="90000"/>
              </a:lnSpc>
            </a:pP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Where O(</a:t>
            </a:r>
            <a:r>
              <a:rPr lang="en-US" sz="2000" dirty="0" err="1"/>
              <a:t>i</a:t>
            </a:r>
            <a:r>
              <a:rPr lang="en-US" sz="2000" dirty="0"/>
              <a:t>) is the observed frequency of the </a:t>
            </a:r>
            <a:r>
              <a:rPr lang="en-US" sz="2000" dirty="0" err="1"/>
              <a:t>i</a:t>
            </a:r>
            <a:r>
              <a:rPr lang="en-US" sz="2000" baseline="30000" dirty="0" err="1"/>
              <a:t>th</a:t>
            </a:r>
            <a:r>
              <a:rPr lang="en-US" sz="2000" dirty="0"/>
              <a:t> histogram bar and 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E(</a:t>
            </a:r>
            <a:r>
              <a:rPr lang="en-US" sz="2000" dirty="0" err="1"/>
              <a:t>i</a:t>
            </a:r>
            <a:r>
              <a:rPr lang="en-US" sz="2000" dirty="0"/>
              <a:t>) is the expected frequency from the fitted distribution of x values falling within the x range of the </a:t>
            </a:r>
            <a:r>
              <a:rPr lang="en-US" sz="2000" dirty="0" err="1"/>
              <a:t>i</a:t>
            </a:r>
            <a:r>
              <a:rPr lang="en-US" sz="2000" baseline="30000" dirty="0" err="1"/>
              <a:t>th</a:t>
            </a:r>
            <a:r>
              <a:rPr lang="en-US" sz="2000" dirty="0"/>
              <a:t> histogram bar.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It can be overly sensitive to large errors</a:t>
            </a:r>
            <a:endParaRPr lang="en-US" dirty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200400" y="3352800"/>
          <a:ext cx="2472597" cy="838200"/>
        </p:xfrm>
        <a:graphic>
          <a:graphicData uri="http://schemas.openxmlformats.org/presentationml/2006/ole">
            <p:oleObj spid="_x0000_s1026" name="Equation" r:id="rId3" imgW="134604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Chi-Squared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71612"/>
            <a:ext cx="7772400" cy="5133988"/>
          </a:xfrm>
        </p:spPr>
        <p:txBody>
          <a:bodyPr>
            <a:normAutofit/>
          </a:bodyPr>
          <a:lstStyle/>
          <a:p>
            <a:r>
              <a:rPr lang="en-US" dirty="0" smtClean="0"/>
              <a:t>First we divide values into groups; suggestion is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example, if we have n=500 data points, then this gives us about 45 groups (I would use 50 for convenience)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438400" y="2895600"/>
          <a:ext cx="4474633" cy="1066800"/>
        </p:xfrm>
        <a:graphic>
          <a:graphicData uri="http://schemas.openxmlformats.org/presentationml/2006/ole">
            <p:oleObj spid="_x0000_s35842" name="Equation" r:id="rId3" imgW="191736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 data and divide into 50 cells</a:t>
            </a:r>
          </a:p>
          <a:p>
            <a:r>
              <a:rPr lang="en-US" dirty="0" smtClean="0"/>
              <a:t>Find upper and lower bound of values in each cell</a:t>
            </a:r>
          </a:p>
          <a:p>
            <a:r>
              <a:rPr lang="en-US" dirty="0" smtClean="0"/>
              <a:t>Calculate expected number of data points in each cell by </a:t>
            </a:r>
            <a:r>
              <a:rPr lang="en-US" dirty="0" err="1" smtClean="0"/>
              <a:t>subracting</a:t>
            </a:r>
            <a:r>
              <a:rPr lang="en-US" dirty="0" smtClean="0"/>
              <a:t> </a:t>
            </a:r>
            <a:r>
              <a:rPr lang="en-US" dirty="0" err="1" smtClean="0"/>
              <a:t>cdf</a:t>
            </a:r>
            <a:r>
              <a:rPr lang="en-US" dirty="0" smtClean="0"/>
              <a:t> of lower bound from </a:t>
            </a:r>
            <a:r>
              <a:rPr lang="en-US" dirty="0" err="1" smtClean="0"/>
              <a:t>cdf</a:t>
            </a:r>
            <a:r>
              <a:rPr lang="en-US" dirty="0" smtClean="0"/>
              <a:t> of upper bound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71612"/>
            <a:ext cx="7772400" cy="5133988"/>
          </a:xfrm>
        </p:spPr>
        <p:txBody>
          <a:bodyPr>
            <a:normAutofit/>
          </a:bodyPr>
          <a:lstStyle/>
          <a:p>
            <a:r>
              <a:rPr lang="en-US" dirty="0" smtClean="0"/>
              <a:t>Compare </a:t>
            </a:r>
            <a:r>
              <a:rPr lang="en-US" dirty="0" smtClean="0"/>
              <a:t>this value to the value of the chi-squared distribution for k-np-1 degrees of freedom and a desired confidence level, where </a:t>
            </a:r>
            <a:r>
              <a:rPr lang="en-US" dirty="0" err="1" smtClean="0"/>
              <a:t>np</a:t>
            </a:r>
            <a:r>
              <a:rPr lang="en-US" dirty="0" smtClean="0"/>
              <a:t> is the number of parameters in the model (</a:t>
            </a:r>
            <a:r>
              <a:rPr lang="en-US" dirty="0" err="1" smtClean="0"/>
              <a:t>eg</a:t>
            </a:r>
            <a:r>
              <a:rPr lang="en-US" dirty="0" smtClean="0"/>
              <a:t>, 2 for a normal distribution)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Probability plots allow us to assess the degree to which a set of data fits a particular distribution</a:t>
            </a:r>
          </a:p>
          <a:p>
            <a:r>
              <a:rPr lang="en-US" dirty="0" smtClean="0"/>
              <a:t>The idea is to scale the x-axis of a CDF such that the result would be a straight line if the data conforms to the assumed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Matlab, we can get this chi-squared distribution from </a:t>
            </a:r>
            <a:r>
              <a:rPr lang="en-US" b="1" dirty="0" smtClean="0">
                <a:solidFill>
                  <a:srgbClr val="FF0000"/>
                </a:solidFill>
              </a:rPr>
              <a:t>chi2inv(</a:t>
            </a:r>
            <a:r>
              <a:rPr lang="en-US" b="1" dirty="0" err="1" smtClean="0">
                <a:solidFill>
                  <a:srgbClr val="FF0000"/>
                </a:solidFill>
              </a:rPr>
              <a:t>p,v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where p is the confidence level (0&lt;p&lt;1) and v is the number of DOF</a:t>
            </a:r>
          </a:p>
          <a:p>
            <a:r>
              <a:rPr lang="en-US" dirty="0" smtClean="0"/>
              <a:t>If our calculated value for chi-squared is less than chi-square distribution, then the fit is OK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Kolmogorov</a:t>
            </a:r>
            <a:r>
              <a:rPr lang="en-US" dirty="0" smtClean="0"/>
              <a:t>-Smirnov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 measured cumulative frequency with CDF of assumed theoretical distribution</a:t>
            </a:r>
          </a:p>
          <a:p>
            <a:r>
              <a:rPr lang="en-US" dirty="0" smtClean="0"/>
              <a:t>Compare the maximum discrepancy between these two with a critical value of a test statistic and reject fit if former exceeds latter</a:t>
            </a:r>
          </a:p>
          <a:p>
            <a:r>
              <a:rPr lang="en-US" dirty="0" smtClean="0"/>
              <a:t>Good when we don’t have many data points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Kolmogorov-Smirnoff Statistic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696200" cy="533400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Where </a:t>
            </a:r>
            <a:r>
              <a:rPr lang="en-US" sz="2200" dirty="0" err="1"/>
              <a:t>Dn</a:t>
            </a:r>
            <a:r>
              <a:rPr lang="en-US" sz="2200" dirty="0"/>
              <a:t> is the K-S distance,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 is the total number of data points,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F(x) is the distribution function of the fitted distribution,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and Fn(x)=</a:t>
            </a:r>
            <a:r>
              <a:rPr lang="en-US" sz="2200" dirty="0" err="1"/>
              <a:t>i</a:t>
            </a:r>
            <a:r>
              <a:rPr lang="en-US" sz="2200" dirty="0"/>
              <a:t>/n and </a:t>
            </a:r>
            <a:r>
              <a:rPr lang="en-US" sz="2200" dirty="0" err="1"/>
              <a:t>i</a:t>
            </a:r>
            <a:r>
              <a:rPr lang="en-US" sz="2200" dirty="0"/>
              <a:t> is the cumulative rank of the data point.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K-S is better than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because data are assessed at all points—</a:t>
            </a:r>
          </a:p>
          <a:p>
            <a:pPr lvl="1">
              <a:lnSpc>
                <a:spcPct val="90000"/>
              </a:lnSpc>
            </a:pPr>
            <a:r>
              <a:rPr lang="en-US" sz="2200" dirty="0">
                <a:cs typeface="Times New Roman" pitchFamily="18" charset="0"/>
              </a:rPr>
              <a:t>avoids problem of number of bars (bins).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cs typeface="Times New Roman" pitchFamily="18" charset="0"/>
              </a:rPr>
              <a:t>But value determined by the one largest discrepancy</a:t>
            </a:r>
          </a:p>
          <a:p>
            <a:pPr lvl="1">
              <a:lnSpc>
                <a:spcPct val="90000"/>
              </a:lnSpc>
            </a:pPr>
            <a:r>
              <a:rPr lang="en-US" sz="2200" dirty="0">
                <a:cs typeface="Times New Roman" pitchFamily="18" charset="0"/>
              </a:rPr>
              <a:t>So it takes no account of lack of fit across entire distribution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3303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295400" y="1295400"/>
          <a:ext cx="3581400" cy="581025"/>
        </p:xfrm>
        <a:graphic>
          <a:graphicData uri="http://schemas.openxmlformats.org/presentationml/2006/ole">
            <p:oleObj spid="_x0000_s38914" name="Equation" r:id="rId3" imgW="1548728" imgH="25389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on K-S statistic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The position of D</a:t>
            </a:r>
            <a:r>
              <a:rPr lang="en-US" sz="2800" baseline="-25000"/>
              <a:t>n</a:t>
            </a:r>
            <a:r>
              <a:rPr lang="en-US" sz="2800"/>
              <a:t> along the x-axis is more likely to occur away from the low probability tails.</a:t>
            </a:r>
          </a:p>
          <a:p>
            <a:pPr lvl="1"/>
            <a:r>
              <a:rPr lang="en-US" sz="2400"/>
              <a:t>This insensitivity to lack of fit at the extremes is corrected for in the Anderson-Darling statistic.</a:t>
            </a:r>
          </a:p>
          <a:p>
            <a:r>
              <a:rPr lang="en-US" sz="2800"/>
              <a:t>Some statistical literature is critical about distribution fitting software that use this statistic as a goodness-of-fit test. </a:t>
            </a:r>
          </a:p>
          <a:p>
            <a:pPr lvl="1"/>
            <a:r>
              <a:rPr lang="en-US" sz="2400"/>
              <a:t>Because the statistic assumes the fitted distribution is fully specified so that the critical region of the curve can be checked.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71612"/>
            <a:ext cx="7772400" cy="50577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Sort n data points</a:t>
            </a:r>
          </a:p>
          <a:p>
            <a:r>
              <a:rPr lang="en-US" dirty="0" smtClean="0"/>
              <a:t>Make a step-wise </a:t>
            </a:r>
            <a:r>
              <a:rPr lang="en-US" dirty="0" err="1" smtClean="0"/>
              <a:t>cdf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cdfplot</a:t>
            </a:r>
            <a:r>
              <a:rPr lang="en-US" dirty="0" smtClean="0"/>
              <a:t> in Matlab)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Fit data to a model to obtain model </a:t>
            </a:r>
            <a:r>
              <a:rPr lang="en-US" dirty="0" err="1" smtClean="0"/>
              <a:t>cdf</a:t>
            </a:r>
            <a:endParaRPr lang="en-US" dirty="0" smtClean="0"/>
          </a:p>
          <a:p>
            <a:r>
              <a:rPr lang="en-US" dirty="0" smtClean="0"/>
              <a:t>Find maximum difference between these two </a:t>
            </a:r>
            <a:r>
              <a:rPr lang="en-US" dirty="0" err="1" smtClean="0"/>
              <a:t>cdf’s</a:t>
            </a:r>
            <a:r>
              <a:rPr lang="en-US" dirty="0" smtClean="0"/>
              <a:t> over each of the steps in the first </a:t>
            </a:r>
            <a:r>
              <a:rPr lang="en-US" dirty="0" err="1" smtClean="0"/>
              <a:t>cdf</a:t>
            </a:r>
            <a:endParaRPr lang="en-US" dirty="0" smtClean="0"/>
          </a:p>
          <a:p>
            <a:r>
              <a:rPr lang="en-US" dirty="0" smtClean="0"/>
              <a:t>Look up comparison data in tables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81600" y="2133600"/>
          <a:ext cx="3490450" cy="1759414"/>
        </p:xfrm>
        <a:graphic>
          <a:graphicData uri="http://schemas.openxmlformats.org/presentationml/2006/ole">
            <p:oleObj spid="_x0000_s37890" name="Equation" r:id="rId3" imgW="1562040" imgH="78732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 Critical Values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47800" y="2209800"/>
          <a:ext cx="749935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Symbol"/>
                        </a:rPr>
                        <a:t>=0.2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Symbol"/>
                        </a:rPr>
                        <a:t>=0.1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Symbol"/>
                        </a:rPr>
                        <a:t>=0.05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Symbol"/>
                        </a:rPr>
                        <a:t>=0.01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1.07/</a:t>
                      </a:r>
                      <a:r>
                        <a:rPr lang="en-US" dirty="0" err="1" smtClean="0"/>
                        <a:t>sqrt</a:t>
                      </a:r>
                      <a:r>
                        <a:rPr lang="en-US" dirty="0" smtClean="0"/>
                        <a:t>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1.22/</a:t>
                      </a:r>
                      <a:r>
                        <a:rPr lang="en-US" dirty="0" err="1" smtClean="0"/>
                        <a:t>sqrt</a:t>
                      </a:r>
                      <a:r>
                        <a:rPr lang="en-US" dirty="0" smtClean="0"/>
                        <a:t>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1.36/</a:t>
                      </a:r>
                      <a:r>
                        <a:rPr lang="en-US" dirty="0" err="1" smtClean="0"/>
                        <a:t>sqrt</a:t>
                      </a:r>
                      <a:r>
                        <a:rPr lang="en-US" dirty="0" smtClean="0"/>
                        <a:t>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1.63/</a:t>
                      </a:r>
                      <a:r>
                        <a:rPr lang="en-US" dirty="0" err="1" smtClean="0"/>
                        <a:t>sqrt</a:t>
                      </a:r>
                      <a:r>
                        <a:rPr lang="en-US" dirty="0" smtClean="0"/>
                        <a:t>(n)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Significance Level?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hypothesis is that the fit is a good fit.</a:t>
            </a:r>
          </a:p>
          <a:p>
            <a:r>
              <a:rPr lang="en-US" dirty="0" smtClean="0"/>
              <a:t>If difference in </a:t>
            </a:r>
            <a:r>
              <a:rPr lang="en-US" dirty="0" err="1" smtClean="0"/>
              <a:t>cdf’s</a:t>
            </a:r>
            <a:r>
              <a:rPr lang="en-US" dirty="0" smtClean="0"/>
              <a:t> exceeds that of the test statistic, we reject the hypothesis</a:t>
            </a:r>
          </a:p>
          <a:p>
            <a:r>
              <a:rPr lang="en-US" dirty="0" smtClean="0"/>
              <a:t>There are two possibilities:</a:t>
            </a:r>
          </a:p>
          <a:p>
            <a:pPr lvl="1"/>
            <a:r>
              <a:rPr lang="en-US" dirty="0" smtClean="0"/>
              <a:t>Fit really is bad, or</a:t>
            </a:r>
          </a:p>
          <a:p>
            <a:pPr lvl="1"/>
            <a:r>
              <a:rPr lang="en-US" dirty="0" smtClean="0"/>
              <a:t>We are rejecting a good fit</a:t>
            </a:r>
          </a:p>
          <a:p>
            <a:r>
              <a:rPr lang="en-US" dirty="0" smtClean="0"/>
              <a:t>Significance level is probability that we are rejecting a </a:t>
            </a:r>
            <a:r>
              <a:rPr lang="en-US" smtClean="0"/>
              <a:t>good fit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Fit Tests in 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chi2gof(x)</a:t>
            </a:r>
            <a:r>
              <a:rPr lang="en-US" b="1" dirty="0" smtClean="0"/>
              <a:t> – normal distribution only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>
                <a:solidFill>
                  <a:srgbClr val="FF0000"/>
                </a:solidFill>
              </a:rPr>
              <a:t>kstest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x,CDF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095488" cy="1143000"/>
          </a:xfrm>
        </p:spPr>
        <p:txBody>
          <a:bodyPr/>
          <a:lstStyle/>
          <a:p>
            <a:r>
              <a:rPr lang="en-US" dirty="0" smtClean="0"/>
              <a:t>Matlab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2712" y="76200"/>
            <a:ext cx="4666488" cy="6629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w1=data(:,4);  n=</a:t>
            </a:r>
            <a:r>
              <a:rPr lang="en-US" sz="1800" b="1" dirty="0" err="1" smtClean="0">
                <a:solidFill>
                  <a:srgbClr val="FF0000"/>
                </a:solidFill>
              </a:rPr>
              <a:t>numel</a:t>
            </a:r>
            <a:r>
              <a:rPr lang="en-US" sz="1800" b="1" dirty="0" smtClean="0">
                <a:solidFill>
                  <a:srgbClr val="FF0000"/>
                </a:solidFill>
              </a:rPr>
              <a:t>(w1);</a:t>
            </a: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hist</a:t>
            </a:r>
            <a:r>
              <a:rPr lang="en-US" sz="1800" b="1" dirty="0" smtClean="0">
                <a:solidFill>
                  <a:srgbClr val="FF0000"/>
                </a:solidFill>
              </a:rPr>
              <a:t>(w1,25);  </a:t>
            </a:r>
            <a:r>
              <a:rPr lang="en-US" sz="1800" b="1" dirty="0" err="1" smtClean="0">
                <a:solidFill>
                  <a:srgbClr val="FF0000"/>
                </a:solidFill>
              </a:rPr>
              <a:t>ncells</a:t>
            </a:r>
            <a:r>
              <a:rPr lang="en-US" sz="1800" b="1" dirty="0" smtClean="0">
                <a:solidFill>
                  <a:srgbClr val="FF0000"/>
                </a:solidFill>
              </a:rPr>
              <a:t>=128; </a:t>
            </a:r>
            <a:r>
              <a:rPr lang="en-US" sz="1800" b="1" dirty="0" err="1" smtClean="0">
                <a:solidFill>
                  <a:srgbClr val="FF0000"/>
                </a:solidFill>
              </a:rPr>
              <a:t>npoints</a:t>
            </a:r>
            <a:r>
              <a:rPr lang="en-US" sz="1800" b="1" dirty="0" smtClean="0">
                <a:solidFill>
                  <a:srgbClr val="FF0000"/>
                </a:solidFill>
              </a:rPr>
              <a:t>=51;</a:t>
            </a: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nused</a:t>
            </a:r>
            <a:r>
              <a:rPr lang="en-US" sz="1800" b="1" dirty="0" smtClean="0">
                <a:solidFill>
                  <a:srgbClr val="FF0000"/>
                </a:solidFill>
              </a:rPr>
              <a:t>=</a:t>
            </a:r>
            <a:r>
              <a:rPr lang="en-US" sz="1800" b="1" dirty="0" err="1" smtClean="0">
                <a:solidFill>
                  <a:srgbClr val="FF0000"/>
                </a:solidFill>
              </a:rPr>
              <a:t>ncells</a:t>
            </a:r>
            <a:r>
              <a:rPr lang="en-US" sz="1800" b="1" dirty="0" smtClean="0">
                <a:solidFill>
                  <a:srgbClr val="FF0000"/>
                </a:solidFill>
              </a:rPr>
              <a:t>*</a:t>
            </a:r>
            <a:r>
              <a:rPr lang="en-US" sz="1800" b="1" dirty="0" err="1" smtClean="0">
                <a:solidFill>
                  <a:srgbClr val="FF0000"/>
                </a:solidFill>
              </a:rPr>
              <a:t>npoints</a:t>
            </a:r>
            <a:r>
              <a:rPr lang="en-US" sz="18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datasort</a:t>
            </a:r>
            <a:r>
              <a:rPr lang="en-US" sz="1800" b="1" dirty="0" smtClean="0">
                <a:solidFill>
                  <a:srgbClr val="FF0000"/>
                </a:solidFill>
              </a:rPr>
              <a:t>=sort(w1(1:nused));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a=4.52997;  b=2.72931; %from </a:t>
            </a:r>
            <a:r>
              <a:rPr lang="en-US" sz="1800" b="1" dirty="0" err="1" smtClean="0">
                <a:solidFill>
                  <a:srgbClr val="FF0000"/>
                </a:solidFill>
              </a:rPr>
              <a:t>dfittol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chisqr</a:t>
            </a:r>
            <a:r>
              <a:rPr lang="en-US" sz="1800" b="1" dirty="0" smtClean="0">
                <a:solidFill>
                  <a:srgbClr val="FF0000"/>
                </a:solidFill>
              </a:rPr>
              <a:t>=0;</a:t>
            </a: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upperbound</a:t>
            </a:r>
            <a:r>
              <a:rPr lang="en-US" sz="1800" b="1" dirty="0" smtClean="0">
                <a:solidFill>
                  <a:srgbClr val="FF0000"/>
                </a:solidFill>
              </a:rPr>
              <a:t>=min(</a:t>
            </a:r>
            <a:r>
              <a:rPr lang="en-US" sz="1800" b="1" dirty="0" err="1" smtClean="0">
                <a:solidFill>
                  <a:srgbClr val="FF0000"/>
                </a:solidFill>
              </a:rPr>
              <a:t>datasort</a:t>
            </a:r>
            <a:r>
              <a:rPr lang="en-US" sz="1800" b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for </a:t>
            </a:r>
            <a:r>
              <a:rPr lang="en-US" sz="1800" b="1" dirty="0" err="1" smtClean="0">
                <a:solidFill>
                  <a:srgbClr val="FF0000"/>
                </a:solidFill>
              </a:rPr>
              <a:t>i</a:t>
            </a:r>
            <a:r>
              <a:rPr lang="en-US" sz="1800" b="1" dirty="0" smtClean="0">
                <a:solidFill>
                  <a:srgbClr val="FF0000"/>
                </a:solidFill>
              </a:rPr>
              <a:t>=1:ncells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</a:t>
            </a:r>
            <a:r>
              <a:rPr lang="en-US" sz="1800" b="1" dirty="0" err="1" smtClean="0">
                <a:solidFill>
                  <a:srgbClr val="FF0000"/>
                </a:solidFill>
              </a:rPr>
              <a:t>indx</a:t>
            </a:r>
            <a:r>
              <a:rPr lang="en-US" sz="1800" b="1" dirty="0" smtClean="0">
                <a:solidFill>
                  <a:srgbClr val="FF0000"/>
                </a:solidFill>
              </a:rPr>
              <a:t>=(i-1)*(</a:t>
            </a:r>
            <a:r>
              <a:rPr lang="en-US" sz="1800" b="1" dirty="0" err="1" smtClean="0">
                <a:solidFill>
                  <a:srgbClr val="FF0000"/>
                </a:solidFill>
              </a:rPr>
              <a:t>npoints</a:t>
            </a:r>
            <a:r>
              <a:rPr lang="en-US" sz="1800" b="1" dirty="0" smtClean="0">
                <a:solidFill>
                  <a:srgbClr val="FF0000"/>
                </a:solidFill>
              </a:rPr>
              <a:t>)+1;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</a:t>
            </a:r>
            <a:r>
              <a:rPr lang="en-US" sz="1800" b="1" dirty="0" err="1" smtClean="0">
                <a:solidFill>
                  <a:srgbClr val="FF0000"/>
                </a:solidFill>
              </a:rPr>
              <a:t>thisset</a:t>
            </a:r>
            <a:r>
              <a:rPr lang="en-US" sz="1800" b="1" dirty="0" smtClean="0">
                <a:solidFill>
                  <a:srgbClr val="FF0000"/>
                </a:solidFill>
              </a:rPr>
              <a:t>=</a:t>
            </a:r>
            <a:r>
              <a:rPr lang="en-US" sz="1800" b="1" dirty="0" err="1" smtClean="0">
                <a:solidFill>
                  <a:srgbClr val="FF0000"/>
                </a:solidFill>
              </a:rPr>
              <a:t>datasort</a:t>
            </a:r>
            <a:r>
              <a:rPr lang="en-US" sz="1800" b="1" dirty="0" smtClean="0">
                <a:solidFill>
                  <a:srgbClr val="FF0000"/>
                </a:solidFill>
              </a:rPr>
              <a:t>(indx:indx+npoints-1);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</a:t>
            </a:r>
            <a:r>
              <a:rPr lang="en-US" sz="1800" b="1" dirty="0" err="1" smtClean="0">
                <a:solidFill>
                  <a:srgbClr val="FF0000"/>
                </a:solidFill>
              </a:rPr>
              <a:t>lowerbound</a:t>
            </a:r>
            <a:r>
              <a:rPr lang="en-US" sz="1800" b="1" dirty="0" smtClean="0">
                <a:solidFill>
                  <a:srgbClr val="FF0000"/>
                </a:solidFill>
              </a:rPr>
              <a:t>=</a:t>
            </a:r>
            <a:r>
              <a:rPr lang="en-US" sz="1800" b="1" dirty="0" err="1" smtClean="0">
                <a:solidFill>
                  <a:srgbClr val="FF0000"/>
                </a:solidFill>
              </a:rPr>
              <a:t>upperbound</a:t>
            </a:r>
            <a:r>
              <a:rPr lang="en-US" sz="18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</a:t>
            </a:r>
            <a:r>
              <a:rPr lang="en-US" sz="1800" b="1" dirty="0" err="1" smtClean="0">
                <a:solidFill>
                  <a:srgbClr val="FF0000"/>
                </a:solidFill>
              </a:rPr>
              <a:t>upperbound</a:t>
            </a:r>
            <a:r>
              <a:rPr lang="en-US" sz="1800" b="1" dirty="0" smtClean="0">
                <a:solidFill>
                  <a:srgbClr val="FF0000"/>
                </a:solidFill>
              </a:rPr>
              <a:t>=max(</a:t>
            </a:r>
            <a:r>
              <a:rPr lang="en-US" sz="1800" b="1" dirty="0" err="1" smtClean="0">
                <a:solidFill>
                  <a:srgbClr val="FF0000"/>
                </a:solidFill>
              </a:rPr>
              <a:t>thisset</a:t>
            </a:r>
            <a:r>
              <a:rPr lang="en-US" sz="1800" b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</a:t>
            </a:r>
            <a:r>
              <a:rPr lang="en-US" sz="1800" b="1" dirty="0" err="1" smtClean="0">
                <a:solidFill>
                  <a:srgbClr val="FF0000"/>
                </a:solidFill>
              </a:rPr>
              <a:t>ee</a:t>
            </a:r>
            <a:r>
              <a:rPr lang="en-US" sz="1800" b="1" dirty="0" smtClean="0">
                <a:solidFill>
                  <a:srgbClr val="FF0000"/>
                </a:solidFill>
              </a:rPr>
              <a:t>=n*(</a:t>
            </a:r>
            <a:r>
              <a:rPr lang="en-US" sz="1800" b="1" dirty="0" err="1" smtClean="0">
                <a:solidFill>
                  <a:srgbClr val="FF0000"/>
                </a:solidFill>
              </a:rPr>
              <a:t>gamcdf</a:t>
            </a:r>
            <a:r>
              <a:rPr lang="en-US" sz="1800" b="1" dirty="0" smtClean="0">
                <a:solidFill>
                  <a:srgbClr val="FF0000"/>
                </a:solidFill>
              </a:rPr>
              <a:t>(</a:t>
            </a:r>
            <a:r>
              <a:rPr lang="en-US" sz="1800" b="1" dirty="0" err="1" smtClean="0">
                <a:solidFill>
                  <a:srgbClr val="FF0000"/>
                </a:solidFill>
              </a:rPr>
              <a:t>upperbound,a,b</a:t>
            </a:r>
            <a:r>
              <a:rPr lang="en-US" sz="1800" b="1" dirty="0" smtClean="0">
                <a:solidFill>
                  <a:srgbClr val="FF0000"/>
                </a:solidFill>
              </a:rPr>
              <a:t>)-</a:t>
            </a:r>
            <a:r>
              <a:rPr lang="en-US" sz="1800" b="1" dirty="0" err="1" smtClean="0">
                <a:solidFill>
                  <a:srgbClr val="FF0000"/>
                </a:solidFill>
              </a:rPr>
              <a:t>gamcdf</a:t>
            </a:r>
            <a:r>
              <a:rPr lang="en-US" sz="1800" b="1" dirty="0" smtClean="0">
                <a:solidFill>
                  <a:srgbClr val="FF0000"/>
                </a:solidFill>
              </a:rPr>
              <a:t>(</a:t>
            </a:r>
            <a:r>
              <a:rPr lang="en-US" sz="1800" b="1" dirty="0" err="1" smtClean="0">
                <a:solidFill>
                  <a:srgbClr val="FF0000"/>
                </a:solidFill>
              </a:rPr>
              <a:t>lowerbound,a,b</a:t>
            </a:r>
            <a:r>
              <a:rPr lang="en-US" sz="1800" b="1" dirty="0" smtClean="0">
                <a:solidFill>
                  <a:srgbClr val="FF0000"/>
                </a:solidFill>
              </a:rPr>
              <a:t>));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</a:t>
            </a:r>
            <a:r>
              <a:rPr lang="en-US" sz="1800" b="1" dirty="0" err="1" smtClean="0">
                <a:solidFill>
                  <a:srgbClr val="FF0000"/>
                </a:solidFill>
              </a:rPr>
              <a:t>chisqr</a:t>
            </a:r>
            <a:r>
              <a:rPr lang="en-US" sz="1800" b="1" dirty="0" smtClean="0">
                <a:solidFill>
                  <a:srgbClr val="FF0000"/>
                </a:solidFill>
              </a:rPr>
              <a:t>=</a:t>
            </a:r>
            <a:r>
              <a:rPr lang="en-US" sz="1800" b="1" dirty="0" err="1" smtClean="0">
                <a:solidFill>
                  <a:srgbClr val="FF0000"/>
                </a:solidFill>
              </a:rPr>
              <a:t>chisqr</a:t>
            </a:r>
            <a:r>
              <a:rPr lang="en-US" sz="1800" b="1" dirty="0" smtClean="0">
                <a:solidFill>
                  <a:srgbClr val="FF0000"/>
                </a:solidFill>
              </a:rPr>
              <a:t>+(</a:t>
            </a:r>
            <a:r>
              <a:rPr lang="en-US" sz="1800" b="1" dirty="0" err="1" smtClean="0">
                <a:solidFill>
                  <a:srgbClr val="FF0000"/>
                </a:solidFill>
              </a:rPr>
              <a:t>npoints-ee</a:t>
            </a:r>
            <a:r>
              <a:rPr lang="en-US" sz="1800" b="1" dirty="0" smtClean="0">
                <a:solidFill>
                  <a:srgbClr val="FF0000"/>
                </a:solidFill>
              </a:rPr>
              <a:t>)^2/</a:t>
            </a:r>
            <a:r>
              <a:rPr lang="en-US" sz="1800" b="1" dirty="0" err="1" smtClean="0">
                <a:solidFill>
                  <a:srgbClr val="FF0000"/>
                </a:solidFill>
              </a:rPr>
              <a:t>ee</a:t>
            </a:r>
            <a:r>
              <a:rPr lang="en-US" sz="18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end</a:t>
            </a: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chisqr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param</a:t>
            </a:r>
            <a:r>
              <a:rPr lang="en-US" sz="1800" b="1" dirty="0" smtClean="0">
                <a:solidFill>
                  <a:srgbClr val="FF0000"/>
                </a:solidFill>
              </a:rPr>
              <a:t>=2; v=ncells-param-1;</a:t>
            </a:r>
          </a:p>
          <a:p>
            <a:pPr>
              <a:buNone/>
            </a:pPr>
            <a:r>
              <a:rPr lang="en-US" sz="1800" b="1" dirty="0" err="1" smtClean="0">
                <a:solidFill>
                  <a:srgbClr val="FF0000"/>
                </a:solidFill>
              </a:rPr>
              <a:t>chpdf</a:t>
            </a:r>
            <a:r>
              <a:rPr lang="en-US" sz="1800" b="1" dirty="0" smtClean="0">
                <a:solidFill>
                  <a:srgbClr val="FF0000"/>
                </a:solidFill>
              </a:rPr>
              <a:t>=chi2inv(0.95,v)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a=13.9761; %from </a:t>
            </a:r>
            <a:r>
              <a:rPr lang="en-US" b="1" dirty="0" err="1" smtClean="0">
                <a:solidFill>
                  <a:srgbClr val="FF0000"/>
                </a:solidFill>
              </a:rPr>
              <a:t>dfittool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b=2.34506; %from </a:t>
            </a:r>
            <a:r>
              <a:rPr lang="en-US" b="1" dirty="0" err="1" smtClean="0">
                <a:solidFill>
                  <a:srgbClr val="FF0000"/>
                </a:solidFill>
              </a:rPr>
              <a:t>dfittol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cdfvals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wblcdf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xvals,a,b</a:t>
            </a:r>
            <a:r>
              <a:rPr lang="en-US" b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kstest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datasort</a:t>
            </a:r>
            <a:r>
              <a:rPr lang="en-US" b="1" dirty="0" smtClean="0">
                <a:solidFill>
                  <a:srgbClr val="FF0000"/>
                </a:solidFill>
              </a:rPr>
              <a:t>,[</a:t>
            </a:r>
            <a:r>
              <a:rPr lang="en-US" b="1" dirty="0" err="1" smtClean="0">
                <a:solidFill>
                  <a:srgbClr val="FF0000"/>
                </a:solidFill>
              </a:rPr>
              <a:t>xvals</a:t>
            </a:r>
            <a:r>
              <a:rPr lang="en-US" b="1" dirty="0" smtClean="0">
                <a:solidFill>
                  <a:srgbClr val="FF0000"/>
                </a:solidFill>
              </a:rPr>
              <a:t>' </a:t>
            </a:r>
            <a:r>
              <a:rPr lang="en-US" b="1" dirty="0" err="1" smtClean="0">
                <a:solidFill>
                  <a:srgbClr val="FF0000"/>
                </a:solidFill>
              </a:rPr>
              <a:t>cdfvals</a:t>
            </a:r>
            <a:r>
              <a:rPr lang="en-US" b="1" dirty="0" smtClean="0">
                <a:solidFill>
                  <a:srgbClr val="FF0000"/>
                </a:solidFill>
              </a:rPr>
              <a:t>'])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Suppose we have a set of data that we suspect is normal.</a:t>
            </a:r>
          </a:p>
          <a:p>
            <a:r>
              <a:rPr lang="en-US" dirty="0" smtClean="0"/>
              <a:t>First, we form an empirical </a:t>
            </a:r>
            <a:r>
              <a:rPr lang="en-US" dirty="0" err="1" smtClean="0"/>
              <a:t>cdf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[</a:t>
            </a:r>
            <a:r>
              <a:rPr lang="en-US" b="1" dirty="0" err="1" smtClean="0">
                <a:solidFill>
                  <a:srgbClr val="FF0000"/>
                </a:solidFill>
              </a:rPr>
              <a:t>f,xx</a:t>
            </a:r>
            <a:r>
              <a:rPr lang="en-US" b="1" dirty="0" smtClean="0">
                <a:solidFill>
                  <a:srgbClr val="FF0000"/>
                </a:solidFill>
              </a:rPr>
              <a:t>]=</a:t>
            </a:r>
            <a:r>
              <a:rPr lang="en-US" b="1" dirty="0" err="1" smtClean="0">
                <a:solidFill>
                  <a:srgbClr val="FF0000"/>
                </a:solidFill>
              </a:rPr>
              <a:t>ecdf</a:t>
            </a:r>
            <a:r>
              <a:rPr lang="en-US" b="1" dirty="0" smtClean="0">
                <a:solidFill>
                  <a:srgbClr val="FF0000"/>
                </a:solidFill>
              </a:rPr>
              <a:t>(x)</a:t>
            </a:r>
          </a:p>
          <a:p>
            <a:r>
              <a:rPr lang="en-US" dirty="0" smtClean="0"/>
              <a:t>Then scale </a:t>
            </a:r>
            <a:r>
              <a:rPr lang="en-US" dirty="0" err="1" smtClean="0"/>
              <a:t>cdf</a:t>
            </a:r>
            <a:r>
              <a:rPr lang="en-US" dirty="0" smtClean="0"/>
              <a:t> so that each unit on the axis corresponds to 1 standard deviation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z=</a:t>
            </a:r>
            <a:r>
              <a:rPr lang="en-US" b="1" dirty="0" err="1" smtClean="0">
                <a:solidFill>
                  <a:srgbClr val="FF0000"/>
                </a:solidFill>
              </a:rPr>
              <a:t>norminv</a:t>
            </a:r>
            <a:r>
              <a:rPr lang="en-US" b="1" dirty="0" smtClean="0">
                <a:solidFill>
                  <a:srgbClr val="FF0000"/>
                </a:solidFill>
              </a:rPr>
              <a:t>(ff);</a:t>
            </a:r>
          </a:p>
          <a:p>
            <a:r>
              <a:rPr lang="en-US" dirty="0" smtClean="0"/>
              <a:t>Then we plot the data (sorted) against this new axis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figure, plot(</a:t>
            </a:r>
            <a:r>
              <a:rPr lang="en-US" b="1" dirty="0" err="1" smtClean="0">
                <a:solidFill>
                  <a:srgbClr val="FF0000"/>
                </a:solidFill>
              </a:rPr>
              <a:t>y,z</a:t>
            </a:r>
            <a:r>
              <a:rPr lang="en-US" b="1" dirty="0" smtClean="0">
                <a:solidFill>
                  <a:srgbClr val="FF0000"/>
                </a:solidFill>
              </a:rPr>
              <a:t>,'+')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Anderson-Darling Statistic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This is a more sophisticated and complex version of the K-S, 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It </a:t>
            </a:r>
            <a:r>
              <a:rPr lang="en-US" sz="2800" dirty="0"/>
              <a:t>is more powerful because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f(x) weights the observed distances by the probability that the value will be generated at that x value.  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This helps focus the difference measure more equitably.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vertical distances are integrated over ALL values of x rather than just looking at the maximum. 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This makes maximum use of the observed data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Root Mean Square Error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RMS error is available as a test statistic in BESTFIT for expert data that is sampled using percentiles.</a:t>
            </a:r>
          </a:p>
          <a:p>
            <a:r>
              <a:rPr lang="en-US"/>
              <a:t>Measures the area between the distribution fit and the data.</a:t>
            </a:r>
          </a:p>
          <a:p>
            <a:pPr lvl="1"/>
            <a:r>
              <a:rPr lang="en-US"/>
              <a:t>The smaller the better.  Does not provide fine distinction.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Example - Tests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pass KS test except exponential and </a:t>
            </a:r>
            <a:r>
              <a:rPr lang="en-US" dirty="0" err="1" smtClean="0"/>
              <a:t>rayleigh</a:t>
            </a:r>
            <a:r>
              <a:rPr lang="en-US" dirty="0" smtClean="0"/>
              <a:t> at 5% significance level</a:t>
            </a:r>
          </a:p>
          <a:p>
            <a:r>
              <a:rPr lang="en-US" dirty="0" smtClean="0"/>
              <a:t>Same holds at 2</a:t>
            </a:r>
            <a:r>
              <a:rPr lang="en-US" smtClean="0"/>
              <a:t>% level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76200"/>
            <a:ext cx="7498080" cy="762000"/>
          </a:xfrm>
        </p:spPr>
        <p:txBody>
          <a:bodyPr/>
          <a:lstStyle/>
          <a:p>
            <a:r>
              <a:rPr lang="en-US" dirty="0" smtClean="0"/>
              <a:t>Script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990600"/>
            <a:ext cx="4114800" cy="5715000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/>
              <a:t>vel</a:t>
            </a:r>
            <a:r>
              <a:rPr lang="en-US" dirty="0" smtClean="0"/>
              <a:t>=[78.2 75.8 81.8 85.2 75.9 78.2 72.3 69.3 76.1 74.8 ...</a:t>
            </a:r>
          </a:p>
          <a:p>
            <a:pPr>
              <a:buNone/>
            </a:pPr>
            <a:r>
              <a:rPr lang="en-US" dirty="0" smtClean="0"/>
              <a:t>    78.4 76.4 72.9 76.0 79.3 77.4 77.1 80.8 70.6 73.5];</a:t>
            </a:r>
          </a:p>
          <a:p>
            <a:pPr>
              <a:buNone/>
            </a:pPr>
            <a:r>
              <a:rPr lang="en-US" dirty="0" err="1" smtClean="0"/>
              <a:t>sortv</a:t>
            </a:r>
            <a:r>
              <a:rPr lang="en-US" dirty="0" smtClean="0"/>
              <a:t>=sort(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subplot(2,3,1),</a:t>
            </a:r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ev',vel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subplot(2,3,2),</a:t>
            </a:r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norm',vel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subplot(2,3,3),</a:t>
            </a:r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lognorm',vel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subplot(2,3,4),</a:t>
            </a:r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weibull',vel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subplot(2,3,5),</a:t>
            </a:r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exponential',vel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subplot(2,3,6),</a:t>
            </a:r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rayleigh',vel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x=68:0.1:86;</a:t>
            </a:r>
          </a:p>
          <a:p>
            <a:pPr>
              <a:buNone/>
            </a:pPr>
            <a:r>
              <a:rPr lang="en-US" dirty="0" smtClean="0"/>
              <a:t>alpha=0.02;</a:t>
            </a:r>
          </a:p>
          <a:p>
            <a:pPr>
              <a:buNone/>
            </a:pPr>
            <a:r>
              <a:rPr lang="en-US" dirty="0" err="1" smtClean="0"/>
              <a:t>zev</a:t>
            </a:r>
            <a:r>
              <a:rPr lang="en-US" dirty="0" smtClean="0"/>
              <a:t>=</a:t>
            </a:r>
            <a:r>
              <a:rPr lang="en-US" dirty="0" err="1" smtClean="0"/>
              <a:t>evfit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sev</a:t>
            </a:r>
            <a:r>
              <a:rPr lang="en-US" dirty="0" smtClean="0"/>
              <a:t>=</a:t>
            </a:r>
            <a:r>
              <a:rPr lang="en-US" dirty="0" err="1" smtClean="0"/>
              <a:t>evcdf</a:t>
            </a:r>
            <a:r>
              <a:rPr lang="en-US" dirty="0" smtClean="0"/>
              <a:t>(</a:t>
            </a:r>
            <a:r>
              <a:rPr lang="en-US" dirty="0" err="1" smtClean="0"/>
              <a:t>x,zev</a:t>
            </a:r>
            <a:r>
              <a:rPr lang="en-US" dirty="0" smtClean="0"/>
              <a:t>(1),</a:t>
            </a:r>
            <a:r>
              <a:rPr lang="en-US" dirty="0" err="1" smtClean="0"/>
              <a:t>zev</a:t>
            </a:r>
            <a:r>
              <a:rPr lang="en-US" dirty="0" smtClean="0"/>
              <a:t>(2));</a:t>
            </a:r>
          </a:p>
          <a:p>
            <a:pPr>
              <a:buNone/>
            </a:pPr>
            <a:r>
              <a:rPr lang="en-US" dirty="0" err="1" smtClean="0"/>
              <a:t>kev</a:t>
            </a:r>
            <a:r>
              <a:rPr lang="en-US" dirty="0" smtClean="0"/>
              <a:t>=</a:t>
            </a:r>
            <a:r>
              <a:rPr lang="en-US" dirty="0" err="1" smtClean="0"/>
              <a:t>kstest</a:t>
            </a:r>
            <a:r>
              <a:rPr lang="en-US" dirty="0" smtClean="0"/>
              <a:t>(</a:t>
            </a:r>
            <a:r>
              <a:rPr lang="en-US" dirty="0" err="1" smtClean="0"/>
              <a:t>sortv</a:t>
            </a:r>
            <a:r>
              <a:rPr lang="en-US" dirty="0" smtClean="0"/>
              <a:t>,[x' </a:t>
            </a:r>
            <a:r>
              <a:rPr lang="en-US" dirty="0" err="1" smtClean="0"/>
              <a:t>sev</a:t>
            </a:r>
            <a:r>
              <a:rPr lang="en-US" dirty="0" smtClean="0"/>
              <a:t>'],alpha)</a:t>
            </a:r>
          </a:p>
          <a:p>
            <a:pPr>
              <a:buNone/>
            </a:pPr>
            <a:r>
              <a:rPr lang="en-US" dirty="0" smtClean="0"/>
              <a:t>[an </a:t>
            </a:r>
            <a:r>
              <a:rPr lang="en-US" dirty="0" err="1" smtClean="0"/>
              <a:t>bn</a:t>
            </a:r>
            <a:r>
              <a:rPr lang="en-US" dirty="0" smtClean="0"/>
              <a:t>]=</a:t>
            </a:r>
            <a:r>
              <a:rPr lang="en-US" dirty="0" err="1" smtClean="0"/>
              <a:t>normfit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sn</a:t>
            </a:r>
            <a:r>
              <a:rPr lang="en-US" dirty="0" smtClean="0"/>
              <a:t>=</a:t>
            </a:r>
            <a:r>
              <a:rPr lang="en-US" dirty="0" err="1" smtClean="0"/>
              <a:t>normcdf</a:t>
            </a:r>
            <a:r>
              <a:rPr lang="en-US" dirty="0" smtClean="0"/>
              <a:t>(</a:t>
            </a:r>
            <a:r>
              <a:rPr lang="en-US" dirty="0" err="1" smtClean="0"/>
              <a:t>x,an,bn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kn</a:t>
            </a:r>
            <a:r>
              <a:rPr lang="en-US" dirty="0" smtClean="0"/>
              <a:t>=</a:t>
            </a:r>
            <a:r>
              <a:rPr lang="en-US" dirty="0" err="1" smtClean="0"/>
              <a:t>kstest</a:t>
            </a:r>
            <a:r>
              <a:rPr lang="en-US" dirty="0" smtClean="0"/>
              <a:t>(</a:t>
            </a:r>
            <a:r>
              <a:rPr lang="en-US" dirty="0" err="1" smtClean="0"/>
              <a:t>sortv</a:t>
            </a:r>
            <a:r>
              <a:rPr lang="en-US" dirty="0" smtClean="0"/>
              <a:t>,[x' </a:t>
            </a:r>
            <a:r>
              <a:rPr lang="en-US" dirty="0" err="1" smtClean="0"/>
              <a:t>sn</a:t>
            </a:r>
            <a:r>
              <a:rPr lang="en-US" dirty="0" smtClean="0"/>
              <a:t>'],alpha)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0" y="990600"/>
            <a:ext cx="4361688" cy="5638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/>
              <a:t>zx</a:t>
            </a:r>
            <a:r>
              <a:rPr lang="en-US" dirty="0" smtClean="0"/>
              <a:t>=</a:t>
            </a:r>
            <a:r>
              <a:rPr lang="en-US" dirty="0" err="1" smtClean="0"/>
              <a:t>expfit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sx</a:t>
            </a:r>
            <a:r>
              <a:rPr lang="en-US" dirty="0" smtClean="0"/>
              <a:t>=</a:t>
            </a:r>
            <a:r>
              <a:rPr lang="en-US" dirty="0" err="1" smtClean="0"/>
              <a:t>expcdf</a:t>
            </a:r>
            <a:r>
              <a:rPr lang="en-US" dirty="0" smtClean="0"/>
              <a:t>(</a:t>
            </a:r>
            <a:r>
              <a:rPr lang="en-US" dirty="0" err="1" smtClean="0"/>
              <a:t>x,zx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kx</a:t>
            </a:r>
            <a:r>
              <a:rPr lang="en-US" dirty="0" smtClean="0"/>
              <a:t>=</a:t>
            </a:r>
            <a:r>
              <a:rPr lang="en-US" dirty="0" err="1" smtClean="0"/>
              <a:t>kstest</a:t>
            </a:r>
            <a:r>
              <a:rPr lang="en-US" dirty="0" smtClean="0"/>
              <a:t>(</a:t>
            </a:r>
            <a:r>
              <a:rPr lang="en-US" dirty="0" err="1" smtClean="0"/>
              <a:t>sortv</a:t>
            </a:r>
            <a:r>
              <a:rPr lang="en-US" dirty="0" smtClean="0"/>
              <a:t>,[x' </a:t>
            </a:r>
            <a:r>
              <a:rPr lang="en-US" dirty="0" err="1" smtClean="0"/>
              <a:t>sx</a:t>
            </a:r>
            <a:r>
              <a:rPr lang="en-US" dirty="0" smtClean="0"/>
              <a:t>'],alpha)</a:t>
            </a:r>
          </a:p>
          <a:p>
            <a:pPr>
              <a:buNone/>
            </a:pPr>
            <a:r>
              <a:rPr lang="en-US" dirty="0" err="1" smtClean="0"/>
              <a:t>zl</a:t>
            </a:r>
            <a:r>
              <a:rPr lang="en-US" dirty="0" smtClean="0"/>
              <a:t>=</a:t>
            </a:r>
            <a:r>
              <a:rPr lang="en-US" dirty="0" err="1" smtClean="0"/>
              <a:t>lognfit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sl</a:t>
            </a:r>
            <a:r>
              <a:rPr lang="en-US" dirty="0" smtClean="0"/>
              <a:t>=</a:t>
            </a:r>
            <a:r>
              <a:rPr lang="en-US" dirty="0" err="1" smtClean="0"/>
              <a:t>logncdf</a:t>
            </a:r>
            <a:r>
              <a:rPr lang="en-US" dirty="0" smtClean="0"/>
              <a:t>(</a:t>
            </a:r>
            <a:r>
              <a:rPr lang="en-US" dirty="0" err="1" smtClean="0"/>
              <a:t>x,zl</a:t>
            </a:r>
            <a:r>
              <a:rPr lang="en-US" dirty="0" smtClean="0"/>
              <a:t>(1),</a:t>
            </a:r>
            <a:r>
              <a:rPr lang="en-US" dirty="0" err="1" smtClean="0"/>
              <a:t>zl</a:t>
            </a:r>
            <a:r>
              <a:rPr lang="en-US" dirty="0" smtClean="0"/>
              <a:t>(2));</a:t>
            </a:r>
          </a:p>
          <a:p>
            <a:pPr>
              <a:buNone/>
            </a:pPr>
            <a:r>
              <a:rPr lang="en-US" dirty="0" err="1" smtClean="0"/>
              <a:t>kl</a:t>
            </a:r>
            <a:r>
              <a:rPr lang="en-US" dirty="0" smtClean="0"/>
              <a:t>=</a:t>
            </a:r>
            <a:r>
              <a:rPr lang="en-US" dirty="0" err="1" smtClean="0"/>
              <a:t>kstest</a:t>
            </a:r>
            <a:r>
              <a:rPr lang="en-US" dirty="0" smtClean="0"/>
              <a:t>(</a:t>
            </a:r>
            <a:r>
              <a:rPr lang="en-US" dirty="0" err="1" smtClean="0"/>
              <a:t>sortv</a:t>
            </a:r>
            <a:r>
              <a:rPr lang="en-US" dirty="0" smtClean="0"/>
              <a:t>,[x' </a:t>
            </a:r>
            <a:r>
              <a:rPr lang="en-US" dirty="0" err="1" smtClean="0"/>
              <a:t>sl</a:t>
            </a:r>
            <a:r>
              <a:rPr lang="en-US" dirty="0" smtClean="0"/>
              <a:t>'],alpha)</a:t>
            </a:r>
          </a:p>
          <a:p>
            <a:pPr>
              <a:buNone/>
            </a:pPr>
            <a:r>
              <a:rPr lang="en-US" dirty="0" err="1" smtClean="0"/>
              <a:t>zw</a:t>
            </a:r>
            <a:r>
              <a:rPr lang="en-US" dirty="0" smtClean="0"/>
              <a:t>=</a:t>
            </a:r>
            <a:r>
              <a:rPr lang="en-US" dirty="0" err="1" smtClean="0"/>
              <a:t>wblfit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sw</a:t>
            </a:r>
            <a:r>
              <a:rPr lang="en-US" dirty="0" smtClean="0"/>
              <a:t>=</a:t>
            </a:r>
            <a:r>
              <a:rPr lang="en-US" dirty="0" err="1" smtClean="0"/>
              <a:t>wblcdf</a:t>
            </a:r>
            <a:r>
              <a:rPr lang="en-US" dirty="0" smtClean="0"/>
              <a:t>(</a:t>
            </a:r>
            <a:r>
              <a:rPr lang="en-US" dirty="0" err="1" smtClean="0"/>
              <a:t>x,zw</a:t>
            </a:r>
            <a:r>
              <a:rPr lang="en-US" dirty="0" smtClean="0"/>
              <a:t>(1),</a:t>
            </a:r>
            <a:r>
              <a:rPr lang="en-US" dirty="0" err="1" smtClean="0"/>
              <a:t>zw</a:t>
            </a:r>
            <a:r>
              <a:rPr lang="en-US" dirty="0" smtClean="0"/>
              <a:t>(2));</a:t>
            </a:r>
          </a:p>
          <a:p>
            <a:pPr>
              <a:buNone/>
            </a:pPr>
            <a:r>
              <a:rPr lang="en-US" dirty="0" err="1" smtClean="0"/>
              <a:t>kw</a:t>
            </a:r>
            <a:r>
              <a:rPr lang="en-US" dirty="0" smtClean="0"/>
              <a:t>=</a:t>
            </a:r>
            <a:r>
              <a:rPr lang="en-US" dirty="0" err="1" smtClean="0"/>
              <a:t>kstest</a:t>
            </a:r>
            <a:r>
              <a:rPr lang="en-US" dirty="0" smtClean="0"/>
              <a:t>(</a:t>
            </a:r>
            <a:r>
              <a:rPr lang="en-US" dirty="0" err="1" smtClean="0"/>
              <a:t>sortv</a:t>
            </a:r>
            <a:r>
              <a:rPr lang="en-US" dirty="0" smtClean="0"/>
              <a:t>,[x' </a:t>
            </a:r>
            <a:r>
              <a:rPr lang="en-US" dirty="0" err="1" smtClean="0"/>
              <a:t>sw</a:t>
            </a:r>
            <a:r>
              <a:rPr lang="en-US" dirty="0" smtClean="0"/>
              <a:t>'],alpha)</a:t>
            </a:r>
          </a:p>
          <a:p>
            <a:pPr>
              <a:buNone/>
            </a:pPr>
            <a:r>
              <a:rPr lang="en-US" dirty="0" err="1" smtClean="0"/>
              <a:t>zr</a:t>
            </a:r>
            <a:r>
              <a:rPr lang="en-US" dirty="0" smtClean="0"/>
              <a:t>=</a:t>
            </a:r>
            <a:r>
              <a:rPr lang="en-US" dirty="0" err="1" smtClean="0"/>
              <a:t>raylfit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sr</a:t>
            </a:r>
            <a:r>
              <a:rPr lang="en-US" dirty="0" smtClean="0"/>
              <a:t>=</a:t>
            </a:r>
            <a:r>
              <a:rPr lang="en-US" dirty="0" err="1" smtClean="0"/>
              <a:t>raylcdf</a:t>
            </a:r>
            <a:r>
              <a:rPr lang="en-US" dirty="0" smtClean="0"/>
              <a:t>(</a:t>
            </a:r>
            <a:r>
              <a:rPr lang="en-US" dirty="0" err="1" smtClean="0"/>
              <a:t>x,zr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kr</a:t>
            </a:r>
            <a:r>
              <a:rPr lang="en-US" dirty="0" smtClean="0"/>
              <a:t>=</a:t>
            </a:r>
            <a:r>
              <a:rPr lang="en-US" dirty="0" err="1" smtClean="0"/>
              <a:t>kstest</a:t>
            </a:r>
            <a:r>
              <a:rPr lang="en-US" dirty="0" smtClean="0"/>
              <a:t>(</a:t>
            </a:r>
            <a:r>
              <a:rPr lang="en-US" dirty="0" err="1" smtClean="0"/>
              <a:t>sortv</a:t>
            </a:r>
            <a:r>
              <a:rPr lang="en-US" dirty="0" smtClean="0"/>
              <a:t>,[x' </a:t>
            </a:r>
            <a:r>
              <a:rPr lang="en-US" dirty="0" err="1" smtClean="0"/>
              <a:t>sr</a:t>
            </a:r>
            <a:r>
              <a:rPr lang="en-US" dirty="0" smtClean="0"/>
              <a:t>'],alpha)</a:t>
            </a:r>
          </a:p>
          <a:p>
            <a:pPr>
              <a:buNone/>
            </a:pPr>
            <a:r>
              <a:rPr lang="en-US" dirty="0" err="1" smtClean="0"/>
              <a:t>figure,plot</a:t>
            </a:r>
            <a:r>
              <a:rPr lang="en-US" dirty="0" smtClean="0"/>
              <a:t>(</a:t>
            </a:r>
            <a:r>
              <a:rPr lang="en-US" dirty="0" err="1" smtClean="0"/>
              <a:t>x,sev,'o',x,sn,'r',x,sx,'b',x,sl,'+',x,sw,'m',x,sr,'c</a:t>
            </a:r>
            <a:r>
              <a:rPr lang="en-US" dirty="0" smtClean="0"/>
              <a:t>',...</a:t>
            </a:r>
          </a:p>
          <a:p>
            <a:pPr>
              <a:buNone/>
            </a:pPr>
            <a:r>
              <a:rPr lang="en-US" dirty="0" smtClean="0"/>
              <a:t>    'LineWidth',2)</a:t>
            </a:r>
          </a:p>
          <a:p>
            <a:pPr>
              <a:buNone/>
            </a:pPr>
            <a:r>
              <a:rPr lang="en-US" dirty="0" smtClean="0"/>
              <a:t>legend('</a:t>
            </a:r>
            <a:r>
              <a:rPr lang="en-US" dirty="0" err="1" smtClean="0"/>
              <a:t>EV','Norm','Exp','LogN','Weibull','Rayleigh</a:t>
            </a:r>
            <a:r>
              <a:rPr lang="en-US" dirty="0" smtClean="0"/>
              <a:t>')</a:t>
            </a:r>
          </a:p>
          <a:p>
            <a:pPr>
              <a:buNone/>
            </a:pPr>
            <a:r>
              <a:rPr lang="en-US" dirty="0" smtClean="0"/>
              <a:t>hold on</a:t>
            </a:r>
          </a:p>
          <a:p>
            <a:pPr>
              <a:buNone/>
            </a:pPr>
            <a:r>
              <a:rPr lang="en-US" dirty="0" err="1" smtClean="0"/>
              <a:t>cdfplot</a:t>
            </a:r>
            <a:r>
              <a:rPr lang="en-US" dirty="0" smtClean="0"/>
              <a:t>(</a:t>
            </a:r>
            <a:r>
              <a:rPr lang="en-US" dirty="0" err="1" smtClean="0"/>
              <a:t>vel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48200" y="3048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Rayleigh and Exponential fail test (</a:t>
            </a:r>
            <a:r>
              <a:rPr lang="en-US" dirty="0" err="1" smtClean="0">
                <a:solidFill>
                  <a:srgbClr val="FF0000"/>
                </a:solidFill>
              </a:rPr>
              <a:t>kx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err="1" smtClean="0">
                <a:solidFill>
                  <a:srgbClr val="FF0000"/>
                </a:solidFill>
              </a:rPr>
              <a:t>kr</a:t>
            </a:r>
            <a:r>
              <a:rPr lang="en-US" dirty="0" smtClean="0">
                <a:solidFill>
                  <a:srgbClr val="FF0000"/>
                </a:solidFill>
              </a:rPr>
              <a:t>=1)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Second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new controller was installed on 96 diesel locomotives</a:t>
            </a:r>
          </a:p>
          <a:p>
            <a:r>
              <a:rPr lang="en-US" dirty="0" smtClean="0"/>
              <a:t>The mileage at failure for each was recorded</a:t>
            </a:r>
          </a:p>
          <a:p>
            <a:r>
              <a:rPr lang="en-US" dirty="0" smtClean="0"/>
              <a:t>37 failed at less than 135,000 miles</a:t>
            </a:r>
          </a:p>
          <a:p>
            <a:r>
              <a:rPr lang="en-US" dirty="0" smtClean="0"/>
              <a:t>All we know about the others is that each lasted beyond 135k miles</a:t>
            </a:r>
          </a:p>
          <a:p>
            <a:r>
              <a:rPr lang="en-US" dirty="0" smtClean="0"/>
              <a:t>Thus, we have to “censor” the data</a:t>
            </a:r>
          </a:p>
          <a:p>
            <a:r>
              <a:rPr lang="en-US" dirty="0" smtClean="0"/>
              <a:t>We assume we have 96 data points, but only plot 37</a:t>
            </a:r>
          </a:p>
          <a:p>
            <a:r>
              <a:rPr lang="en-US" dirty="0" smtClean="0"/>
              <a:t>This is important when we compute CDF</a:t>
            </a:r>
          </a:p>
          <a:p>
            <a:r>
              <a:rPr lang="en-US" dirty="0" smtClean="0"/>
              <a:t>Goal is 80,000 mile warranty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Censoring in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 </a:t>
            </a:r>
            <a:r>
              <a:rPr lang="en-US" dirty="0" err="1" smtClean="0"/>
              <a:t>Matlab</a:t>
            </a:r>
            <a:r>
              <a:rPr lang="en-US" dirty="0" smtClean="0"/>
              <a:t> which data points are censored and how many of each there are</a:t>
            </a:r>
          </a:p>
          <a:p>
            <a:r>
              <a:rPr lang="en-US" dirty="0" smtClean="0"/>
              <a:t>We’ll use a lognormal plot in the example because failure mechanism indicates this is appropriate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Uncensored “Normal” probability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295400"/>
            <a:ext cx="72390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Un-Censored “Lognormal”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131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19200"/>
            <a:ext cx="7010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Censored “Lognormal”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130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371600"/>
            <a:ext cx="72390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lognormal distribution looks like a good fit</a:t>
            </a:r>
          </a:p>
          <a:p>
            <a:r>
              <a:rPr lang="en-US" dirty="0" smtClean="0"/>
              <a:t>Probability of failure is approximately 15%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6723888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(10,3,n,1);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y=sort(x);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[f, xx]=</a:t>
            </a:r>
            <a:r>
              <a:rPr lang="en-US" b="1" dirty="0" err="1" smtClean="0">
                <a:solidFill>
                  <a:srgbClr val="FF0000"/>
                </a:solidFill>
              </a:rPr>
              <a:t>ecdf</a:t>
            </a:r>
            <a:r>
              <a:rPr lang="en-US" b="1" dirty="0" smtClean="0">
                <a:solidFill>
                  <a:srgbClr val="FF0000"/>
                </a:solidFill>
              </a:rPr>
              <a:t>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for 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=1:n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ff(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)=(f(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)+f(i+1))/2;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end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z=</a:t>
            </a:r>
            <a:r>
              <a:rPr lang="en-US" b="1" dirty="0" err="1" smtClean="0">
                <a:solidFill>
                  <a:srgbClr val="FF0000"/>
                </a:solidFill>
              </a:rPr>
              <a:t>norminv</a:t>
            </a:r>
            <a:r>
              <a:rPr lang="en-US" b="1" dirty="0" smtClean="0">
                <a:solidFill>
                  <a:srgbClr val="FF0000"/>
                </a:solidFill>
              </a:rPr>
              <a:t>(ff);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figure, plot(</a:t>
            </a:r>
            <a:r>
              <a:rPr lang="en-US" b="1" dirty="0" err="1" smtClean="0">
                <a:solidFill>
                  <a:srgbClr val="FF0000"/>
                </a:solidFill>
              </a:rPr>
              <a:t>y,z</a:t>
            </a:r>
            <a:r>
              <a:rPr lang="en-US" b="1" dirty="0" smtClean="0">
                <a:solidFill>
                  <a:srgbClr val="FF0000"/>
                </a:solidFill>
              </a:rPr>
              <a:t>,'+')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41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d=[22.2 37.5 46.0 48.5 51.5 ...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53 54.5 57.5 66.5 68 ...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69.5 76.5 77 78.5 80 ...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81.5 82 83 84 91.5 93.5 ...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102.5 107 108.5 112.5 113.7 ...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116 117 118.5 119 120 ...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122.5 123 127.5 131.0 132.5 134]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data=[d'; 135];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bools</a:t>
            </a:r>
            <a:r>
              <a:rPr lang="en-US" b="1" dirty="0" smtClean="0">
                <a:solidFill>
                  <a:srgbClr val="FF0000"/>
                </a:solidFill>
              </a:rPr>
              <a:t>=zeros(size(data));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bools</a:t>
            </a:r>
            <a:r>
              <a:rPr lang="en-US" b="1" dirty="0" smtClean="0">
                <a:solidFill>
                  <a:srgbClr val="FF0000"/>
                </a:solidFill>
              </a:rPr>
              <a:t>(end)=1;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freq=</a:t>
            </a:r>
            <a:r>
              <a:rPr lang="en-US" b="1" dirty="0" err="1" smtClean="0">
                <a:solidFill>
                  <a:srgbClr val="FF0000"/>
                </a:solidFill>
              </a:rPr>
              <a:t>bools</a:t>
            </a:r>
            <a:r>
              <a:rPr lang="en-US" b="1" dirty="0" smtClean="0">
                <a:solidFill>
                  <a:srgbClr val="FF0000"/>
                </a:solidFill>
              </a:rPr>
              <a:t>*59+1;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probplot</a:t>
            </a:r>
            <a:r>
              <a:rPr lang="en-US" b="1" dirty="0" smtClean="0">
                <a:solidFill>
                  <a:srgbClr val="FF0000"/>
                </a:solidFill>
              </a:rPr>
              <a:t>('</a:t>
            </a:r>
            <a:r>
              <a:rPr lang="en-US" b="1" dirty="0" err="1" smtClean="0">
                <a:solidFill>
                  <a:srgbClr val="FF0000"/>
                </a:solidFill>
              </a:rPr>
              <a:t>logn',data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figure, </a:t>
            </a:r>
            <a:r>
              <a:rPr lang="en-US" b="1" dirty="0" err="1" smtClean="0">
                <a:solidFill>
                  <a:srgbClr val="FF0000"/>
                </a:solidFill>
              </a:rPr>
              <a:t>probplot</a:t>
            </a:r>
            <a:r>
              <a:rPr lang="en-US" b="1" dirty="0" smtClean="0">
                <a:solidFill>
                  <a:srgbClr val="FF0000"/>
                </a:solidFill>
              </a:rPr>
              <a:t>('</a:t>
            </a:r>
            <a:r>
              <a:rPr lang="en-US" b="1" dirty="0" err="1" smtClean="0">
                <a:solidFill>
                  <a:srgbClr val="FF0000"/>
                </a:solidFill>
              </a:rPr>
              <a:t>logn',data,bools,freq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228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0" y="304800"/>
            <a:ext cx="83312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r>
              <a:rPr lang="en-US" dirty="0" smtClean="0"/>
              <a:t> has an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probplot</a:t>
            </a:r>
            <a:r>
              <a:rPr lang="en-US" dirty="0" smtClean="0"/>
              <a:t>('</a:t>
            </a:r>
            <a:r>
              <a:rPr lang="en-US" dirty="0" err="1" smtClean="0"/>
              <a:t>norm',x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Options are</a:t>
            </a:r>
          </a:p>
          <a:p>
            <a:pPr lvl="1"/>
            <a:r>
              <a:rPr lang="en-US" dirty="0" smtClean="0"/>
              <a:t>exponential</a:t>
            </a:r>
          </a:p>
          <a:p>
            <a:pPr lvl="1"/>
            <a:r>
              <a:rPr lang="en-US" dirty="0" smtClean="0"/>
              <a:t>extreme value</a:t>
            </a:r>
          </a:p>
          <a:p>
            <a:pPr lvl="1"/>
            <a:r>
              <a:rPr lang="en-US" dirty="0" smtClean="0"/>
              <a:t>lognormal</a:t>
            </a:r>
          </a:p>
          <a:p>
            <a:pPr lvl="1"/>
            <a:r>
              <a:rPr lang="en-US" dirty="0" smtClean="0"/>
              <a:t>normal</a:t>
            </a:r>
          </a:p>
          <a:p>
            <a:pPr lvl="1"/>
            <a:r>
              <a:rPr lang="en-US" dirty="0" err="1" smtClean="0"/>
              <a:t>rayleigh</a:t>
            </a:r>
            <a:endParaRPr lang="en-US" dirty="0" smtClean="0"/>
          </a:p>
          <a:p>
            <a:pPr lvl="1"/>
            <a:r>
              <a:rPr lang="en-US" dirty="0" err="1" smtClean="0"/>
              <a:t>weibull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239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0"/>
            <a:ext cx="77724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143000" y="57912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Vertical axis here is </a:t>
            </a:r>
            <a:r>
              <a:rPr lang="en-US" sz="2400" dirty="0" err="1" smtClean="0"/>
              <a:t>cdf</a:t>
            </a:r>
            <a:r>
              <a:rPr lang="en-US" sz="2400" dirty="0" smtClean="0"/>
              <a:t>, not number of standard deviations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at some lognormal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19200"/>
            <a:ext cx="3708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49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057400"/>
            <a:ext cx="35814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493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810000"/>
            <a:ext cx="3733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514600" y="24384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Normal probability plot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29400" y="51054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Normal probability plot of log of data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5410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Lognormal probability plot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some exponential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259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95400"/>
            <a:ext cx="44196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59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7400" y="3352800"/>
            <a:ext cx="43180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934200" y="51054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Exponential probability plot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52600" y="47244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Lognormal probability plot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1094</TotalTime>
  <Words>1814</Words>
  <Application>Microsoft Office PowerPoint</Application>
  <PresentationFormat>On-screen Show (4:3)</PresentationFormat>
  <Paragraphs>318</Paragraphs>
  <Slides>40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Solstice</vt:lpstr>
      <vt:lpstr>Equation</vt:lpstr>
      <vt:lpstr>Probability Plots</vt:lpstr>
      <vt:lpstr>Introduction</vt:lpstr>
      <vt:lpstr>An Example</vt:lpstr>
      <vt:lpstr>The Script</vt:lpstr>
      <vt:lpstr>Slide 5</vt:lpstr>
      <vt:lpstr>Matlab has an alternative</vt:lpstr>
      <vt:lpstr>Slide 7</vt:lpstr>
      <vt:lpstr>Look at some lognormal data</vt:lpstr>
      <vt:lpstr>Now some exponential data</vt:lpstr>
      <vt:lpstr>Facts</vt:lpstr>
      <vt:lpstr>Results</vt:lpstr>
      <vt:lpstr>Comparison</vt:lpstr>
      <vt:lpstr>Slide 13</vt:lpstr>
      <vt:lpstr>Slide 14</vt:lpstr>
      <vt:lpstr>Goodness of Fit Statistics</vt:lpstr>
      <vt:lpstr>Chi-square statistic</vt:lpstr>
      <vt:lpstr>Chi-Squared Tests</vt:lpstr>
      <vt:lpstr>Example (cont.)</vt:lpstr>
      <vt:lpstr>Example (cont.)</vt:lpstr>
      <vt:lpstr>Example (cont.)</vt:lpstr>
      <vt:lpstr>Kolmogorov-Smirnov Test</vt:lpstr>
      <vt:lpstr>Kolmogorov-Smirnoff Statistic </vt:lpstr>
      <vt:lpstr>More on K-S statistic</vt:lpstr>
      <vt:lpstr>Process</vt:lpstr>
      <vt:lpstr>KS Critical Values</vt:lpstr>
      <vt:lpstr>What is the Significance Level?</vt:lpstr>
      <vt:lpstr>Fit Tests in Matlab</vt:lpstr>
      <vt:lpstr>Matlab Code</vt:lpstr>
      <vt:lpstr>KS Test</vt:lpstr>
      <vt:lpstr>Anderson-Darling Statistic</vt:lpstr>
      <vt:lpstr>Root Mean Square Error</vt:lpstr>
      <vt:lpstr>Back to Example - Tests</vt:lpstr>
      <vt:lpstr>Script</vt:lpstr>
      <vt:lpstr>A Second Example</vt:lpstr>
      <vt:lpstr>Censoring in Matlab</vt:lpstr>
      <vt:lpstr>Uncensored “Normal” probability plot</vt:lpstr>
      <vt:lpstr>Un-Censored “Lognormal” Plot</vt:lpstr>
      <vt:lpstr>Censored “Lognormal” Plot</vt:lpstr>
      <vt:lpstr>Conclusions</vt:lpstr>
      <vt:lpstr>Script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Density Functions</dc:title>
  <dc:creator>jake</dc:creator>
  <cp:lastModifiedBy>jake</cp:lastModifiedBy>
  <cp:revision>115</cp:revision>
  <dcterms:created xsi:type="dcterms:W3CDTF">2007-12-21T21:25:16Z</dcterms:created>
  <dcterms:modified xsi:type="dcterms:W3CDTF">2010-11-23T18:28:28Z</dcterms:modified>
</cp:coreProperties>
</file>