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7"/>
  </p:notesMasterIdLst>
  <p:sldIdLst>
    <p:sldId id="256" r:id="rId2"/>
    <p:sldId id="280" r:id="rId3"/>
    <p:sldId id="299" r:id="rId4"/>
    <p:sldId id="313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1" r:id="rId16"/>
    <p:sldId id="312" r:id="rId17"/>
    <p:sldId id="314" r:id="rId18"/>
    <p:sldId id="315" r:id="rId19"/>
    <p:sldId id="319" r:id="rId20"/>
    <p:sldId id="320" r:id="rId21"/>
    <p:sldId id="321" r:id="rId22"/>
    <p:sldId id="322" r:id="rId23"/>
    <p:sldId id="317" r:id="rId24"/>
    <p:sldId id="318" r:id="rId25"/>
    <p:sldId id="316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34" r:id="rId38"/>
    <p:sldId id="335" r:id="rId39"/>
    <p:sldId id="298" r:id="rId40"/>
    <p:sldId id="281" r:id="rId41"/>
    <p:sldId id="283" r:id="rId42"/>
    <p:sldId id="284" r:id="rId43"/>
    <p:sldId id="285" r:id="rId44"/>
    <p:sldId id="286" r:id="rId45"/>
    <p:sldId id="287" r:id="rId46"/>
    <p:sldId id="288" r:id="rId47"/>
    <p:sldId id="336" r:id="rId48"/>
    <p:sldId id="289" r:id="rId49"/>
    <p:sldId id="290" r:id="rId50"/>
    <p:sldId id="337" r:id="rId51"/>
    <p:sldId id="338" r:id="rId52"/>
    <p:sldId id="294" r:id="rId53"/>
    <p:sldId id="295" r:id="rId54"/>
    <p:sldId id="296" r:id="rId55"/>
    <p:sldId id="297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2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ke\Desktop\solarinsolationdatafittingexercis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ke\Desktop\solarinsolationdatafittingexercis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ke\Desktop\solarinsolationdatafittingexercis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ke\Desktop\solarinsolationdatafittingexercis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weibull!$D$2:$D$10</c:f>
              <c:numCache>
                <c:formatCode>General</c:formatCode>
                <c:ptCount val="9"/>
                <c:pt idx="0">
                  <c:v>3500</c:v>
                </c:pt>
                <c:pt idx="1">
                  <c:v>3600</c:v>
                </c:pt>
                <c:pt idx="2">
                  <c:v>3700</c:v>
                </c:pt>
                <c:pt idx="3">
                  <c:v>3800</c:v>
                </c:pt>
                <c:pt idx="4">
                  <c:v>3900</c:v>
                </c:pt>
                <c:pt idx="5">
                  <c:v>4000</c:v>
                </c:pt>
                <c:pt idx="6">
                  <c:v>4100</c:v>
                </c:pt>
                <c:pt idx="7">
                  <c:v>4200</c:v>
                </c:pt>
                <c:pt idx="8">
                  <c:v>4300</c:v>
                </c:pt>
              </c:numCache>
            </c:numRef>
          </c:xVal>
          <c:yVal>
            <c:numRef>
              <c:f>weibull!$E$2:$E$10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6</c:v>
                </c:pt>
                <c:pt idx="4">
                  <c:v>3</c:v>
                </c:pt>
                <c:pt idx="5">
                  <c:v>10</c:v>
                </c:pt>
                <c:pt idx="6">
                  <c:v>4</c:v>
                </c:pt>
                <c:pt idx="7">
                  <c:v>4</c:v>
                </c:pt>
                <c:pt idx="8">
                  <c:v>1</c:v>
                </c:pt>
              </c:numCache>
            </c:numRef>
          </c:yVal>
        </c:ser>
        <c:axId val="64687488"/>
        <c:axId val="69386240"/>
      </c:scatterChart>
      <c:valAx>
        <c:axId val="64687488"/>
        <c:scaling>
          <c:orientation val="minMax"/>
          <c:max val="4500"/>
          <c:min val="3500"/>
        </c:scaling>
        <c:axPos val="b"/>
        <c:numFmt formatCode="General" sourceLinked="1"/>
        <c:tickLblPos val="nextTo"/>
        <c:crossAx val="69386240"/>
        <c:crosses val="autoZero"/>
        <c:crossBetween val="midCat"/>
      </c:valAx>
      <c:valAx>
        <c:axId val="69386240"/>
        <c:scaling>
          <c:orientation val="minMax"/>
        </c:scaling>
        <c:axPos val="l"/>
        <c:majorGridlines/>
        <c:numFmt formatCode="General" sourceLinked="1"/>
        <c:tickLblPos val="nextTo"/>
        <c:crossAx val="64687488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yVal>
            <c:numRef>
              <c:f>weibull!$A$1:$A$437</c:f>
              <c:numCache>
                <c:formatCode>General</c:formatCode>
                <c:ptCount val="437"/>
                <c:pt idx="0">
                  <c:v>3915</c:v>
                </c:pt>
                <c:pt idx="1">
                  <c:v>3946</c:v>
                </c:pt>
                <c:pt idx="2">
                  <c:v>3913</c:v>
                </c:pt>
                <c:pt idx="3">
                  <c:v>4117</c:v>
                </c:pt>
                <c:pt idx="4">
                  <c:v>3929</c:v>
                </c:pt>
                <c:pt idx="5">
                  <c:v>3964</c:v>
                </c:pt>
                <c:pt idx="6">
                  <c:v>4114</c:v>
                </c:pt>
                <c:pt idx="7">
                  <c:v>3935</c:v>
                </c:pt>
                <c:pt idx="8">
                  <c:v>4031</c:v>
                </c:pt>
                <c:pt idx="9">
                  <c:v>3987</c:v>
                </c:pt>
                <c:pt idx="10">
                  <c:v>4097</c:v>
                </c:pt>
                <c:pt idx="11">
                  <c:v>4199</c:v>
                </c:pt>
                <c:pt idx="12">
                  <c:v>3909</c:v>
                </c:pt>
                <c:pt idx="13">
                  <c:v>3744</c:v>
                </c:pt>
                <c:pt idx="14">
                  <c:v>3799</c:v>
                </c:pt>
                <c:pt idx="15">
                  <c:v>3798</c:v>
                </c:pt>
                <c:pt idx="16">
                  <c:v>4171</c:v>
                </c:pt>
                <c:pt idx="17">
                  <c:v>4027</c:v>
                </c:pt>
                <c:pt idx="18">
                  <c:v>4021</c:v>
                </c:pt>
                <c:pt idx="19">
                  <c:v>3731</c:v>
                </c:pt>
                <c:pt idx="20">
                  <c:v>3859</c:v>
                </c:pt>
                <c:pt idx="21">
                  <c:v>3722</c:v>
                </c:pt>
                <c:pt idx="22">
                  <c:v>3613</c:v>
                </c:pt>
                <c:pt idx="23">
                  <c:v>3509</c:v>
                </c:pt>
                <c:pt idx="24">
                  <c:v>3610</c:v>
                </c:pt>
                <c:pt idx="25">
                  <c:v>3769</c:v>
                </c:pt>
                <c:pt idx="26">
                  <c:v>3887</c:v>
                </c:pt>
                <c:pt idx="27">
                  <c:v>3966</c:v>
                </c:pt>
                <c:pt idx="28">
                  <c:v>4275</c:v>
                </c:pt>
                <c:pt idx="29">
                  <c:v>3919</c:v>
                </c:pt>
                <c:pt idx="30">
                  <c:v>3881</c:v>
                </c:pt>
              </c:numCache>
            </c:numRef>
          </c:yVal>
        </c:ser>
        <c:axId val="69397120"/>
        <c:axId val="69398912"/>
      </c:scatterChart>
      <c:valAx>
        <c:axId val="69397120"/>
        <c:scaling>
          <c:orientation val="minMax"/>
          <c:max val="35"/>
        </c:scaling>
        <c:axPos val="b"/>
        <c:tickLblPos val="nextTo"/>
        <c:crossAx val="69398912"/>
        <c:crosses val="autoZero"/>
        <c:crossBetween val="midCat"/>
      </c:valAx>
      <c:valAx>
        <c:axId val="69398912"/>
        <c:scaling>
          <c:orientation val="minMax"/>
        </c:scaling>
        <c:axPos val="l"/>
        <c:majorGridlines/>
        <c:numFmt formatCode="General" sourceLinked="1"/>
        <c:tickLblPos val="nextTo"/>
        <c:crossAx val="69397120"/>
        <c:crosses val="autoZero"/>
        <c:crossBetween val="midCat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spPr>
            <a:ln w="28575"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normal!$D$2:$D$10</c:f>
              <c:numCache>
                <c:formatCode>General</c:formatCode>
                <c:ptCount val="9"/>
                <c:pt idx="0">
                  <c:v>3500</c:v>
                </c:pt>
                <c:pt idx="1">
                  <c:v>3600</c:v>
                </c:pt>
                <c:pt idx="2">
                  <c:v>3700</c:v>
                </c:pt>
                <c:pt idx="3">
                  <c:v>3800</c:v>
                </c:pt>
                <c:pt idx="4">
                  <c:v>3900</c:v>
                </c:pt>
                <c:pt idx="5">
                  <c:v>4000</c:v>
                </c:pt>
                <c:pt idx="6">
                  <c:v>4100</c:v>
                </c:pt>
                <c:pt idx="7">
                  <c:v>4200</c:v>
                </c:pt>
                <c:pt idx="8">
                  <c:v>4300</c:v>
                </c:pt>
              </c:numCache>
            </c:numRef>
          </c:xVal>
          <c:yVal>
            <c:numRef>
              <c:f>normal!$F$2:$F$10</c:f>
              <c:numCache>
                <c:formatCode>General</c:formatCode>
                <c:ptCount val="9"/>
                <c:pt idx="0">
                  <c:v>6.169066276372899E-5</c:v>
                </c:pt>
                <c:pt idx="1">
                  <c:v>2.3526817237381838E-4</c:v>
                </c:pt>
                <c:pt idx="2">
                  <c:v>6.5719454066010842E-4</c:v>
                </c:pt>
                <c:pt idx="3">
                  <c:v>1.3446576931821341E-3</c:v>
                </c:pt>
                <c:pt idx="4">
                  <c:v>2.0151926028982815E-3</c:v>
                </c:pt>
                <c:pt idx="5">
                  <c:v>2.2121185892692947E-3</c:v>
                </c:pt>
                <c:pt idx="6">
                  <c:v>1.7786368090539403E-3</c:v>
                </c:pt>
                <c:pt idx="7">
                  <c:v>1.0474979263998133E-3</c:v>
                </c:pt>
                <c:pt idx="8">
                  <c:v>4.5186228438528575E-4</c:v>
                </c:pt>
              </c:numCache>
            </c:numRef>
          </c:yVal>
        </c:ser>
        <c:ser>
          <c:idx val="1"/>
          <c:order val="1"/>
          <c:spPr>
            <a:ln w="28575">
              <a:noFill/>
            </a:ln>
          </c:spPr>
          <c:xVal>
            <c:numRef>
              <c:f>normal!$D$2:$D$10</c:f>
              <c:numCache>
                <c:formatCode>General</c:formatCode>
                <c:ptCount val="9"/>
                <c:pt idx="0">
                  <c:v>3500</c:v>
                </c:pt>
                <c:pt idx="1">
                  <c:v>3600</c:v>
                </c:pt>
                <c:pt idx="2">
                  <c:v>3700</c:v>
                </c:pt>
                <c:pt idx="3">
                  <c:v>3800</c:v>
                </c:pt>
                <c:pt idx="4">
                  <c:v>3900</c:v>
                </c:pt>
                <c:pt idx="5">
                  <c:v>4000</c:v>
                </c:pt>
                <c:pt idx="6">
                  <c:v>4100</c:v>
                </c:pt>
                <c:pt idx="7">
                  <c:v>4200</c:v>
                </c:pt>
                <c:pt idx="8">
                  <c:v>4300</c:v>
                </c:pt>
              </c:numCache>
            </c:numRef>
          </c:xVal>
          <c:yVal>
            <c:numRef>
              <c:f>normal!$G$2:$G$10</c:f>
              <c:numCache>
                <c:formatCode>General</c:formatCode>
                <c:ptCount val="9"/>
                <c:pt idx="0">
                  <c:v>0</c:v>
                </c:pt>
                <c:pt idx="1">
                  <c:v>3.2258064516129076E-4</c:v>
                </c:pt>
                <c:pt idx="2">
                  <c:v>6.4516129032258151E-4</c:v>
                </c:pt>
                <c:pt idx="3">
                  <c:v>1.9354838709677445E-3</c:v>
                </c:pt>
                <c:pt idx="4">
                  <c:v>9.6774193548387227E-4</c:v>
                </c:pt>
                <c:pt idx="5">
                  <c:v>3.2258064516129067E-3</c:v>
                </c:pt>
                <c:pt idx="6">
                  <c:v>1.2903225806451622E-3</c:v>
                </c:pt>
                <c:pt idx="7">
                  <c:v>1.2903225806451622E-3</c:v>
                </c:pt>
                <c:pt idx="8">
                  <c:v>3.2258064516129076E-4</c:v>
                </c:pt>
              </c:numCache>
            </c:numRef>
          </c:yVal>
        </c:ser>
        <c:axId val="69292416"/>
        <c:axId val="69293952"/>
      </c:scatterChart>
      <c:valAx>
        <c:axId val="69292416"/>
        <c:scaling>
          <c:orientation val="minMax"/>
          <c:max val="4500"/>
          <c:min val="3500"/>
        </c:scaling>
        <c:axPos val="b"/>
        <c:numFmt formatCode="General" sourceLinked="1"/>
        <c:tickLblPos val="nextTo"/>
        <c:crossAx val="69293952"/>
        <c:crosses val="autoZero"/>
        <c:crossBetween val="midCat"/>
      </c:valAx>
      <c:valAx>
        <c:axId val="69293952"/>
        <c:scaling>
          <c:orientation val="minMax"/>
        </c:scaling>
        <c:axPos val="l"/>
        <c:majorGridlines/>
        <c:numFmt formatCode="General" sourceLinked="1"/>
        <c:tickLblPos val="nextTo"/>
        <c:crossAx val="69292416"/>
        <c:crosses val="autoZero"/>
        <c:crossBetween val="midCat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spPr>
            <a:ln w="28575"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weibull!$D$2:$D$10</c:f>
              <c:numCache>
                <c:formatCode>General</c:formatCode>
                <c:ptCount val="9"/>
                <c:pt idx="0">
                  <c:v>3500</c:v>
                </c:pt>
                <c:pt idx="1">
                  <c:v>3600</c:v>
                </c:pt>
                <c:pt idx="2">
                  <c:v>3700</c:v>
                </c:pt>
                <c:pt idx="3">
                  <c:v>3800</c:v>
                </c:pt>
                <c:pt idx="4">
                  <c:v>3900</c:v>
                </c:pt>
                <c:pt idx="5">
                  <c:v>4000</c:v>
                </c:pt>
                <c:pt idx="6">
                  <c:v>4100</c:v>
                </c:pt>
                <c:pt idx="7">
                  <c:v>4200</c:v>
                </c:pt>
                <c:pt idx="8">
                  <c:v>4300</c:v>
                </c:pt>
              </c:numCache>
            </c:numRef>
          </c:xVal>
          <c:yVal>
            <c:numRef>
              <c:f>weibull!$F$2:$F$10</c:f>
              <c:numCache>
                <c:formatCode>General</c:formatCode>
                <c:ptCount val="9"/>
                <c:pt idx="0">
                  <c:v>2.1963214946896771E-4</c:v>
                </c:pt>
                <c:pt idx="1">
                  <c:v>4.1356879299725489E-4</c:v>
                </c:pt>
                <c:pt idx="2">
                  <c:v>7.4219915399618931E-4</c:v>
                </c:pt>
                <c:pt idx="3">
                  <c:v>1.2386615836350685E-3</c:v>
                </c:pt>
                <c:pt idx="4">
                  <c:v>1.8382291200121519E-3</c:v>
                </c:pt>
                <c:pt idx="5">
                  <c:v>2.2400803533332526E-3</c:v>
                </c:pt>
                <c:pt idx="6">
                  <c:v>1.9505094581286336E-3</c:v>
                </c:pt>
                <c:pt idx="7">
                  <c:v>9.5564788789923786E-4</c:v>
                </c:pt>
                <c:pt idx="8">
                  <c:v>1.757894209064877E-4</c:v>
                </c:pt>
              </c:numCache>
            </c:numRef>
          </c:yVal>
        </c:ser>
        <c:ser>
          <c:idx val="1"/>
          <c:order val="1"/>
          <c:spPr>
            <a:ln w="28575">
              <a:noFill/>
            </a:ln>
          </c:spPr>
          <c:xVal>
            <c:numRef>
              <c:f>weibull!$D$2:$D$10</c:f>
              <c:numCache>
                <c:formatCode>General</c:formatCode>
                <c:ptCount val="9"/>
                <c:pt idx="0">
                  <c:v>3500</c:v>
                </c:pt>
                <c:pt idx="1">
                  <c:v>3600</c:v>
                </c:pt>
                <c:pt idx="2">
                  <c:v>3700</c:v>
                </c:pt>
                <c:pt idx="3">
                  <c:v>3800</c:v>
                </c:pt>
                <c:pt idx="4">
                  <c:v>3900</c:v>
                </c:pt>
                <c:pt idx="5">
                  <c:v>4000</c:v>
                </c:pt>
                <c:pt idx="6">
                  <c:v>4100</c:v>
                </c:pt>
                <c:pt idx="7">
                  <c:v>4200</c:v>
                </c:pt>
                <c:pt idx="8">
                  <c:v>4300</c:v>
                </c:pt>
              </c:numCache>
            </c:numRef>
          </c:xVal>
          <c:yVal>
            <c:numRef>
              <c:f>weibull!$G$2:$G$10</c:f>
              <c:numCache>
                <c:formatCode>General</c:formatCode>
                <c:ptCount val="9"/>
                <c:pt idx="0">
                  <c:v>0</c:v>
                </c:pt>
                <c:pt idx="1">
                  <c:v>3.2258064516129076E-4</c:v>
                </c:pt>
                <c:pt idx="2">
                  <c:v>6.4516129032258151E-4</c:v>
                </c:pt>
                <c:pt idx="3">
                  <c:v>1.9354838709677445E-3</c:v>
                </c:pt>
                <c:pt idx="4">
                  <c:v>9.6774193548387227E-4</c:v>
                </c:pt>
                <c:pt idx="5">
                  <c:v>3.2258064516129067E-3</c:v>
                </c:pt>
                <c:pt idx="6">
                  <c:v>1.2903225806451622E-3</c:v>
                </c:pt>
                <c:pt idx="7">
                  <c:v>1.2903225806451622E-3</c:v>
                </c:pt>
                <c:pt idx="8">
                  <c:v>3.2258064516129076E-4</c:v>
                </c:pt>
              </c:numCache>
            </c:numRef>
          </c:yVal>
        </c:ser>
        <c:axId val="69330432"/>
        <c:axId val="69331968"/>
      </c:scatterChart>
      <c:valAx>
        <c:axId val="69330432"/>
        <c:scaling>
          <c:orientation val="minMax"/>
          <c:max val="4500"/>
          <c:min val="3500"/>
        </c:scaling>
        <c:axPos val="b"/>
        <c:numFmt formatCode="General" sourceLinked="1"/>
        <c:tickLblPos val="nextTo"/>
        <c:crossAx val="69331968"/>
        <c:crosses val="autoZero"/>
        <c:crossBetween val="midCat"/>
      </c:valAx>
      <c:valAx>
        <c:axId val="69331968"/>
        <c:scaling>
          <c:orientation val="minMax"/>
        </c:scaling>
        <c:axPos val="l"/>
        <c:majorGridlines/>
        <c:numFmt formatCode="General" sourceLinked="1"/>
        <c:tickLblPos val="nextTo"/>
        <c:crossAx val="69330432"/>
        <c:crosses val="autoZero"/>
        <c:crossBetween val="midCat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25A9A-0916-4FA2-B4A5-0162394B6F6A}" type="datetimeFigureOut">
              <a:rPr lang="en-US" smtClean="0"/>
              <a:pPr/>
              <a:t>11/14/2010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7EA77-8099-4109-A32E-F1CCBBC7F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0E5DE-5F91-49B5-9135-492C9D33BE99}" type="datetime1">
              <a:rPr lang="en-US" smtClean="0"/>
              <a:pPr/>
              <a:t>11/14/2010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51E75-711E-4FDE-ADE6-DCE59B0E7E7C}" type="datetime1">
              <a:rPr lang="en-US" smtClean="0"/>
              <a:pPr/>
              <a:t>11/14/2010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19D6B-4451-46B4-B992-010B895FB06F}" type="datetime1">
              <a:rPr lang="en-US" smtClean="0"/>
              <a:pPr/>
              <a:t>11/14/2010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0E248F-782C-4F61-A3E0-6913809F9755}" type="datetime1">
              <a:rPr lang="en-US" smtClean="0"/>
              <a:pPr/>
              <a:t>11/14/2010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F25A9-BE53-4303-B9A6-2463BF6D2487}" type="datetime1">
              <a:rPr lang="en-US" smtClean="0"/>
              <a:pPr/>
              <a:t>11/14/2010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403B5-67E5-4D51-811E-BEF5A5C29690}" type="datetime1">
              <a:rPr lang="en-US" smtClean="0"/>
              <a:pPr/>
              <a:t>11/14/2010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6D13-3CB3-4B1B-82A1-2844F9324533}" type="datetime1">
              <a:rPr lang="en-US" smtClean="0"/>
              <a:pPr/>
              <a:t>11/14/2010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E6181-3F48-4493-A1F6-F3090B09BF11}" type="datetime1">
              <a:rPr lang="en-US" smtClean="0"/>
              <a:pPr/>
              <a:t>11/14/2010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11700D-73E4-4F3C-882A-5633AA419D32}" type="datetime1">
              <a:rPr lang="en-US" smtClean="0"/>
              <a:pPr/>
              <a:t>11/14/2010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3D4C20-075D-4193-B62E-0ED2024C82AB}" type="datetime1">
              <a:rPr lang="en-US" smtClean="0"/>
              <a:pPr/>
              <a:t>11/14/2010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F36C9-2C50-41A1-BA8D-3E66BE38B23F}" type="datetime1">
              <a:rPr lang="en-US" smtClean="0"/>
              <a:pPr/>
              <a:t>11/14/2010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52E69D-7E1F-43A9-9B73-25BDF6E54F3D}" type="datetime1">
              <a:rPr lang="en-US" smtClean="0"/>
              <a:pPr/>
              <a:t>11/14/2010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9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Statistical Inferences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57400" y="1600200"/>
          <a:ext cx="6286500" cy="4572000"/>
        </p:xfrm>
        <a:graphic>
          <a:graphicData uri="http://schemas.openxmlformats.org/presentationml/2006/ole">
            <p:oleObj spid="_x0000_s129026" name="Equation" r:id="rId3" imgW="2933640" imgH="213336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2-Parameter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cycles to failure of saturated sand (25, 20, 28, 33, 26 cycles)</a:t>
            </a:r>
          </a:p>
          <a:p>
            <a:r>
              <a:rPr lang="en-US" dirty="0" smtClean="0"/>
              <a:t>Assume lognormal distribution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19200" y="1143000"/>
          <a:ext cx="7858626" cy="5638800"/>
        </p:xfrm>
        <a:graphic>
          <a:graphicData uri="http://schemas.openxmlformats.org/presentationml/2006/ole">
            <p:oleObj spid="_x0000_s130050" name="Equation" r:id="rId3" imgW="4991040" imgH="358128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</a:t>
            </a:r>
            <a:r>
              <a:rPr lang="en-US" smtClean="0"/>
              <a:t>of Moments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sample moments (mean, variance, etc.) to set distribution parameters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between successive arrivals of vehicles at an intersection are 1.2, 3, 6.3, 10.1, 5.2, 2.4, and 7.2 seconds</a:t>
            </a:r>
          </a:p>
          <a:p>
            <a:r>
              <a:rPr lang="en-US" dirty="0" smtClean="0"/>
              <a:t>Assume exponential distribution</a:t>
            </a:r>
          </a:p>
          <a:p>
            <a:r>
              <a:rPr lang="en-US" dirty="0" smtClean="0"/>
              <a:t>Mean=5.05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2-Parameter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cycles to failure of saturated sand (25, 20, 28, 33, 26 cycles)</a:t>
            </a:r>
          </a:p>
          <a:p>
            <a:r>
              <a:rPr lang="en-US" dirty="0" smtClean="0"/>
              <a:t>Assume lognormal distribution</a:t>
            </a:r>
          </a:p>
          <a:p>
            <a:r>
              <a:rPr lang="en-US" dirty="0" smtClean="0"/>
              <a:t>Mean=26.4</a:t>
            </a:r>
          </a:p>
          <a:p>
            <a:r>
              <a:rPr lang="en-US" dirty="0" smtClean="0"/>
              <a:t>Standard Deviation=4.72</a:t>
            </a:r>
          </a:p>
          <a:p>
            <a:r>
              <a:rPr lang="en-US" dirty="0" smtClean="0"/>
              <a:t>Solve for </a:t>
            </a:r>
            <a:r>
              <a:rPr lang="en-US" dirty="0" smtClean="0">
                <a:sym typeface="Symbol"/>
              </a:rPr>
              <a:t> and </a:t>
            </a:r>
          </a:p>
          <a:p>
            <a:r>
              <a:rPr lang="en-US" dirty="0" smtClean="0">
                <a:sym typeface="Symbol"/>
              </a:rPr>
              <a:t>=3.26</a:t>
            </a:r>
          </a:p>
          <a:p>
            <a:r>
              <a:rPr lang="en-US" dirty="0" smtClean="0">
                <a:sym typeface="Symbol"/>
              </a:rPr>
              <a:t>=0.177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19200" y="1143000"/>
          <a:ext cx="7858626" cy="5638800"/>
        </p:xfrm>
        <a:graphic>
          <a:graphicData uri="http://schemas.openxmlformats.org/presentationml/2006/ole">
            <p:oleObj spid="_x0000_s161794" name="Equation" r:id="rId3" imgW="4991040" imgH="358128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Mean Square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parameters to minimize mean squared error between measured data and continuous distribution</a:t>
            </a:r>
          </a:p>
          <a:p>
            <a:r>
              <a:rPr lang="en-US" dirty="0" smtClean="0"/>
              <a:t>Essentially a curve fit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Excel</a:t>
            </a:r>
          </a:p>
          <a:p>
            <a:pPr lvl="1"/>
            <a:r>
              <a:rPr lang="en-US" dirty="0" smtClean="0"/>
              <a:t>Guess parameters</a:t>
            </a:r>
          </a:p>
          <a:p>
            <a:pPr lvl="1"/>
            <a:r>
              <a:rPr lang="en-US" dirty="0" smtClean="0"/>
              <a:t>Calculate sum of squares of errors</a:t>
            </a:r>
          </a:p>
          <a:p>
            <a:pPr lvl="1"/>
            <a:r>
              <a:rPr lang="en-US" dirty="0" smtClean="0"/>
              <a:t>Vary guessed parameters to minimize error (use the Solver)</a:t>
            </a:r>
          </a:p>
          <a:p>
            <a:r>
              <a:rPr lang="en-US" dirty="0" err="1" smtClean="0"/>
              <a:t>Matlab</a:t>
            </a:r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fminsearch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Solar </a:t>
            </a:r>
            <a:r>
              <a:rPr lang="en-US" dirty="0" err="1" smtClean="0"/>
              <a:t>insolation</a:t>
            </a:r>
            <a:r>
              <a:rPr lang="en-US" dirty="0" smtClean="0"/>
              <a:t> data</a:t>
            </a:r>
          </a:p>
          <a:p>
            <a:pPr lvl="1"/>
            <a:r>
              <a:rPr lang="en-US" dirty="0" smtClean="0"/>
              <a:t>Gather data</a:t>
            </a:r>
          </a:p>
          <a:p>
            <a:pPr lvl="1"/>
            <a:r>
              <a:rPr lang="en-US" dirty="0" smtClean="0"/>
              <a:t>Form histogram</a:t>
            </a:r>
          </a:p>
          <a:p>
            <a:pPr lvl="1"/>
            <a:r>
              <a:rPr lang="en-US" dirty="0" smtClean="0"/>
              <a:t>Normalize histogram by number of samples and width of bins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Statistical inference=process of drawing conclusions from random data</a:t>
            </a:r>
          </a:p>
          <a:p>
            <a:r>
              <a:rPr lang="en-US" dirty="0" smtClean="0"/>
              <a:t>Conclusions of this process are “propositions,” for example</a:t>
            </a:r>
          </a:p>
          <a:p>
            <a:pPr lvl="1"/>
            <a:r>
              <a:rPr lang="en-US" dirty="0" smtClean="0"/>
              <a:t>Estimates</a:t>
            </a:r>
          </a:p>
          <a:p>
            <a:pPr lvl="1"/>
            <a:r>
              <a:rPr lang="en-US" dirty="0" smtClean="0"/>
              <a:t>Confidence intervals</a:t>
            </a:r>
          </a:p>
          <a:p>
            <a:pPr lvl="1"/>
            <a:r>
              <a:rPr lang="en-US" dirty="0" smtClean="0"/>
              <a:t>Credible intervals</a:t>
            </a:r>
          </a:p>
          <a:p>
            <a:pPr lvl="1"/>
            <a:r>
              <a:rPr lang="en-US" dirty="0" smtClean="0"/>
              <a:t>Rejecting a hypothesis</a:t>
            </a:r>
          </a:p>
          <a:p>
            <a:pPr lvl="1"/>
            <a:r>
              <a:rPr lang="en-US" dirty="0" smtClean="0"/>
              <a:t>Clustering data points</a:t>
            </a:r>
          </a:p>
          <a:p>
            <a:r>
              <a:rPr lang="en-US" dirty="0" smtClean="0"/>
              <a:t>Part of this is the estimation of model parameters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 Plot and Histogram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4343400" y="3886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1143000" y="1371600"/>
          <a:ext cx="4572000" cy="275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and </a:t>
            </a:r>
            <a:r>
              <a:rPr lang="en-US" dirty="0" err="1" smtClean="0"/>
              <a:t>Weibull</a:t>
            </a:r>
            <a:r>
              <a:rPr lang="en-US" dirty="0" smtClean="0"/>
              <a:t> Fits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1295400" y="1371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343400" y="3810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867400" y="13716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Mean=3980 (fit)</a:t>
            </a:r>
          </a:p>
          <a:p>
            <a:r>
              <a:rPr lang="en-US" dirty="0" smtClean="0"/>
              <a:t>Mean=3915 (data)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76200"/>
            <a:ext cx="7498080" cy="868362"/>
          </a:xfrm>
        </p:spPr>
        <p:txBody>
          <a:bodyPr/>
          <a:lstStyle/>
          <a:p>
            <a:r>
              <a:rPr lang="en-US" dirty="0" smtClean="0"/>
              <a:t>Excel Screen Shot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178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838199"/>
            <a:ext cx="5334000" cy="601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/>
          <a:lstStyle/>
          <a:p>
            <a:r>
              <a:rPr lang="en-US" dirty="0" smtClean="0"/>
              <a:t>Excel Screen Shot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699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990600"/>
            <a:ext cx="57531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Solver Set Up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1689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38" y="2181224"/>
            <a:ext cx="6407017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Matlab</a:t>
            </a:r>
            <a:r>
              <a:rPr lang="en-US" dirty="0" smtClean="0"/>
              <a:t>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498080" cy="5105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y=</a:t>
            </a:r>
            <a:r>
              <a:rPr lang="en-US" b="1" dirty="0" err="1" smtClean="0"/>
              <a:t>xlsread</a:t>
            </a:r>
            <a:r>
              <a:rPr lang="en-US" b="1" dirty="0" smtClean="0"/>
              <a:t>('</a:t>
            </a:r>
            <a:r>
              <a:rPr lang="en-US" b="1" dirty="0" err="1" smtClean="0"/>
              <a:t>matlabfit.xlsx','normal</a:t>
            </a:r>
            <a:r>
              <a:rPr lang="en-US" b="1" dirty="0" smtClean="0"/>
              <a:t>')</a:t>
            </a:r>
          </a:p>
          <a:p>
            <a:pPr>
              <a:buNone/>
            </a:pPr>
            <a:r>
              <a:rPr lang="en-US" b="1" dirty="0" smtClean="0"/>
              <a:t>[</a:t>
            </a:r>
            <a:r>
              <a:rPr lang="en-US" b="1" dirty="0" err="1" smtClean="0"/>
              <a:t>s,t</a:t>
            </a:r>
            <a:r>
              <a:rPr lang="en-US" b="1" dirty="0" smtClean="0"/>
              <a:t>]=</a:t>
            </a:r>
            <a:r>
              <a:rPr lang="en-US" b="1" dirty="0" err="1" smtClean="0"/>
              <a:t>hist</a:t>
            </a:r>
            <a:r>
              <a:rPr lang="en-US" b="1" dirty="0" smtClean="0"/>
              <a:t>(y,8);</a:t>
            </a:r>
          </a:p>
          <a:p>
            <a:pPr>
              <a:buNone/>
            </a:pPr>
            <a:r>
              <a:rPr lang="en-US" b="1" dirty="0" smtClean="0"/>
              <a:t>s=s/((max(t)-min(t))/8)/</a:t>
            </a:r>
            <a:r>
              <a:rPr lang="en-US" b="1" dirty="0" err="1" smtClean="0"/>
              <a:t>numel</a:t>
            </a:r>
            <a:r>
              <a:rPr lang="en-US" b="1" dirty="0" smtClean="0"/>
              <a:t>(y);</a:t>
            </a:r>
          </a:p>
          <a:p>
            <a:pPr>
              <a:buNone/>
            </a:pPr>
            <a:r>
              <a:rPr lang="en-US" b="1" dirty="0" err="1" smtClean="0"/>
              <a:t>numpts</a:t>
            </a:r>
            <a:r>
              <a:rPr lang="en-US" b="1" dirty="0" smtClean="0"/>
              <a:t>=</a:t>
            </a:r>
            <a:r>
              <a:rPr lang="en-US" b="1" dirty="0" err="1" smtClean="0"/>
              <a:t>numel</a:t>
            </a:r>
            <a:r>
              <a:rPr lang="en-US" b="1" dirty="0" smtClean="0"/>
              <a:t>(t);</a:t>
            </a:r>
          </a:p>
          <a:p>
            <a:pPr>
              <a:buNone/>
            </a:pPr>
            <a:r>
              <a:rPr lang="en-US" b="1" dirty="0" err="1" smtClean="0"/>
              <a:t>zin</a:t>
            </a:r>
            <a:r>
              <a:rPr lang="en-US" b="1" dirty="0" smtClean="0"/>
              <a:t>(1)=mean(t); </a:t>
            </a:r>
          </a:p>
          <a:p>
            <a:pPr>
              <a:buNone/>
            </a:pPr>
            <a:r>
              <a:rPr lang="en-US" b="1" dirty="0" err="1" smtClean="0"/>
              <a:t>zin</a:t>
            </a:r>
            <a:r>
              <a:rPr lang="en-US" b="1" dirty="0" smtClean="0"/>
              <a:t>(2)=std(t);</a:t>
            </a:r>
          </a:p>
          <a:p>
            <a:pPr>
              <a:buNone/>
            </a:pPr>
            <a:r>
              <a:rPr lang="en-US" b="1" dirty="0" err="1" smtClean="0"/>
              <a:t>sumoferrs</a:t>
            </a:r>
            <a:r>
              <a:rPr lang="en-US" b="1" dirty="0" smtClean="0"/>
              <a:t>(</a:t>
            </a:r>
            <a:r>
              <a:rPr lang="en-US" b="1" dirty="0" err="1" smtClean="0"/>
              <a:t>zin,t,s</a:t>
            </a:r>
            <a:r>
              <a:rPr lang="en-US" b="1" dirty="0" smtClean="0"/>
              <a:t>)</a:t>
            </a:r>
          </a:p>
          <a:p>
            <a:pPr>
              <a:buNone/>
            </a:pPr>
            <a:r>
              <a:rPr lang="en-US" b="1" dirty="0" err="1" smtClean="0"/>
              <a:t>zout</a:t>
            </a:r>
            <a:r>
              <a:rPr lang="en-US" b="1" dirty="0" smtClean="0"/>
              <a:t>=</a:t>
            </a:r>
            <a:r>
              <a:rPr lang="en-US" b="1" dirty="0" err="1" smtClean="0"/>
              <a:t>fminsearch</a:t>
            </a:r>
            <a:r>
              <a:rPr lang="en-US" b="1" dirty="0" smtClean="0"/>
              <a:t>(@(z) </a:t>
            </a:r>
            <a:r>
              <a:rPr lang="en-US" b="1" dirty="0" err="1" smtClean="0"/>
              <a:t>sumoferrs</a:t>
            </a:r>
            <a:r>
              <a:rPr lang="en-US" b="1" dirty="0" smtClean="0"/>
              <a:t>(</a:t>
            </a:r>
            <a:r>
              <a:rPr lang="en-US" b="1" dirty="0" err="1" smtClean="0"/>
              <a:t>z,t,s</a:t>
            </a:r>
            <a:r>
              <a:rPr lang="en-US" b="1" dirty="0" smtClean="0"/>
              <a:t>), </a:t>
            </a:r>
            <a:r>
              <a:rPr lang="en-US" b="1" dirty="0" err="1" smtClean="0"/>
              <a:t>zin</a:t>
            </a:r>
            <a:r>
              <a:rPr lang="en-US" b="1" dirty="0" smtClean="0"/>
              <a:t>)</a:t>
            </a:r>
          </a:p>
          <a:p>
            <a:pPr>
              <a:buNone/>
            </a:pPr>
            <a:r>
              <a:rPr lang="en-US" b="1" dirty="0" err="1" smtClean="0"/>
              <a:t>sumoferrs</a:t>
            </a:r>
            <a:r>
              <a:rPr lang="en-US" b="1" dirty="0" smtClean="0"/>
              <a:t>(</a:t>
            </a:r>
            <a:r>
              <a:rPr lang="en-US" b="1" dirty="0" err="1" smtClean="0"/>
              <a:t>zout,t,s</a:t>
            </a:r>
            <a:r>
              <a:rPr lang="en-US" b="1" dirty="0" smtClean="0"/>
              <a:t>)</a:t>
            </a:r>
          </a:p>
          <a:p>
            <a:pPr>
              <a:buNone/>
            </a:pPr>
            <a:r>
              <a:rPr lang="en-US" b="1" dirty="0" err="1" smtClean="0"/>
              <a:t>xplot</a:t>
            </a:r>
            <a:r>
              <a:rPr lang="en-US" b="1" dirty="0" smtClean="0"/>
              <a:t>=t(1):(t(end)-t(1))/(10*</a:t>
            </a:r>
            <a:r>
              <a:rPr lang="en-US" b="1" dirty="0" err="1" smtClean="0"/>
              <a:t>numel</a:t>
            </a:r>
            <a:r>
              <a:rPr lang="en-US" b="1" dirty="0" smtClean="0"/>
              <a:t>(t)):t(end);</a:t>
            </a:r>
          </a:p>
          <a:p>
            <a:pPr>
              <a:buNone/>
            </a:pPr>
            <a:r>
              <a:rPr lang="en-US" b="1" dirty="0" err="1" smtClean="0"/>
              <a:t>yplot</a:t>
            </a:r>
            <a:r>
              <a:rPr lang="en-US" b="1" dirty="0" smtClean="0"/>
              <a:t>=curve(</a:t>
            </a:r>
            <a:r>
              <a:rPr lang="en-US" b="1" dirty="0" err="1" smtClean="0"/>
              <a:t>xplot,zout</a:t>
            </a:r>
            <a:r>
              <a:rPr lang="en-US" b="1" dirty="0" smtClean="0"/>
              <a:t>);</a:t>
            </a:r>
          </a:p>
          <a:p>
            <a:pPr>
              <a:buNone/>
            </a:pPr>
            <a:r>
              <a:rPr lang="en-US" b="1" dirty="0" smtClean="0"/>
              <a:t>plot(</a:t>
            </a:r>
            <a:r>
              <a:rPr lang="en-US" b="1" dirty="0" err="1" smtClean="0"/>
              <a:t>t,s,'+',xplot,yplot</a:t>
            </a:r>
            <a:r>
              <a:rPr lang="en-US" b="1" dirty="0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Matlab</a:t>
            </a:r>
            <a:r>
              <a:rPr lang="en-US" dirty="0" smtClean="0"/>
              <a:t>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function f=curve(</a:t>
            </a:r>
            <a:r>
              <a:rPr lang="en-US" b="1" dirty="0" err="1" smtClean="0"/>
              <a:t>x,z</a:t>
            </a:r>
            <a:r>
              <a:rPr lang="en-US" b="1" dirty="0" smtClean="0"/>
              <a:t>)</a:t>
            </a:r>
          </a:p>
          <a:p>
            <a:pPr>
              <a:buNone/>
            </a:pPr>
            <a:r>
              <a:rPr lang="en-US" b="1" dirty="0" smtClean="0"/>
              <a:t>mu=z(1);</a:t>
            </a:r>
          </a:p>
          <a:p>
            <a:pPr>
              <a:buNone/>
            </a:pPr>
            <a:r>
              <a:rPr lang="en-US" b="1" dirty="0" smtClean="0"/>
              <a:t>sig=z(2);</a:t>
            </a:r>
          </a:p>
          <a:p>
            <a:pPr>
              <a:buNone/>
            </a:pPr>
            <a:r>
              <a:rPr lang="en-US" b="1" dirty="0" smtClean="0"/>
              <a:t>f=</a:t>
            </a:r>
            <a:r>
              <a:rPr lang="en-US" b="1" dirty="0" err="1" smtClean="0"/>
              <a:t>normpdf</a:t>
            </a:r>
            <a:r>
              <a:rPr lang="en-US" b="1" dirty="0" smtClean="0"/>
              <a:t>(</a:t>
            </a:r>
            <a:r>
              <a:rPr lang="en-US" b="1" dirty="0" err="1" smtClean="0"/>
              <a:t>x,mu,sig</a:t>
            </a:r>
            <a:r>
              <a:rPr lang="en-US" b="1" dirty="0" smtClean="0"/>
              <a:t>); </a:t>
            </a:r>
          </a:p>
          <a:p>
            <a:pPr>
              <a:buNone/>
            </a:pP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b="1" dirty="0" smtClean="0"/>
              <a:t>function f=</a:t>
            </a:r>
            <a:r>
              <a:rPr lang="en-US" b="1" dirty="0" err="1" smtClean="0"/>
              <a:t>sumoferrs</a:t>
            </a:r>
            <a:r>
              <a:rPr lang="en-US" b="1" dirty="0" smtClean="0"/>
              <a:t>(z, x, y)</a:t>
            </a:r>
          </a:p>
          <a:p>
            <a:pPr>
              <a:buNone/>
            </a:pPr>
            <a:r>
              <a:rPr lang="en-US" b="1" dirty="0" smtClean="0"/>
              <a:t>f=sum((curve(</a:t>
            </a:r>
            <a:r>
              <a:rPr lang="en-US" b="1" dirty="0" err="1" smtClean="0"/>
              <a:t>x,z</a:t>
            </a:r>
            <a:r>
              <a:rPr lang="en-US" b="1" dirty="0" smtClean="0"/>
              <a:t>)-y).^2);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assess inaccuracy in using sample mean to estimate population mean?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180226" name="Object 2"/>
          <p:cNvGraphicFramePr>
            <a:graphicFrameLocks noChangeAspect="1"/>
          </p:cNvGraphicFramePr>
          <p:nvPr/>
        </p:nvGraphicFramePr>
        <p:xfrm>
          <a:off x="1676400" y="3200400"/>
          <a:ext cx="6415087" cy="3360737"/>
        </p:xfrm>
        <a:graphic>
          <a:graphicData uri="http://schemas.openxmlformats.org/presentationml/2006/ole">
            <p:oleObj spid="_x0000_s180226" name="Equation" r:id="rId3" imgW="3441600" imgH="1803240" progId="Equation.3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Expected value of mean is equal to population mean</a:t>
            </a:r>
          </a:p>
          <a:p>
            <a:r>
              <a:rPr lang="en-US" dirty="0" smtClean="0"/>
              <a:t>Mean of sample is unbiased estimator of mean of population</a:t>
            </a:r>
          </a:p>
          <a:p>
            <a:r>
              <a:rPr lang="en-US" dirty="0" smtClean="0"/>
              <a:t>Variance of sample mean is sampling error</a:t>
            </a:r>
          </a:p>
          <a:p>
            <a:r>
              <a:rPr lang="en-US" dirty="0" smtClean="0"/>
              <a:t>By CLT, sample mean is Gaussian for large n</a:t>
            </a:r>
          </a:p>
          <a:p>
            <a:r>
              <a:rPr lang="en-US" dirty="0" smtClean="0"/>
              <a:t>Mean of x is N(</a:t>
            </a:r>
            <a:r>
              <a:rPr lang="en-US" dirty="0" smtClean="0">
                <a:sym typeface="Symbol"/>
              </a:rPr>
              <a:t>,/n)</a:t>
            </a:r>
          </a:p>
          <a:p>
            <a:r>
              <a:rPr lang="en-US" dirty="0" smtClean="0">
                <a:sym typeface="Symbol"/>
              </a:rPr>
              <a:t>Estimator for  improves as n increases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Mean with Unknown </a:t>
            </a:r>
            <a:r>
              <a:rPr lang="en-US" dirty="0" smtClean="0">
                <a:sym typeface="Symbol"/>
              </a:rPr>
              <a:t>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previous derivation, </a:t>
            </a:r>
            <a:r>
              <a:rPr lang="en-US" dirty="0" smtClean="0">
                <a:sym typeface="Symbol"/>
              </a:rPr>
              <a:t> is the population mean</a:t>
            </a:r>
          </a:p>
          <a:p>
            <a:r>
              <a:rPr lang="en-US" dirty="0" smtClean="0">
                <a:sym typeface="Symbol"/>
              </a:rPr>
              <a:t>This is generally not known</a:t>
            </a:r>
          </a:p>
          <a:p>
            <a:r>
              <a:rPr lang="en-US" dirty="0" smtClean="0">
                <a:sym typeface="Symbol"/>
              </a:rPr>
              <a:t>All we have is the sample variance (s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</a:t>
            </a:r>
          </a:p>
          <a:p>
            <a:r>
              <a:rPr lang="en-US" dirty="0" smtClean="0">
                <a:sym typeface="Symbol"/>
              </a:rPr>
              <a:t>If  sample size is small, distribution will not be Gaussian</a:t>
            </a:r>
          </a:p>
          <a:p>
            <a:r>
              <a:rPr lang="en-US" dirty="0" smtClean="0">
                <a:sym typeface="Symbol"/>
              </a:rPr>
              <a:t>We can use a “student’s t-distribution”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52600" y="5257800"/>
          <a:ext cx="4524587" cy="1219200"/>
        </p:xfrm>
        <a:graphic>
          <a:graphicData uri="http://schemas.openxmlformats.org/presentationml/2006/ole">
            <p:oleObj spid="_x0000_s181250" name="Equation" r:id="rId3" imgW="2120760" imgH="57132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81800" y="54864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f=number of degrees of freedom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 Estimation</a:t>
            </a:r>
          </a:p>
          <a:p>
            <a:pPr lvl="1"/>
            <a:r>
              <a:rPr lang="en-US" dirty="0" smtClean="0"/>
              <a:t>Calculate single number from a set of observational data</a:t>
            </a:r>
          </a:p>
          <a:p>
            <a:r>
              <a:rPr lang="en-US" dirty="0" smtClean="0"/>
              <a:t>Interval Estimation</a:t>
            </a:r>
          </a:p>
          <a:p>
            <a:pPr lvl="1"/>
            <a:r>
              <a:rPr lang="en-US" dirty="0" smtClean="0"/>
              <a:t>Determine interval within which true parameter lies (along with confidence level)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Distribution of Sample Variance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43000" y="844550"/>
          <a:ext cx="7315200" cy="5908675"/>
        </p:xfrm>
        <a:graphic>
          <a:graphicData uri="http://schemas.openxmlformats.org/presentationml/2006/ole">
            <p:oleObj spid="_x0000_s182274" name="Equation" r:id="rId3" imgW="4495680" imgH="3632040" progId="Equation.3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variance is unbiased estimator of population variance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normal </a:t>
            </a:r>
            <a:r>
              <a:rPr lang="en-US" dirty="0" err="1" smtClean="0"/>
              <a:t>variates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34000" y="2209800"/>
          <a:ext cx="2984046" cy="1295400"/>
        </p:xfrm>
        <a:graphic>
          <a:graphicData uri="http://schemas.openxmlformats.org/presentationml/2006/ole">
            <p:oleObj spid="_x0000_s183298" name="Equation" r:id="rId3" imgW="1638000" imgH="711000" progId="Equation.3">
              <p:embed/>
            </p:oleObj>
          </a:graphicData>
        </a:graphic>
      </p:graphicFrame>
      <p:graphicFrame>
        <p:nvGraphicFramePr>
          <p:cNvPr id="183300" name="Object 4"/>
          <p:cNvGraphicFramePr>
            <a:graphicFrameLocks noChangeAspect="1"/>
          </p:cNvGraphicFramePr>
          <p:nvPr/>
        </p:nvGraphicFramePr>
        <p:xfrm>
          <a:off x="3657600" y="4191000"/>
          <a:ext cx="4835525" cy="1528762"/>
        </p:xfrm>
        <a:graphic>
          <a:graphicData uri="http://schemas.openxmlformats.org/presentationml/2006/ole">
            <p:oleObj spid="_x0000_s183300" name="Equation" r:id="rId4" imgW="2971800" imgH="939600" progId="Equation.3">
              <p:embed/>
            </p:oleObj>
          </a:graphicData>
        </a:graphic>
      </p:graphicFrame>
      <p:sp>
        <p:nvSpPr>
          <p:cNvPr id="9" name="Line Callout 2 8"/>
          <p:cNvSpPr/>
          <p:nvPr/>
        </p:nvSpPr>
        <p:spPr>
          <a:xfrm>
            <a:off x="1066800" y="5791200"/>
            <a:ext cx="1752600" cy="762000"/>
          </a:xfrm>
          <a:prstGeom prst="borderCallout2">
            <a:avLst>
              <a:gd name="adj1" fmla="val 53872"/>
              <a:gd name="adj2" fmla="val 106831"/>
              <a:gd name="adj3" fmla="val 59727"/>
              <a:gd name="adj4" fmla="val 145581"/>
              <a:gd name="adj5" fmla="val -1646"/>
              <a:gd name="adj6" fmla="val 2078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Chi-Square Distribution with n-1 </a:t>
            </a:r>
            <a:r>
              <a:rPr lang="en-US" dirty="0" err="1" smtClean="0"/>
              <a:t>dof</a:t>
            </a:r>
            <a:endParaRPr lang="en-US" dirty="0"/>
          </a:p>
        </p:txBody>
      </p:sp>
      <p:sp>
        <p:nvSpPr>
          <p:cNvPr id="10" name="Line Callout 2 9"/>
          <p:cNvSpPr/>
          <p:nvPr/>
        </p:nvSpPr>
        <p:spPr>
          <a:xfrm>
            <a:off x="7543800" y="5029200"/>
            <a:ext cx="1447800" cy="1524000"/>
          </a:xfrm>
          <a:prstGeom prst="borderCallout2">
            <a:avLst>
              <a:gd name="adj1" fmla="val 66201"/>
              <a:gd name="adj2" fmla="val -18089"/>
              <a:gd name="adj3" fmla="val 74251"/>
              <a:gd name="adj4" fmla="val -44311"/>
              <a:gd name="adj5" fmla="val 49134"/>
              <a:gd name="adj6" fmla="val -1891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approaches normal distribution for large n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371600"/>
            <a:ext cx="749808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Used to make decisions about population based on sample</a:t>
            </a:r>
          </a:p>
          <a:p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Define null and alternative hypotheses</a:t>
            </a:r>
          </a:p>
          <a:p>
            <a:pPr lvl="1"/>
            <a:r>
              <a:rPr lang="en-US" dirty="0" smtClean="0"/>
              <a:t>Identify test statistic</a:t>
            </a:r>
          </a:p>
          <a:p>
            <a:pPr lvl="1"/>
            <a:r>
              <a:rPr lang="en-US" dirty="0" smtClean="0"/>
              <a:t>Estimate test statistic, based on sample</a:t>
            </a:r>
          </a:p>
          <a:p>
            <a:pPr lvl="1"/>
            <a:r>
              <a:rPr lang="en-US" dirty="0" smtClean="0"/>
              <a:t>Specify level of significance</a:t>
            </a:r>
          </a:p>
          <a:p>
            <a:pPr lvl="2"/>
            <a:r>
              <a:rPr lang="en-US" dirty="0" smtClean="0"/>
              <a:t>Type I error: rejecting null hypothesis when it is true</a:t>
            </a:r>
          </a:p>
          <a:p>
            <a:pPr lvl="2"/>
            <a:r>
              <a:rPr lang="en-US" dirty="0" smtClean="0"/>
              <a:t>Type II error: accepting null hypothesis when it is false</a:t>
            </a:r>
          </a:p>
          <a:p>
            <a:pPr lvl="1"/>
            <a:r>
              <a:rPr lang="en-US" dirty="0" smtClean="0"/>
              <a:t>Define region of rejection (one tail or two?)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of 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I error</a:t>
            </a:r>
          </a:p>
          <a:p>
            <a:pPr lvl="1"/>
            <a:r>
              <a:rPr lang="en-US" dirty="0" smtClean="0"/>
              <a:t>Level of significance (</a:t>
            </a:r>
            <a:r>
              <a:rPr lang="en-US" dirty="0" smtClean="0">
                <a:sym typeface="Symbol"/>
              </a:rPr>
              <a:t>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Typically 1-5%</a:t>
            </a:r>
          </a:p>
          <a:p>
            <a:r>
              <a:rPr lang="en-US" dirty="0" smtClean="0"/>
              <a:t>Type II error (</a:t>
            </a:r>
            <a:r>
              <a:rPr lang="en-US" dirty="0" smtClean="0">
                <a:sym typeface="Symbol"/>
              </a:rPr>
              <a:t></a:t>
            </a:r>
            <a:r>
              <a:rPr lang="en-US" dirty="0" smtClean="0"/>
              <a:t>) is seldom used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47800"/>
            <a:ext cx="7708392" cy="4800600"/>
          </a:xfrm>
        </p:spPr>
        <p:txBody>
          <a:bodyPr/>
          <a:lstStyle/>
          <a:p>
            <a:r>
              <a:rPr lang="en-US" dirty="0" smtClean="0"/>
              <a:t>We need yield strength of rebar to be at least 38 psi</a:t>
            </a:r>
          </a:p>
          <a:p>
            <a:r>
              <a:rPr lang="en-US" dirty="0" smtClean="0"/>
              <a:t>We order sample of 25 </a:t>
            </a:r>
            <a:r>
              <a:rPr lang="en-US" dirty="0" err="1" smtClean="0"/>
              <a:t>rebars</a:t>
            </a:r>
            <a:endParaRPr lang="en-US" dirty="0" smtClean="0"/>
          </a:p>
          <a:p>
            <a:r>
              <a:rPr lang="en-US" dirty="0" smtClean="0"/>
              <a:t>Sample mean from 25 tests is 37.5 psi</a:t>
            </a:r>
          </a:p>
          <a:p>
            <a:r>
              <a:rPr lang="en-US" dirty="0" smtClean="0"/>
              <a:t>Standard deviation of rebar strength =3 psi</a:t>
            </a:r>
          </a:p>
          <a:p>
            <a:r>
              <a:rPr lang="en-US" dirty="0" smtClean="0"/>
              <a:t>Use one-sided test</a:t>
            </a:r>
          </a:p>
          <a:p>
            <a:r>
              <a:rPr lang="en-US" dirty="0" smtClean="0"/>
              <a:t>Hypotheses: null-</a:t>
            </a:r>
            <a:r>
              <a:rPr lang="en-US" dirty="0" smtClean="0">
                <a:sym typeface="Symbol"/>
              </a:rPr>
              <a:t>=38; alt.- &lt;38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82329" y="2057400"/>
          <a:ext cx="7580671" cy="1828800"/>
        </p:xfrm>
        <a:graphic>
          <a:graphicData uri="http://schemas.openxmlformats.org/presentationml/2006/ole">
            <p:oleObj spid="_x0000_s200706" name="Equation" r:id="rId3" imgW="3263760" imgH="78732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971800" y="48006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 we </a:t>
            </a:r>
            <a:r>
              <a:rPr lang="en-US" dirty="0" smtClean="0"/>
              <a:t>cannot reject </a:t>
            </a:r>
            <a:r>
              <a:rPr lang="en-US" dirty="0" smtClean="0"/>
              <a:t>the null hypothesis and the supplier is considered acceptable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 of This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standard deviation is not known</a:t>
            </a:r>
          </a:p>
          <a:p>
            <a:r>
              <a:rPr lang="en-US" dirty="0" smtClean="0"/>
              <a:t>Use student’s t-distribution</a:t>
            </a:r>
          </a:p>
          <a:p>
            <a:r>
              <a:rPr lang="en-US" dirty="0" smtClean="0"/>
              <a:t>Sample stand. dev. = 3.5 psi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201730" name="Object 2"/>
          <p:cNvGraphicFramePr>
            <a:graphicFrameLocks noChangeAspect="1"/>
          </p:cNvGraphicFramePr>
          <p:nvPr/>
        </p:nvGraphicFramePr>
        <p:xfrm>
          <a:off x="2590800" y="3352800"/>
          <a:ext cx="3733800" cy="2782408"/>
        </p:xfrm>
        <a:graphic>
          <a:graphicData uri="http://schemas.openxmlformats.org/presentationml/2006/ole">
            <p:oleObj spid="_x0000_s201730" name="Equation" r:id="rId3" imgW="1942920" imgH="144756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248400" y="56388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 we </a:t>
            </a:r>
            <a:r>
              <a:rPr lang="en-US" dirty="0" smtClean="0"/>
              <a:t>cannot reject </a:t>
            </a:r>
            <a:r>
              <a:rPr lang="en-US" dirty="0" smtClean="0"/>
              <a:t>the null hypothesis and the supplier is considered acceptable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size increased to 41</a:t>
            </a:r>
          </a:p>
          <a:p>
            <a:r>
              <a:rPr lang="en-US" dirty="0" smtClean="0"/>
              <a:t>Sample mean=37.6 psi</a:t>
            </a:r>
          </a:p>
          <a:p>
            <a:r>
              <a:rPr lang="en-US" dirty="0" smtClean="0"/>
              <a:t>Sample standard deviation = 3.75 psi</a:t>
            </a:r>
          </a:p>
          <a:p>
            <a:r>
              <a:rPr lang="en-US" dirty="0" smtClean="0"/>
              <a:t>Null-variance=9</a:t>
            </a:r>
          </a:p>
          <a:p>
            <a:r>
              <a:rPr lang="en-US" dirty="0" smtClean="0"/>
              <a:t>Alternative-variance&gt;9</a:t>
            </a:r>
          </a:p>
          <a:p>
            <a:r>
              <a:rPr lang="en-US" dirty="0" smtClean="0"/>
              <a:t>Use Chi-Square distribution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38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91565" y="1981200"/>
          <a:ext cx="4829175" cy="2514600"/>
        </p:xfrm>
        <a:graphic>
          <a:graphicData uri="http://schemas.openxmlformats.org/presentationml/2006/ole">
            <p:oleObj spid="_x0000_s202754" name="Equation" r:id="rId3" imgW="2145960" imgH="11174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876800" y="48768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 we reject the null hypothesis and the supplier is not acceptable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In addition to mean, standard deviation, etc., confidence intervals can help us characterize populations</a:t>
            </a:r>
          </a:p>
          <a:p>
            <a:r>
              <a:rPr lang="en-US" dirty="0" smtClean="0"/>
              <a:t>For example, the mean gives us a best estimate of the expected value of the population, but confidence intervals can help indicate the accuracy of the mean</a:t>
            </a:r>
          </a:p>
          <a:p>
            <a:r>
              <a:rPr lang="en-US" dirty="0" smtClean="0"/>
              <a:t>Confidence interval is defined as the range within which a parameter will lie – within a prescribed probability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Bias=expected value of estimator does not necessarily equal parameter</a:t>
            </a:r>
          </a:p>
          <a:p>
            <a:r>
              <a:rPr lang="en-US" dirty="0" smtClean="0"/>
              <a:t>Consistency=estimator approaches parameter as n approaches infinity</a:t>
            </a:r>
          </a:p>
          <a:p>
            <a:r>
              <a:rPr lang="en-US" dirty="0" smtClean="0"/>
              <a:t>Efficiency=smaller variance of parameter implies higher efficiency</a:t>
            </a:r>
          </a:p>
          <a:p>
            <a:r>
              <a:rPr lang="en-US" dirty="0" smtClean="0"/>
              <a:t>Sufficient=utilizes all pertinent information in a sample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 of the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First, we’ll assume the variance is known</a:t>
            </a:r>
          </a:p>
          <a:p>
            <a:r>
              <a:rPr lang="en-US" dirty="0" smtClean="0"/>
              <a:t>The central limit theorem states that the </a:t>
            </a:r>
            <a:r>
              <a:rPr lang="en-US" dirty="0" err="1" smtClean="0"/>
              <a:t>pdf</a:t>
            </a:r>
            <a:r>
              <a:rPr lang="en-US" dirty="0" smtClean="0"/>
              <a:t> of the mean of n individual observations from </a:t>
            </a:r>
            <a:r>
              <a:rPr lang="en-US" u="sng" dirty="0" smtClean="0"/>
              <a:t>any</a:t>
            </a:r>
            <a:r>
              <a:rPr lang="en-US" dirty="0" smtClean="0"/>
              <a:t> distribution with finite mean and variance approaches a normal distribution as n approaches infinity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 of the Mean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41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485604" y="1295400"/>
          <a:ext cx="5066962" cy="5181600"/>
        </p:xfrm>
        <a:graphic>
          <a:graphicData uri="http://schemas.openxmlformats.org/presentationml/2006/ole">
            <p:oleObj spid="_x0000_s90114" name="Equation" r:id="rId3" imgW="2806560" imgH="2869920" progId="Equation.3">
              <p:embed/>
            </p:oleObj>
          </a:graphicData>
        </a:graphic>
      </p:graphicFrame>
      <p:sp>
        <p:nvSpPr>
          <p:cNvPr id="7" name="Line Callout 1 6"/>
          <p:cNvSpPr/>
          <p:nvPr/>
        </p:nvSpPr>
        <p:spPr>
          <a:xfrm>
            <a:off x="5715000" y="5410200"/>
            <a:ext cx="3200400" cy="1219200"/>
          </a:xfrm>
          <a:prstGeom prst="borderCallout1">
            <a:avLst>
              <a:gd name="adj1" fmla="val 41535"/>
              <a:gd name="adj2" fmla="val -9056"/>
              <a:gd name="adj3" fmla="val 33703"/>
              <a:gd name="adj4" fmla="val -329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ym typeface="Symbol"/>
              </a:rPr>
              <a:t> Is CDF of standard normal </a:t>
            </a:r>
            <a:r>
              <a:rPr lang="en-US" dirty="0" err="1" smtClean="0">
                <a:sym typeface="Symbol"/>
              </a:rPr>
              <a:t>variate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strength of rebar</a:t>
            </a:r>
          </a:p>
          <a:p>
            <a:r>
              <a:rPr lang="en-US" dirty="0" smtClean="0"/>
              <a:t>25 samples</a:t>
            </a:r>
          </a:p>
          <a:p>
            <a:r>
              <a:rPr lang="en-US" dirty="0" smtClean="0"/>
              <a:t>Mean=37.5 psi</a:t>
            </a:r>
          </a:p>
          <a:p>
            <a:r>
              <a:rPr lang="en-US" dirty="0" smtClean="0"/>
              <a:t>Standard deviation=3 psi</a:t>
            </a:r>
          </a:p>
          <a:p>
            <a:r>
              <a:rPr lang="en-US" dirty="0" smtClean="0"/>
              <a:t>Find 95% confidence interval for mean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43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67883" y="1828800"/>
          <a:ext cx="5821539" cy="2819400"/>
        </p:xfrm>
        <a:graphic>
          <a:graphicData uri="http://schemas.openxmlformats.org/presentationml/2006/ole">
            <p:oleObj spid="_x0000_s108546" name="Equation" r:id="rId3" imgW="2831760" imgH="13716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47800" y="50292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 the mean of the strength falls between 36.3 and 38.7 with a 95% confidence level </a:t>
            </a:r>
            <a:endParaRPr lang="en-US" sz="24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mu=37.5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sig=3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n=25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alpha=0.05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ka=-</a:t>
            </a:r>
            <a:r>
              <a:rPr lang="en-US" b="1" dirty="0" err="1" smtClean="0">
                <a:solidFill>
                  <a:srgbClr val="FF0000"/>
                </a:solidFill>
              </a:rPr>
              <a:t>norminv</a:t>
            </a:r>
            <a:r>
              <a:rPr lang="en-US" b="1" dirty="0" smtClean="0">
                <a:solidFill>
                  <a:srgbClr val="FF0000"/>
                </a:solidFill>
              </a:rPr>
              <a:t>(1-alpha/2)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k1ma=-ka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cil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err="1" smtClean="0">
                <a:solidFill>
                  <a:srgbClr val="FF0000"/>
                </a:solidFill>
              </a:rPr>
              <a:t>mu+ka</a:t>
            </a:r>
            <a:r>
              <a:rPr lang="en-US" b="1" dirty="0" smtClean="0">
                <a:solidFill>
                  <a:srgbClr val="FF0000"/>
                </a:solidFill>
              </a:rPr>
              <a:t>*sig/</a:t>
            </a:r>
            <a:r>
              <a:rPr lang="en-US" b="1" dirty="0" err="1" smtClean="0">
                <a:solidFill>
                  <a:srgbClr val="FF0000"/>
                </a:solidFill>
              </a:rPr>
              <a:t>sqrt</a:t>
            </a:r>
            <a:r>
              <a:rPr lang="en-US" b="1" dirty="0" smtClean="0">
                <a:solidFill>
                  <a:srgbClr val="FF0000"/>
                </a:solidFill>
              </a:rPr>
              <a:t>(n)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ciu</a:t>
            </a:r>
            <a:r>
              <a:rPr lang="en-US" b="1" dirty="0" smtClean="0">
                <a:solidFill>
                  <a:srgbClr val="FF0000"/>
                </a:solidFill>
              </a:rPr>
              <a:t>=mu-ka*sig/</a:t>
            </a:r>
            <a:r>
              <a:rPr lang="en-US" b="1" dirty="0" err="1" smtClean="0">
                <a:solidFill>
                  <a:srgbClr val="FF0000"/>
                </a:solidFill>
              </a:rPr>
              <a:t>sqrt</a:t>
            </a:r>
            <a:r>
              <a:rPr lang="en-US" b="1" dirty="0" smtClean="0">
                <a:solidFill>
                  <a:srgbClr val="FF0000"/>
                </a:solidFill>
              </a:rPr>
              <a:t>(n)</a:t>
            </a:r>
          </a:p>
          <a:p>
            <a:pPr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Not Known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the variance of the population (</a:t>
            </a:r>
            <a:r>
              <a:rPr lang="en-US" dirty="0" smtClean="0">
                <a:sym typeface="Symbol"/>
              </a:rPr>
              <a:t></a:t>
            </a:r>
            <a:r>
              <a:rPr lang="en-US" dirty="0" smtClean="0"/>
              <a:t>) is not known?</a:t>
            </a:r>
          </a:p>
          <a:p>
            <a:r>
              <a:rPr lang="en-US" dirty="0" smtClean="0"/>
              <a:t>That is, we only know variance of sample.</a:t>
            </a:r>
          </a:p>
          <a:p>
            <a:r>
              <a:rPr lang="en-US" dirty="0" smtClean="0"/>
              <a:t>Let s=standard deviation of sample</a:t>
            </a:r>
          </a:p>
          <a:p>
            <a:r>
              <a:rPr lang="en-US" dirty="0" smtClean="0"/>
              <a:t>We can show that</a:t>
            </a:r>
          </a:p>
          <a:p>
            <a:endParaRPr lang="en-US" dirty="0" smtClean="0"/>
          </a:p>
          <a:p>
            <a:r>
              <a:rPr lang="en-US" dirty="0" smtClean="0"/>
              <a:t>does not conform to a normal distribution, especially for small 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181600" y="3603523"/>
          <a:ext cx="914400" cy="1238864"/>
        </p:xfrm>
        <a:graphic>
          <a:graphicData uri="http://schemas.openxmlformats.org/presentationml/2006/ole">
            <p:oleObj spid="_x0000_s109570" name="Equation" r:id="rId3" imgW="393480" imgH="533160" progId="Equation.3">
              <p:embed/>
            </p:oleObj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Not Known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show that this quantity follows a Student’s t-distribution with n-1 degrees of freedom (f)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46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200400" y="3048000"/>
          <a:ext cx="5408676" cy="3200400"/>
        </p:xfrm>
        <a:graphic>
          <a:graphicData uri="http://schemas.openxmlformats.org/presentationml/2006/ole">
            <p:oleObj spid="_x0000_s110594" name="Equation" r:id="rId3" imgW="2145960" imgH="1269720" progId="Equation.3">
              <p:embed/>
            </p:oleObj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strength of rebar</a:t>
            </a:r>
          </a:p>
          <a:p>
            <a:r>
              <a:rPr lang="en-US" dirty="0" smtClean="0"/>
              <a:t>25 samples</a:t>
            </a:r>
          </a:p>
          <a:p>
            <a:r>
              <a:rPr lang="en-US" dirty="0" smtClean="0"/>
              <a:t>Mean=37.5 psi</a:t>
            </a:r>
          </a:p>
          <a:p>
            <a:r>
              <a:rPr lang="en-US" dirty="0" smtClean="0"/>
              <a:t>s=3.5 psi</a:t>
            </a:r>
          </a:p>
          <a:p>
            <a:r>
              <a:rPr lang="en-US" dirty="0" smtClean="0"/>
              <a:t>Find 95% confidence interval for mean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Result is 36.06, 38.94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err="1" smtClean="0"/>
              <a:t>xbar</a:t>
            </a:r>
            <a:r>
              <a:rPr lang="en-US" b="1" dirty="0" smtClean="0"/>
              <a:t>=37.5;</a:t>
            </a:r>
          </a:p>
          <a:p>
            <a:pPr>
              <a:buNone/>
            </a:pPr>
            <a:r>
              <a:rPr lang="en-US" b="1" dirty="0" smtClean="0"/>
              <a:t>s=3.5;</a:t>
            </a:r>
          </a:p>
          <a:p>
            <a:pPr>
              <a:buNone/>
            </a:pPr>
            <a:r>
              <a:rPr lang="en-US" b="1" dirty="0" smtClean="0"/>
              <a:t>n=25;</a:t>
            </a:r>
          </a:p>
          <a:p>
            <a:pPr>
              <a:buNone/>
            </a:pPr>
            <a:r>
              <a:rPr lang="en-US" b="1" dirty="0" smtClean="0"/>
              <a:t>alpha=0.05;</a:t>
            </a:r>
          </a:p>
          <a:p>
            <a:pPr>
              <a:buNone/>
            </a:pPr>
            <a:r>
              <a:rPr lang="en-US" b="1" dirty="0" smtClean="0"/>
              <a:t>ka=-</a:t>
            </a:r>
            <a:r>
              <a:rPr lang="en-US" b="1" dirty="0" err="1" smtClean="0"/>
              <a:t>tinv</a:t>
            </a:r>
            <a:r>
              <a:rPr lang="en-US" b="1" dirty="0" smtClean="0"/>
              <a:t>(1-alpha/2,n-1);</a:t>
            </a:r>
          </a:p>
          <a:p>
            <a:pPr>
              <a:buNone/>
            </a:pPr>
            <a:r>
              <a:rPr lang="en-US" b="1" dirty="0" smtClean="0"/>
              <a:t>kb=-</a:t>
            </a:r>
            <a:r>
              <a:rPr lang="en-US" b="1" dirty="0" err="1" smtClean="0"/>
              <a:t>tinv</a:t>
            </a:r>
            <a:r>
              <a:rPr lang="en-US" b="1" dirty="0" smtClean="0"/>
              <a:t>(alpha/2,n-1);</a:t>
            </a:r>
          </a:p>
          <a:p>
            <a:pPr>
              <a:buNone/>
            </a:pPr>
            <a:r>
              <a:rPr lang="en-US" b="1" dirty="0" err="1" smtClean="0"/>
              <a:t>cil</a:t>
            </a:r>
            <a:r>
              <a:rPr lang="en-US" b="1" dirty="0" smtClean="0"/>
              <a:t>=</a:t>
            </a:r>
            <a:r>
              <a:rPr lang="en-US" b="1" dirty="0" err="1" smtClean="0"/>
              <a:t>xbar+ka</a:t>
            </a:r>
            <a:r>
              <a:rPr lang="en-US" b="1" dirty="0" smtClean="0"/>
              <a:t>*s/</a:t>
            </a:r>
            <a:r>
              <a:rPr lang="en-US" b="1" dirty="0" err="1" smtClean="0"/>
              <a:t>sqrt</a:t>
            </a:r>
            <a:r>
              <a:rPr lang="en-US" b="1" dirty="0" smtClean="0"/>
              <a:t>(n)</a:t>
            </a:r>
          </a:p>
          <a:p>
            <a:pPr>
              <a:buNone/>
            </a:pPr>
            <a:r>
              <a:rPr lang="en-US" b="1" dirty="0" err="1" smtClean="0"/>
              <a:t>ciu</a:t>
            </a:r>
            <a:r>
              <a:rPr lang="en-US" b="1" dirty="0" smtClean="0"/>
              <a:t>=</a:t>
            </a:r>
            <a:r>
              <a:rPr lang="en-US" b="1" dirty="0" err="1" smtClean="0"/>
              <a:t>xbar+kb</a:t>
            </a:r>
            <a:r>
              <a:rPr lang="en-US" b="1" dirty="0" smtClean="0"/>
              <a:t>*s/</a:t>
            </a:r>
            <a:r>
              <a:rPr lang="en-US" b="1" dirty="0" err="1" smtClean="0"/>
              <a:t>sqrt</a:t>
            </a:r>
            <a:r>
              <a:rPr lang="en-US" b="1" dirty="0" smtClean="0"/>
              <a:t>(n)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One-Sided Confidence Limit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we only care about the upper or lower bounds</a:t>
            </a:r>
          </a:p>
          <a:p>
            <a:r>
              <a:rPr lang="en-US" dirty="0" smtClean="0"/>
              <a:t>Lower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Upper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035300" y="2438400"/>
          <a:ext cx="3136900" cy="3878349"/>
        </p:xfrm>
        <a:graphic>
          <a:graphicData uri="http://schemas.openxmlformats.org/presentationml/2006/ole">
            <p:oleObj spid="_x0000_s111618" name="Equation" r:id="rId3" imgW="1396800" imgH="172692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Start with data sample of size N</a:t>
            </a:r>
          </a:p>
          <a:p>
            <a:r>
              <a:rPr lang="en-US" dirty="0" smtClean="0"/>
              <a:t>Example: estimate fraction of voters who will vote for particular candidate (estimate is based on random sample of voters)</a:t>
            </a:r>
          </a:p>
          <a:p>
            <a:r>
              <a:rPr lang="en-US" dirty="0" smtClean="0"/>
              <a:t>Other examples: quality control, clinical trials, software engineering, orbit prediction</a:t>
            </a:r>
          </a:p>
          <a:p>
            <a:r>
              <a:rPr lang="en-US" dirty="0" smtClean="0"/>
              <a:t>Assume successive samples are statistically independent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505200"/>
          </a:xfrm>
        </p:spPr>
        <p:txBody>
          <a:bodyPr/>
          <a:lstStyle/>
          <a:p>
            <a:r>
              <a:rPr lang="en-US" dirty="0" smtClean="0"/>
              <a:t>100 steel specimens – measure strength</a:t>
            </a:r>
          </a:p>
          <a:p>
            <a:r>
              <a:rPr lang="en-US" dirty="0" smtClean="0"/>
              <a:t>Mean=2200 </a:t>
            </a:r>
            <a:r>
              <a:rPr lang="en-US" dirty="0" err="1" smtClean="0"/>
              <a:t>kgf</a:t>
            </a:r>
            <a:r>
              <a:rPr lang="en-US" dirty="0" smtClean="0"/>
              <a:t>; s=220 </a:t>
            </a:r>
            <a:r>
              <a:rPr lang="en-US" dirty="0" err="1" smtClean="0"/>
              <a:t>kgf</a:t>
            </a:r>
            <a:endParaRPr lang="en-US" dirty="0" smtClean="0"/>
          </a:p>
          <a:p>
            <a:r>
              <a:rPr lang="en-US" dirty="0" smtClean="0"/>
              <a:t>Specify 95% confidence limit of mean</a:t>
            </a:r>
          </a:p>
          <a:p>
            <a:endParaRPr lang="en-US" dirty="0" smtClean="0"/>
          </a:p>
          <a:p>
            <a:r>
              <a:rPr lang="en-US" dirty="0" smtClean="0"/>
              <a:t>Assume </a:t>
            </a:r>
            <a:r>
              <a:rPr lang="en-US" dirty="0" smtClean="0">
                <a:sym typeface="Symbol"/>
              </a:rPr>
              <a:t>=s=220 </a:t>
            </a:r>
            <a:r>
              <a:rPr lang="en-US" dirty="0" err="1" smtClean="0">
                <a:sym typeface="Symbol"/>
              </a:rPr>
              <a:t>kgf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1-=0.95; =0.05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50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86000" y="5029200"/>
          <a:ext cx="4110404" cy="1295400"/>
        </p:xfrm>
        <a:graphic>
          <a:graphicData uri="http://schemas.openxmlformats.org/presentationml/2006/ole">
            <p:oleObj spid="_x0000_s217089" name="Equation" r:id="rId3" imgW="2095200" imgH="6602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81800" y="5029200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Manufacturer has 95% confidence that yield strength is at least 2164 </a:t>
            </a:r>
            <a:r>
              <a:rPr lang="en-US" dirty="0" err="1" smtClean="0"/>
              <a:t>kgf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Now only 15 steel specimen</a:t>
            </a:r>
          </a:p>
          <a:p>
            <a:r>
              <a:rPr lang="en-US" dirty="0" smtClean="0"/>
              <a:t>Mean=2200 </a:t>
            </a:r>
            <a:r>
              <a:rPr lang="en-US" dirty="0" err="1" smtClean="0"/>
              <a:t>kgf</a:t>
            </a:r>
            <a:r>
              <a:rPr lang="en-US" dirty="0" smtClean="0"/>
              <a:t>; s=220 </a:t>
            </a:r>
            <a:r>
              <a:rPr lang="en-US" dirty="0" err="1" smtClean="0"/>
              <a:t>kgf</a:t>
            </a:r>
            <a:endParaRPr lang="en-US" dirty="0" smtClean="0"/>
          </a:p>
          <a:p>
            <a:r>
              <a:rPr lang="en-US" dirty="0" smtClean="0"/>
              <a:t>Specify 95% confidence limit of mean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51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89100" y="3733800"/>
          <a:ext cx="4084638" cy="1295400"/>
        </p:xfrm>
        <a:graphic>
          <a:graphicData uri="http://schemas.openxmlformats.org/presentationml/2006/ole">
            <p:oleObj spid="_x0000_s225282" name="Equation" r:id="rId3" imgW="2082600" imgH="6602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81800" y="5029200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Manufacturer has 95% confidence that yield strength is at least 2100 </a:t>
            </a:r>
            <a:r>
              <a:rPr lang="en-US" dirty="0" err="1" smtClean="0"/>
              <a:t>kgf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 of Variance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52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190750" y="1600200"/>
          <a:ext cx="5927725" cy="2819400"/>
        </p:xfrm>
        <a:graphic>
          <a:graphicData uri="http://schemas.openxmlformats.org/presentationml/2006/ole">
            <p:oleObj spid="_x0000_s115714" name="Equation" r:id="rId3" imgW="2349360" imgH="1117440" progId="Equation.3">
              <p:embed/>
            </p:oleObj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25 storms, sample variance for measured runoff is 0.36 in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Find upper 95% confidence limit for variance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So, we can say, with 95% confidence, that the upper bound of the variance of the runoff is 0.624 in</a:t>
            </a:r>
            <a:r>
              <a:rPr lang="en-US" baseline="30000" dirty="0" smtClean="0"/>
              <a:t>2</a:t>
            </a:r>
            <a:r>
              <a:rPr lang="en-US" dirty="0" smtClean="0"/>
              <a:t> and the upper bound of the standard deviation is 0.79 in</a:t>
            </a:r>
            <a:endParaRPr lang="en-US" baseline="30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53</a:t>
            </a:fld>
            <a:endParaRPr lang="en-US"/>
          </a:p>
        </p:txBody>
      </p:sp>
      <p:graphicFrame>
        <p:nvGraphicFramePr>
          <p:cNvPr id="116738" name="Object 2"/>
          <p:cNvGraphicFramePr>
            <a:graphicFrameLocks noChangeAspect="1"/>
          </p:cNvGraphicFramePr>
          <p:nvPr/>
        </p:nvGraphicFramePr>
        <p:xfrm>
          <a:off x="2819400" y="3200400"/>
          <a:ext cx="4741862" cy="1185863"/>
        </p:xfrm>
        <a:graphic>
          <a:graphicData uri="http://schemas.openxmlformats.org/presentationml/2006/ole">
            <p:oleObj spid="_x0000_s116738" name="Equation" r:id="rId3" imgW="187956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var</a:t>
            </a:r>
            <a:r>
              <a:rPr lang="en-US" b="1" dirty="0" smtClean="0">
                <a:solidFill>
                  <a:srgbClr val="FF0000"/>
                </a:solidFill>
              </a:rPr>
              <a:t>=0.36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n=25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alpha=0.05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c=chi2inv(alpha,n-1)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ci</a:t>
            </a:r>
            <a:r>
              <a:rPr lang="en-US" b="1" dirty="0" smtClean="0">
                <a:solidFill>
                  <a:srgbClr val="FF0000"/>
                </a:solidFill>
              </a:rPr>
              <a:t>=1/c*</a:t>
            </a:r>
            <a:r>
              <a:rPr lang="en-US" b="1" dirty="0" err="1" smtClean="0">
                <a:solidFill>
                  <a:srgbClr val="FF0000"/>
                </a:solidFill>
              </a:rPr>
              <a:t>var</a:t>
            </a:r>
            <a:r>
              <a:rPr lang="en-US" b="1" dirty="0" smtClean="0">
                <a:solidFill>
                  <a:srgbClr val="FF0000"/>
                </a:solidFill>
              </a:rPr>
              <a:t>*(n-1)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si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err="1" smtClean="0">
                <a:solidFill>
                  <a:srgbClr val="FF0000"/>
                </a:solidFill>
              </a:rPr>
              <a:t>sqrt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ci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are measuring distances</a:t>
            </a:r>
          </a:p>
          <a:p>
            <a:r>
              <a:rPr lang="en-US" dirty="0" smtClean="0"/>
              <a:t>d</a:t>
            </a:r>
            <a:r>
              <a:rPr lang="en-US" baseline="-25000" dirty="0" smtClean="0"/>
              <a:t>1</a:t>
            </a:r>
            <a:r>
              <a:rPr lang="en-US" dirty="0" smtClean="0"/>
              <a:t>, d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</a:t>
            </a:r>
            <a:r>
              <a:rPr lang="en-US" dirty="0" smtClean="0"/>
              <a:t> are measured distances</a:t>
            </a:r>
          </a:p>
          <a:p>
            <a:r>
              <a:rPr lang="en-US" dirty="0" smtClean="0"/>
              <a:t>Distance estimate is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Standard error is</a:t>
            </a:r>
          </a:p>
          <a:p>
            <a:pPr lvl="1"/>
            <a:r>
              <a:rPr lang="en-US" dirty="0" smtClean="0"/>
              <a:t>s=standard deviation of sample</a:t>
            </a:r>
          </a:p>
          <a:p>
            <a:pPr lvl="1"/>
            <a:r>
              <a:rPr lang="en-US" dirty="0" smtClean="0"/>
              <a:t>d is the expected value of the mean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15000" y="2590800"/>
          <a:ext cx="1524000" cy="893379"/>
        </p:xfrm>
        <a:graphic>
          <a:graphicData uri="http://schemas.openxmlformats.org/presentationml/2006/ole">
            <p:oleObj spid="_x0000_s117762" name="Equation" r:id="rId3" imgW="736560" imgH="431640" progId="Equation.3">
              <p:embed/>
            </p:oleObj>
          </a:graphicData>
        </a:graphic>
      </p:graphicFrame>
      <p:graphicFrame>
        <p:nvGraphicFramePr>
          <p:cNvPr id="117764" name="Object 4"/>
          <p:cNvGraphicFramePr>
            <a:graphicFrameLocks noChangeAspect="1"/>
          </p:cNvGraphicFramePr>
          <p:nvPr/>
        </p:nvGraphicFramePr>
        <p:xfrm>
          <a:off x="4800600" y="3429000"/>
          <a:ext cx="1235075" cy="881063"/>
        </p:xfrm>
        <a:graphic>
          <a:graphicData uri="http://schemas.openxmlformats.org/presentationml/2006/ole">
            <p:oleObj spid="_x0000_s117764" name="Equation" r:id="rId4" imgW="596880" imgH="419040" progId="Equation.3">
              <p:embed/>
            </p:oleObj>
          </a:graphicData>
        </a:graphic>
      </p:graphicFrame>
      <p:graphicFrame>
        <p:nvGraphicFramePr>
          <p:cNvPr id="117766" name="Object 6"/>
          <p:cNvGraphicFramePr>
            <a:graphicFrameLocks noChangeAspect="1"/>
          </p:cNvGraphicFramePr>
          <p:nvPr/>
        </p:nvGraphicFramePr>
        <p:xfrm>
          <a:off x="1600200" y="5334000"/>
          <a:ext cx="6975232" cy="1219200"/>
        </p:xfrm>
        <a:graphic>
          <a:graphicData uri="http://schemas.openxmlformats.org/presentationml/2006/ole">
            <p:oleObj spid="_x0000_s117766" name="Equation" r:id="rId5" imgW="26161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Maximum likelihood</a:t>
            </a:r>
          </a:p>
          <a:p>
            <a:r>
              <a:rPr lang="en-US" dirty="0" smtClean="0"/>
              <a:t>Method of moments</a:t>
            </a:r>
          </a:p>
          <a:p>
            <a:r>
              <a:rPr lang="en-US" dirty="0" smtClean="0"/>
              <a:t>Minimum mean squared error</a:t>
            </a:r>
          </a:p>
          <a:p>
            <a:r>
              <a:rPr lang="en-US" dirty="0" err="1" smtClean="0"/>
              <a:t>Bayes</a:t>
            </a:r>
            <a:r>
              <a:rPr lang="en-US" dirty="0" smtClean="0"/>
              <a:t> estimators</a:t>
            </a:r>
          </a:p>
          <a:p>
            <a:r>
              <a:rPr lang="en-US" dirty="0" smtClean="0"/>
              <a:t>Cramer-</a:t>
            </a:r>
            <a:r>
              <a:rPr lang="en-US" dirty="0" err="1" smtClean="0"/>
              <a:t>Rao</a:t>
            </a:r>
            <a:r>
              <a:rPr lang="en-US" dirty="0" smtClean="0"/>
              <a:t> bound</a:t>
            </a:r>
          </a:p>
          <a:p>
            <a:r>
              <a:rPr lang="en-US" dirty="0" smtClean="0"/>
              <a:t>Maximum a posteriori</a:t>
            </a:r>
          </a:p>
          <a:p>
            <a:r>
              <a:rPr lang="en-US" dirty="0" smtClean="0"/>
              <a:t>Minimum variance unbiased estimator</a:t>
            </a:r>
          </a:p>
          <a:p>
            <a:r>
              <a:rPr lang="en-US" dirty="0" smtClean="0"/>
              <a:t>Best linear unbiased estimator</a:t>
            </a:r>
          </a:p>
          <a:p>
            <a:r>
              <a:rPr lang="en-US" dirty="0" smtClean="0"/>
              <a:t>etc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Maximum Likelihood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have a random variable x with </a:t>
            </a:r>
            <a:r>
              <a:rPr lang="en-US" dirty="0" err="1" smtClean="0"/>
              <a:t>pdf</a:t>
            </a:r>
            <a:r>
              <a:rPr lang="en-US" dirty="0" smtClean="0"/>
              <a:t> f(x;</a:t>
            </a:r>
            <a:r>
              <a:rPr lang="en-US" dirty="0" smtClean="0">
                <a:sym typeface="Symbol"/>
              </a:rPr>
              <a:t></a:t>
            </a:r>
            <a:r>
              <a:rPr lang="en-US" dirty="0" smtClean="0"/>
              <a:t>)</a:t>
            </a:r>
          </a:p>
          <a:p>
            <a:r>
              <a:rPr lang="en-US" dirty="0" smtClean="0"/>
              <a:t>Take n samples of x</a:t>
            </a:r>
          </a:p>
          <a:p>
            <a:r>
              <a:rPr lang="en-US" dirty="0" smtClean="0"/>
              <a:t>What is value of </a:t>
            </a:r>
            <a:r>
              <a:rPr lang="en-US" dirty="0" smtClean="0">
                <a:sym typeface="Symbol"/>
              </a:rPr>
              <a:t></a:t>
            </a:r>
            <a:r>
              <a:rPr lang="en-US" dirty="0" smtClean="0"/>
              <a:t> that will maximize the likelihood of obtaining these n observations?</a:t>
            </a:r>
          </a:p>
          <a:p>
            <a:r>
              <a:rPr lang="en-US" dirty="0" smtClean="0"/>
              <a:t>Let L=likelihood of observing this set of values for x</a:t>
            </a:r>
          </a:p>
          <a:p>
            <a:r>
              <a:rPr lang="en-US" dirty="0" smtClean="0"/>
              <a:t>Then maximize L with respect to </a:t>
            </a:r>
            <a:r>
              <a:rPr lang="en-US" dirty="0" smtClean="0">
                <a:sym typeface="Symbol"/>
              </a:rPr>
              <a:t>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Likelihood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813932" y="2362200"/>
          <a:ext cx="6698166" cy="2590800"/>
        </p:xfrm>
        <a:graphic>
          <a:graphicData uri="http://schemas.openxmlformats.org/presentationml/2006/ole">
            <p:oleObj spid="_x0000_s128002" name="Equation" r:id="rId3" imgW="2692080" imgH="104112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between successive arrivals of vehicles at an intersection are 1.2, 3, 6.3, 10.1, 5.2, 2.4, and 7.2 seconds</a:t>
            </a:r>
          </a:p>
          <a:p>
            <a:r>
              <a:rPr lang="en-US" dirty="0" smtClean="0"/>
              <a:t>Assume exponential distribution</a:t>
            </a:r>
          </a:p>
          <a:p>
            <a:r>
              <a:rPr lang="en-US" dirty="0" smtClean="0"/>
              <a:t>Find MLE for </a:t>
            </a:r>
            <a:r>
              <a:rPr lang="en-US" dirty="0" smtClean="0">
                <a:sym typeface="Symbol"/>
              </a:rPr>
              <a:t>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1831</TotalTime>
  <Words>1690</Words>
  <Application>Microsoft Office PowerPoint</Application>
  <PresentationFormat>On-screen Show (4:3)</PresentationFormat>
  <Paragraphs>378</Paragraphs>
  <Slides>55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55</vt:i4>
      </vt:variant>
    </vt:vector>
  </HeadingPairs>
  <TitlesOfParts>
    <vt:vector size="58" baseType="lpstr">
      <vt:lpstr>Solstice</vt:lpstr>
      <vt:lpstr>Equation</vt:lpstr>
      <vt:lpstr>Microsoft Equation 3.0</vt:lpstr>
      <vt:lpstr>Statistical Inferences</vt:lpstr>
      <vt:lpstr>Introduction</vt:lpstr>
      <vt:lpstr>Parameter Estimation</vt:lpstr>
      <vt:lpstr>Properties</vt:lpstr>
      <vt:lpstr>Point Estimation</vt:lpstr>
      <vt:lpstr>Estimators</vt:lpstr>
      <vt:lpstr>Maximum Likelihood</vt:lpstr>
      <vt:lpstr>Maximum Likelihood</vt:lpstr>
      <vt:lpstr>Example</vt:lpstr>
      <vt:lpstr>Solution</vt:lpstr>
      <vt:lpstr>2-Parameter Example</vt:lpstr>
      <vt:lpstr>Solution</vt:lpstr>
      <vt:lpstr>Method of Moments</vt:lpstr>
      <vt:lpstr>Example</vt:lpstr>
      <vt:lpstr>2-Parameter Example</vt:lpstr>
      <vt:lpstr>Solution</vt:lpstr>
      <vt:lpstr>Minimum Mean Square Error</vt:lpstr>
      <vt:lpstr>Approach</vt:lpstr>
      <vt:lpstr>Example</vt:lpstr>
      <vt:lpstr>Scatter Plot and Histogram</vt:lpstr>
      <vt:lpstr>Normal and Weibull Fits</vt:lpstr>
      <vt:lpstr>Excel Screen Shot</vt:lpstr>
      <vt:lpstr>Excel Screen Shot</vt:lpstr>
      <vt:lpstr>Solver Set Up</vt:lpstr>
      <vt:lpstr>Matlab Script</vt:lpstr>
      <vt:lpstr>Matlab Script</vt:lpstr>
      <vt:lpstr>Sampling Distributions</vt:lpstr>
      <vt:lpstr>Conclusions</vt:lpstr>
      <vt:lpstr>Sample Mean with Unknown </vt:lpstr>
      <vt:lpstr>Distribution of Sample Variance</vt:lpstr>
      <vt:lpstr>Conclusions</vt:lpstr>
      <vt:lpstr>Testing Hypotheses</vt:lpstr>
      <vt:lpstr>Level of Significance</vt:lpstr>
      <vt:lpstr>Example</vt:lpstr>
      <vt:lpstr>Solution</vt:lpstr>
      <vt:lpstr>Variation of This Example</vt:lpstr>
      <vt:lpstr>Third Variation</vt:lpstr>
      <vt:lpstr>Solution</vt:lpstr>
      <vt:lpstr>Confidence Intervals</vt:lpstr>
      <vt:lpstr>CI of the Mean</vt:lpstr>
      <vt:lpstr>CI of the Mean</vt:lpstr>
      <vt:lpstr>Example</vt:lpstr>
      <vt:lpstr>Solution</vt:lpstr>
      <vt:lpstr>The Script</vt:lpstr>
      <vt:lpstr>Variance Not Known</vt:lpstr>
      <vt:lpstr>Variance Not Known</vt:lpstr>
      <vt:lpstr>Example</vt:lpstr>
      <vt:lpstr>Script</vt:lpstr>
      <vt:lpstr>One-Sided Confidence Limit</vt:lpstr>
      <vt:lpstr>Example</vt:lpstr>
      <vt:lpstr>Example</vt:lpstr>
      <vt:lpstr>Confidence Interval of Variance</vt:lpstr>
      <vt:lpstr>Example</vt:lpstr>
      <vt:lpstr>Script</vt:lpstr>
      <vt:lpstr>Measurement Theory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Density Functions</dc:title>
  <dc:creator>jake</dc:creator>
  <cp:lastModifiedBy>Jake</cp:lastModifiedBy>
  <cp:revision>166</cp:revision>
  <dcterms:created xsi:type="dcterms:W3CDTF">2007-12-21T21:25:16Z</dcterms:created>
  <dcterms:modified xsi:type="dcterms:W3CDTF">2010-11-14T16:30:09Z</dcterms:modified>
</cp:coreProperties>
</file>