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2" r:id="rId3"/>
    <p:sldId id="268" r:id="rId4"/>
    <p:sldId id="269" r:id="rId5"/>
    <p:sldId id="273" r:id="rId6"/>
    <p:sldId id="271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545102"/>
          </a:xfrm>
        </p:spPr>
        <p:txBody>
          <a:bodyPr>
            <a:normAutofit/>
          </a:bodyPr>
          <a:lstStyle/>
          <a:p>
            <a:r>
              <a:rPr lang="en-US" dirty="0" smtClean="0"/>
              <a:t>A Different Type of Monte Carlo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96024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Monte Carlo simulation to study the reliability of a complex system</a:t>
            </a:r>
          </a:p>
          <a:p>
            <a:r>
              <a:rPr lang="en-US" dirty="0" smtClean="0"/>
              <a:t>Assign a failure probability (p) to each component</a:t>
            </a:r>
          </a:p>
          <a:p>
            <a:r>
              <a:rPr lang="en-US" dirty="0" smtClean="0"/>
              <a:t>Sample a uniform number between 0 and 1</a:t>
            </a:r>
          </a:p>
          <a:p>
            <a:r>
              <a:rPr lang="en-US" dirty="0" smtClean="0"/>
              <a:t>If this number is less than p, assume the component failed</a:t>
            </a:r>
          </a:p>
          <a:p>
            <a:r>
              <a:rPr lang="en-US" dirty="0" smtClean="0"/>
              <a:t>Use logic to handle redundancy,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25431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a 3-stage process, as diagrammed below</a:t>
            </a:r>
          </a:p>
          <a:p>
            <a:r>
              <a:rPr lang="en-US" dirty="0" smtClean="0"/>
              <a:t>Our goal is to find the probability of success of the entire operation, assuming all individual probabilities are independent</a:t>
            </a:r>
          </a:p>
          <a:p>
            <a:r>
              <a:rPr lang="en-US" dirty="0" smtClean="0"/>
              <a:t>Branches represent parallel redundancy, so success in a stage requires success of, for example, A or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5791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4800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791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48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609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4800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7338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768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048000" y="4953000"/>
            <a:ext cx="6858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048000" y="5638800"/>
            <a:ext cx="6858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638800" y="4954588"/>
            <a:ext cx="990600" cy="684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00" y="56388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800" y="5638800"/>
            <a:ext cx="990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828800" y="5030788"/>
            <a:ext cx="838200" cy="60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>
            <a:off x="1828800" y="5638800"/>
            <a:ext cx="8382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7010400" y="5029200"/>
            <a:ext cx="6096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7010400" y="5676899"/>
            <a:ext cx="609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910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Pr(C)=0.95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Pr(B)=0.8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9812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Pr(A)=0.9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239000" y="464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Pr(D)=0.9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0866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Pr(F)=0.5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696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Pr(E)=0.9</a:t>
            </a:r>
            <a:endParaRPr lang="en-US" b="1" dirty="0"/>
          </a:p>
        </p:txBody>
      </p:sp>
      <p:sp>
        <p:nvSpPr>
          <p:cNvPr id="37" name="Oval 36"/>
          <p:cNvSpPr/>
          <p:nvPr/>
        </p:nvSpPr>
        <p:spPr>
          <a:xfrm>
            <a:off x="2667000" y="4800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95800" y="54864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29400" y="6096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77000" y="5410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629400" y="4800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1612"/>
            <a:ext cx="8305800" cy="47839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Pr(S)=Pr(I)Pr(II)Pr(III)</a:t>
            </a:r>
          </a:p>
          <a:p>
            <a:r>
              <a:rPr lang="en-US" dirty="0" smtClean="0"/>
              <a:t>where I, II, and III represent the three stages of the system</a:t>
            </a:r>
          </a:p>
          <a:p>
            <a:r>
              <a:rPr lang="en-US" dirty="0" smtClean="0"/>
              <a:t>Pr(I)=Pr(A)+Pr(B)-Pr(AB)=0.9+0.8-0.9*0.8=0.98 (success requires A or B to succeed)</a:t>
            </a:r>
          </a:p>
          <a:p>
            <a:r>
              <a:rPr lang="en-US" dirty="0" smtClean="0"/>
              <a:t>Pr(II)=Pr(C)=0.95</a:t>
            </a:r>
          </a:p>
          <a:p>
            <a:r>
              <a:rPr lang="en-US" dirty="0" smtClean="0"/>
              <a:t>Pr(III)=Pr(D)+Pr(E)+Pr(F)-Pr(DE)-Pr(EF)-Pr(DF)+Pr(ABC)=0.9+0.9+0.5-0.9*0.9-0.9*0.5-0.9*0.5+0.9*0.9*0.5=0.995</a:t>
            </a:r>
          </a:p>
          <a:p>
            <a:r>
              <a:rPr lang="en-US" dirty="0" smtClean="0"/>
              <a:t>So, Pr(S)=0.98*0.95*0.995=0.926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6114288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pa=0.9; </a:t>
            </a:r>
            <a:r>
              <a:rPr lang="en-US" b="1" dirty="0" err="1" smtClean="0">
                <a:solidFill>
                  <a:srgbClr val="FF0000"/>
                </a:solidFill>
              </a:rPr>
              <a:t>pb</a:t>
            </a:r>
            <a:r>
              <a:rPr lang="en-US" b="1" dirty="0" smtClean="0">
                <a:solidFill>
                  <a:srgbClr val="FF0000"/>
                </a:solidFill>
              </a:rPr>
              <a:t>=0.8; pc=0.95;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pd=0.9; </a:t>
            </a:r>
            <a:r>
              <a:rPr lang="en-US" b="1" dirty="0" err="1" smtClean="0">
                <a:solidFill>
                  <a:srgbClr val="FF0000"/>
                </a:solidFill>
              </a:rPr>
              <a:t>pe</a:t>
            </a:r>
            <a:r>
              <a:rPr lang="en-US" b="1" dirty="0" smtClean="0">
                <a:solidFill>
                  <a:srgbClr val="FF0000"/>
                </a:solidFill>
              </a:rPr>
              <a:t>=0.9; </a:t>
            </a:r>
            <a:r>
              <a:rPr lang="en-US" b="1" dirty="0" err="1" smtClean="0">
                <a:solidFill>
                  <a:srgbClr val="FF0000"/>
                </a:solidFill>
              </a:rPr>
              <a:t>pf</a:t>
            </a:r>
            <a:r>
              <a:rPr lang="en-US" b="1" dirty="0" smtClean="0">
                <a:solidFill>
                  <a:srgbClr val="FF0000"/>
                </a:solidFill>
              </a:rPr>
              <a:t>=0.5;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n=10000000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ag</a:t>
            </a:r>
            <a:r>
              <a:rPr lang="en-US" b="1" dirty="0" smtClean="0">
                <a:solidFill>
                  <a:srgbClr val="FF0000"/>
                </a:solidFill>
              </a:rPr>
              <a:t>=rand(n,1)&lt;pa;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bg</a:t>
            </a:r>
            <a:r>
              <a:rPr lang="en-US" b="1" dirty="0" smtClean="0">
                <a:solidFill>
                  <a:srgbClr val="FF0000"/>
                </a:solidFill>
              </a:rPr>
              <a:t>=rand(n,1)&lt;</a:t>
            </a:r>
            <a:r>
              <a:rPr lang="en-US" b="1" dirty="0" err="1" smtClean="0">
                <a:solidFill>
                  <a:srgbClr val="FF0000"/>
                </a:solidFill>
              </a:rPr>
              <a:t>pb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cg=rand(n,1)&lt;pc;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dg=rand(n,1)&lt;pd;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eg</a:t>
            </a:r>
            <a:r>
              <a:rPr lang="en-US" b="1" dirty="0" smtClean="0">
                <a:solidFill>
                  <a:srgbClr val="FF0000"/>
                </a:solidFill>
              </a:rPr>
              <a:t>=rand(n,1)&lt;</a:t>
            </a:r>
            <a:r>
              <a:rPr lang="en-US" b="1" dirty="0" err="1" smtClean="0">
                <a:solidFill>
                  <a:srgbClr val="FF0000"/>
                </a:solidFill>
              </a:rPr>
              <a:t>pe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fg</a:t>
            </a:r>
            <a:r>
              <a:rPr lang="en-US" b="1" dirty="0" smtClean="0">
                <a:solidFill>
                  <a:srgbClr val="FF0000"/>
                </a:solidFill>
              </a:rPr>
              <a:t>=rand(n,1)&lt;</a:t>
            </a:r>
            <a:r>
              <a:rPr lang="en-US" b="1" dirty="0" err="1" smtClean="0">
                <a:solidFill>
                  <a:srgbClr val="FF0000"/>
                </a:solidFill>
              </a:rPr>
              <a:t>pf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Ig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ag|bg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IIg</a:t>
            </a:r>
            <a:r>
              <a:rPr lang="en-US" b="1" dirty="0" smtClean="0">
                <a:solidFill>
                  <a:srgbClr val="FF0000"/>
                </a:solidFill>
              </a:rPr>
              <a:t>=cg;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IIIg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dg|eg|fg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allgood</a:t>
            </a:r>
            <a:r>
              <a:rPr lang="en-US" b="1" dirty="0" smtClean="0">
                <a:solidFill>
                  <a:srgbClr val="FF0000"/>
                </a:solidFill>
              </a:rPr>
              <a:t>=mean(</a:t>
            </a:r>
            <a:r>
              <a:rPr lang="en-US" b="1" dirty="0" err="1" smtClean="0">
                <a:solidFill>
                  <a:srgbClr val="FF0000"/>
                </a:solidFill>
              </a:rPr>
              <a:t>Ig&amp;IIg&amp;IIIg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2543188"/>
          </a:xfrm>
        </p:spPr>
        <p:txBody>
          <a:bodyPr>
            <a:normAutofit/>
          </a:bodyPr>
          <a:lstStyle/>
          <a:p>
            <a:r>
              <a:rPr lang="en-US" dirty="0" smtClean="0"/>
              <a:t>What if 2 events are not independent?</a:t>
            </a:r>
          </a:p>
          <a:p>
            <a:r>
              <a:rPr lang="en-US" dirty="0" smtClean="0"/>
              <a:t>Consider the system below, where event G is in both stages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45261"/>
            <a:ext cx="5562600" cy="365125"/>
          </a:xfrm>
        </p:spPr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45261"/>
            <a:ext cx="457200" cy="365125"/>
          </a:xfrm>
        </p:spPr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5257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962400" y="4876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76600" y="4191000"/>
            <a:ext cx="6858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76600" y="4876800"/>
            <a:ext cx="6858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24400" y="4192588"/>
            <a:ext cx="990600" cy="684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24400" y="4876800"/>
            <a:ext cx="990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057400" y="4268788"/>
            <a:ext cx="838200" cy="60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>
            <a:off x="2057400" y="4876800"/>
            <a:ext cx="8382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6096000" y="4267200"/>
            <a:ext cx="6096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6096000" y="4876800"/>
            <a:ext cx="609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004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Pr(G)=0.9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528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Pr(H)=0.8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Pr(J)=0.7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2895600" y="4038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95600" y="5029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52578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15000" y="4038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71612"/>
            <a:ext cx="7696200" cy="4783948"/>
          </a:xfrm>
        </p:spPr>
        <p:txBody>
          <a:bodyPr>
            <a:normAutofit/>
          </a:bodyPr>
          <a:lstStyle/>
          <a:p>
            <a:r>
              <a:rPr lang="en-US" dirty="0" smtClean="0"/>
              <a:t>Pr(S)=Pr(G)+Pr(HJ)-Pr(G)*Pr(HJ)</a:t>
            </a:r>
          </a:p>
          <a:p>
            <a:r>
              <a:rPr lang="en-US" dirty="0" smtClean="0"/>
              <a:t>So, Pr(S)=0.9+0.8*0.7-0.9*0.8*0.7</a:t>
            </a:r>
          </a:p>
          <a:p>
            <a:r>
              <a:rPr lang="en-US" dirty="0" smtClean="0"/>
              <a:t>Pr(S)=0.956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clear all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pg=0.9; ph=0.8; </a:t>
            </a:r>
            <a:r>
              <a:rPr lang="en-US" b="1" dirty="0" err="1" smtClean="0">
                <a:solidFill>
                  <a:srgbClr val="FF0000"/>
                </a:solidFill>
              </a:rPr>
              <a:t>pj</a:t>
            </a:r>
            <a:r>
              <a:rPr lang="en-US" b="1" dirty="0" smtClean="0">
                <a:solidFill>
                  <a:srgbClr val="FF0000"/>
                </a:solidFill>
              </a:rPr>
              <a:t>=0.7;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n=10000000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gg</a:t>
            </a:r>
            <a:r>
              <a:rPr lang="en-US" b="1" dirty="0" smtClean="0">
                <a:solidFill>
                  <a:srgbClr val="FF0000"/>
                </a:solidFill>
              </a:rPr>
              <a:t>=rand(n,1)&lt;pg;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hg=rand(n,1)&lt;ph;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=rand(n,1)&lt;</a:t>
            </a:r>
            <a:r>
              <a:rPr lang="en-US" b="1" dirty="0" err="1" smtClean="0">
                <a:solidFill>
                  <a:srgbClr val="FF0000"/>
                </a:solidFill>
              </a:rPr>
              <a:t>pj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Ig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gg|hg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IIg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gg|jg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allgood</a:t>
            </a:r>
            <a:r>
              <a:rPr lang="en-US" b="1" dirty="0" smtClean="0">
                <a:solidFill>
                  <a:srgbClr val="FF0000"/>
                </a:solidFill>
              </a:rPr>
              <a:t>=mean(</a:t>
            </a:r>
            <a:r>
              <a:rPr lang="en-US" b="1" dirty="0" err="1" smtClean="0">
                <a:solidFill>
                  <a:srgbClr val="FF0000"/>
                </a:solidFill>
              </a:rPr>
              <a:t>Ig&amp;IIg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1761</TotalTime>
  <Words>370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 Different Type of Monte Carlo Simulation</vt:lpstr>
      <vt:lpstr>Introduction</vt:lpstr>
      <vt:lpstr>Example</vt:lpstr>
      <vt:lpstr>Solution</vt:lpstr>
      <vt:lpstr>Script</vt:lpstr>
      <vt:lpstr>Another Example</vt:lpstr>
      <vt:lpstr>Solution</vt:lpstr>
      <vt:lpstr>Script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136</cp:revision>
  <dcterms:created xsi:type="dcterms:W3CDTF">2007-12-21T21:25:16Z</dcterms:created>
  <dcterms:modified xsi:type="dcterms:W3CDTF">2010-10-20T15:42:10Z</dcterms:modified>
</cp:coreProperties>
</file>