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72" r:id="rId3"/>
    <p:sldId id="268" r:id="rId4"/>
    <p:sldId id="269" r:id="rId5"/>
    <p:sldId id="273" r:id="rId6"/>
    <p:sldId id="271" r:id="rId7"/>
    <p:sldId id="274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84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25A9A-0916-4FA2-B4A5-0162394B6F6A}" type="datetimeFigureOut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7EA77-8099-4109-A32E-F1CCBBC7F0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27EA77-8099-4109-A32E-F1CCBBC7F08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90E5DE-5F91-49B5-9135-492C9D33BE99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0A51E75-711E-4FDE-ADE6-DCE59B0E7E7C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919D6B-4451-46B4-B992-010B895FB06F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0E248F-782C-4F61-A3E0-6913809F9755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9F25A9-BE53-4303-B9A6-2463BF6D2487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B403B5-67E5-4D51-811E-BEF5A5C29690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66D13-3CB3-4B1B-82A1-2844F9324533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6E6181-3F48-4493-A1F6-F3090B09BF11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11700D-73E4-4F3C-882A-5633AA419D32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3D4C20-075D-4193-B62E-0ED2024C82AB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35F36C9-2C50-41A1-BA8D-3E66BE38B23F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Uncertainty Analysis for Engineers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52E69D-7E1F-43A9-9B73-25BDF6E54F3D}" type="datetime1">
              <a:rPr lang="en-US" smtClean="0"/>
              <a:pPr/>
              <a:t>10/20/2010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0B2C9B7-910D-4FD7-B1C4-5BC65A528C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545102"/>
          </a:xfrm>
        </p:spPr>
        <p:txBody>
          <a:bodyPr>
            <a:normAutofit/>
          </a:bodyPr>
          <a:lstStyle/>
          <a:p>
            <a:r>
              <a:rPr lang="en-US" dirty="0" smtClean="0"/>
              <a:t>A Different Type of Monte Carlo Simulation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2362200"/>
            <a:ext cx="6496024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Jake Blanchard</a:t>
            </a:r>
          </a:p>
          <a:p>
            <a:r>
              <a:rPr lang="en-US" dirty="0" smtClean="0"/>
              <a:t>Spring </a:t>
            </a:r>
            <a:r>
              <a:rPr lang="en-US" dirty="0" smtClean="0"/>
              <a:t>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Monte Carlo simulation to study the reliability of a complex system</a:t>
            </a:r>
          </a:p>
          <a:p>
            <a:r>
              <a:rPr lang="en-US" dirty="0" smtClean="0"/>
              <a:t>Assign a failure probability (p) to each component</a:t>
            </a:r>
          </a:p>
          <a:p>
            <a:r>
              <a:rPr lang="en-US" dirty="0" smtClean="0"/>
              <a:t>Sample a uniform number between 0 and 1</a:t>
            </a:r>
          </a:p>
          <a:p>
            <a:r>
              <a:rPr lang="en-US" dirty="0" smtClean="0"/>
              <a:t>If this number is less than p, assume the component failed</a:t>
            </a:r>
          </a:p>
          <a:p>
            <a:r>
              <a:rPr lang="en-US" dirty="0" smtClean="0"/>
              <a:t>Use logic to handle redundancy,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254318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Consider a 3-stage process, as diagrammed below</a:t>
            </a:r>
          </a:p>
          <a:p>
            <a:r>
              <a:rPr lang="en-US" dirty="0" smtClean="0"/>
              <a:t>Our goal is to find the probability of success of the entire operation, assuming all individual probabilities are independent</a:t>
            </a:r>
          </a:p>
          <a:p>
            <a:r>
              <a:rPr lang="en-US" dirty="0" smtClean="0"/>
              <a:t>Branches represent parallel redundancy, so success in a stage requires success of, for example, A or B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667000" y="5791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667000" y="4800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7000" y="5791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5800" y="5486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29400" y="6096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77000" y="5410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9400" y="4800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733800" y="5638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876800" y="5638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3048000" y="4953000"/>
            <a:ext cx="68580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048000" y="5638800"/>
            <a:ext cx="6858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638800" y="4954588"/>
            <a:ext cx="990600" cy="684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638800" y="5638800"/>
            <a:ext cx="8382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800" y="5638800"/>
            <a:ext cx="990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1828800" y="5030788"/>
            <a:ext cx="838200" cy="608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9" idx="1"/>
          </p:cNvCxnSpPr>
          <p:nvPr/>
        </p:nvCxnSpPr>
        <p:spPr>
          <a:xfrm>
            <a:off x="1828800" y="5638800"/>
            <a:ext cx="838200" cy="342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6858000" y="5638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7010400" y="5029200"/>
            <a:ext cx="60960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7010400" y="5676899"/>
            <a:ext cx="609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91000" y="5943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Pr(C)=0.95</a:t>
            </a:r>
            <a:endParaRPr lang="en-US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2286000" y="6248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Pr(B)=0.8</a:t>
            </a:r>
            <a:endParaRPr lang="en-US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1981200" y="43434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Pr(A)=0.9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7239000" y="4648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Pr(D)=0.9</a:t>
            </a:r>
            <a:endParaRPr lang="en-US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7086600" y="6172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Pr(F)=0.5</a:t>
            </a:r>
            <a:endParaRPr lang="en-US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7696200" y="5486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Pr(E)=0.9</a:t>
            </a:r>
            <a:endParaRPr lang="en-US" b="1" dirty="0"/>
          </a:p>
        </p:txBody>
      </p:sp>
      <p:sp>
        <p:nvSpPr>
          <p:cNvPr id="37" name="Oval 36"/>
          <p:cNvSpPr/>
          <p:nvPr/>
        </p:nvSpPr>
        <p:spPr>
          <a:xfrm>
            <a:off x="2667000" y="4800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495800" y="54864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6629400" y="60960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477000" y="5410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629400" y="4800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1612"/>
            <a:ext cx="8305800" cy="47839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Pr(S)=Pr(I)Pr(II)Pr(III)</a:t>
            </a:r>
          </a:p>
          <a:p>
            <a:r>
              <a:rPr lang="en-US" dirty="0" smtClean="0"/>
              <a:t>where I, II, and III represent the three stages of the system</a:t>
            </a:r>
          </a:p>
          <a:p>
            <a:r>
              <a:rPr lang="en-US" dirty="0" smtClean="0"/>
              <a:t>Pr(I)=Pr(A)+Pr(B)-Pr(AB)=0.9+0.8-0.9*0.8=0.98 (success requires A or B to succeed)</a:t>
            </a:r>
          </a:p>
          <a:p>
            <a:r>
              <a:rPr lang="en-US" dirty="0" smtClean="0"/>
              <a:t>Pr(II)=Pr(C)=0.95</a:t>
            </a:r>
          </a:p>
          <a:p>
            <a:r>
              <a:rPr lang="en-US" dirty="0" smtClean="0"/>
              <a:t>Pr(III)=Pr(D)+Pr(E)+Pr(F)-Pr(DE)-Pr(EF)-Pr(DF)+Pr(ABC)=0.9+0.9+0.5-0.9*0.9-0.9*0.5-0.9*0.5+0.9*0.9*0.5=0.995</a:t>
            </a:r>
          </a:p>
          <a:p>
            <a:r>
              <a:rPr lang="en-US" dirty="0" smtClean="0"/>
              <a:t>So, Pr(S)=0.98*0.95*0.995=0.926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1447800"/>
            <a:ext cx="6114288" cy="52578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pa=0.9; </a:t>
            </a:r>
            <a:r>
              <a:rPr lang="en-US" b="1" dirty="0" err="1" smtClean="0">
                <a:solidFill>
                  <a:srgbClr val="FF0000"/>
                </a:solidFill>
              </a:rPr>
              <a:t>pb</a:t>
            </a:r>
            <a:r>
              <a:rPr lang="en-US" b="1" dirty="0" smtClean="0">
                <a:solidFill>
                  <a:srgbClr val="FF0000"/>
                </a:solidFill>
              </a:rPr>
              <a:t>=0.8; pc=0.95;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pd=0.9; </a:t>
            </a:r>
            <a:r>
              <a:rPr lang="en-US" b="1" dirty="0" err="1" smtClean="0">
                <a:solidFill>
                  <a:srgbClr val="FF0000"/>
                </a:solidFill>
              </a:rPr>
              <a:t>pe</a:t>
            </a:r>
            <a:r>
              <a:rPr lang="en-US" b="1" dirty="0" smtClean="0">
                <a:solidFill>
                  <a:srgbClr val="FF0000"/>
                </a:solidFill>
              </a:rPr>
              <a:t>=0.9; </a:t>
            </a:r>
            <a:r>
              <a:rPr lang="en-US" b="1" dirty="0" err="1" smtClean="0">
                <a:solidFill>
                  <a:srgbClr val="FF0000"/>
                </a:solidFill>
              </a:rPr>
              <a:t>pf</a:t>
            </a:r>
            <a:r>
              <a:rPr lang="en-US" b="1" dirty="0" smtClean="0">
                <a:solidFill>
                  <a:srgbClr val="FF0000"/>
                </a:solidFill>
              </a:rPr>
              <a:t>=0.5;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n=10000000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ag</a:t>
            </a:r>
            <a:r>
              <a:rPr lang="en-US" b="1" dirty="0" smtClean="0">
                <a:solidFill>
                  <a:srgbClr val="FF0000"/>
                </a:solidFill>
              </a:rPr>
              <a:t>=rand(n,1)&lt;pa;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bg</a:t>
            </a:r>
            <a:r>
              <a:rPr lang="en-US" b="1" dirty="0" smtClean="0">
                <a:solidFill>
                  <a:srgbClr val="FF0000"/>
                </a:solidFill>
              </a:rPr>
              <a:t>=rand(n,1)&lt;</a:t>
            </a:r>
            <a:r>
              <a:rPr lang="en-US" b="1" dirty="0" err="1" smtClean="0">
                <a:solidFill>
                  <a:srgbClr val="FF0000"/>
                </a:solidFill>
              </a:rPr>
              <a:t>pb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cg=rand(n,1)&lt;pc;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dg=rand(n,1)&lt;pd;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eg</a:t>
            </a:r>
            <a:r>
              <a:rPr lang="en-US" b="1" dirty="0" smtClean="0">
                <a:solidFill>
                  <a:srgbClr val="FF0000"/>
                </a:solidFill>
              </a:rPr>
              <a:t>=rand(n,1)&lt;</a:t>
            </a:r>
            <a:r>
              <a:rPr lang="en-US" b="1" dirty="0" err="1" smtClean="0">
                <a:solidFill>
                  <a:srgbClr val="FF0000"/>
                </a:solidFill>
              </a:rPr>
              <a:t>pe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fg</a:t>
            </a:r>
            <a:r>
              <a:rPr lang="en-US" b="1" dirty="0" smtClean="0">
                <a:solidFill>
                  <a:srgbClr val="FF0000"/>
                </a:solidFill>
              </a:rPr>
              <a:t>=rand(n,1)&lt;</a:t>
            </a:r>
            <a:r>
              <a:rPr lang="en-US" b="1" dirty="0" err="1" smtClean="0">
                <a:solidFill>
                  <a:srgbClr val="FF0000"/>
                </a:solidFill>
              </a:rPr>
              <a:t>pf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Ig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ag|bg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IIg</a:t>
            </a:r>
            <a:r>
              <a:rPr lang="en-US" b="1" dirty="0" smtClean="0">
                <a:solidFill>
                  <a:srgbClr val="FF0000"/>
                </a:solidFill>
              </a:rPr>
              <a:t>=cg;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IIIg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dg|eg|fg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allgood</a:t>
            </a:r>
            <a:r>
              <a:rPr lang="en-US" b="1" dirty="0" smtClean="0">
                <a:solidFill>
                  <a:srgbClr val="FF0000"/>
                </a:solidFill>
              </a:rPr>
              <a:t>=mean(</a:t>
            </a:r>
            <a:r>
              <a:rPr lang="en-US" b="1" dirty="0" err="1" smtClean="0">
                <a:solidFill>
                  <a:srgbClr val="FF0000"/>
                </a:solidFill>
              </a:rPr>
              <a:t>Ig&amp;IIg&amp;IIIg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7772400" cy="2543188"/>
          </a:xfrm>
        </p:spPr>
        <p:txBody>
          <a:bodyPr>
            <a:normAutofit/>
          </a:bodyPr>
          <a:lstStyle/>
          <a:p>
            <a:r>
              <a:rPr lang="en-US" dirty="0" smtClean="0"/>
              <a:t>What if 2 events are not independent?</a:t>
            </a:r>
          </a:p>
          <a:p>
            <a:r>
              <a:rPr lang="en-US" dirty="0" smtClean="0"/>
              <a:t>Consider the system below, where event G is in both stages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6345261"/>
            <a:ext cx="5562600" cy="365125"/>
          </a:xfrm>
        </p:spPr>
        <p:txBody>
          <a:bodyPr/>
          <a:lstStyle/>
          <a:p>
            <a:r>
              <a:rPr lang="en-US" dirty="0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45261"/>
            <a:ext cx="457200" cy="365125"/>
          </a:xfrm>
        </p:spPr>
        <p:txBody>
          <a:bodyPr/>
          <a:lstStyle/>
          <a:p>
            <a:fld id="{00B2C9B7-910D-4FD7-B1C4-5BC65A528CC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95600" y="4038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5029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H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1200" y="5257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J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715000" y="40386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962400" y="4876800"/>
            <a:ext cx="7620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H="1">
            <a:off x="3276600" y="4191000"/>
            <a:ext cx="685800" cy="685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3276600" y="4876800"/>
            <a:ext cx="685800" cy="381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4724400" y="4192588"/>
            <a:ext cx="990600" cy="6842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724400" y="4876800"/>
            <a:ext cx="990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057400" y="4268788"/>
            <a:ext cx="838200" cy="60801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endCxn id="9" idx="1"/>
          </p:cNvCxnSpPr>
          <p:nvPr/>
        </p:nvCxnSpPr>
        <p:spPr>
          <a:xfrm>
            <a:off x="2057400" y="4876800"/>
            <a:ext cx="838200" cy="3429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16200000" flipV="1">
            <a:off x="6096000" y="4267200"/>
            <a:ext cx="609600" cy="6096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0800000" flipV="1">
            <a:off x="6096000" y="4876800"/>
            <a:ext cx="609600" cy="5715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200400" y="3505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Pr(G)=0.9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3352800" y="556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Pr(H)=0.8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6172200" y="5638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Pr(J)=0.7</a:t>
            </a:r>
            <a:endParaRPr lang="en-US" b="1" dirty="0"/>
          </a:p>
        </p:txBody>
      </p:sp>
      <p:sp>
        <p:nvSpPr>
          <p:cNvPr id="27" name="Oval 26"/>
          <p:cNvSpPr/>
          <p:nvPr/>
        </p:nvSpPr>
        <p:spPr>
          <a:xfrm>
            <a:off x="2895600" y="4038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2895600" y="50292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715000" y="52578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715000" y="4038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71612"/>
            <a:ext cx="7696200" cy="4783948"/>
          </a:xfrm>
        </p:spPr>
        <p:txBody>
          <a:bodyPr>
            <a:normAutofit/>
          </a:bodyPr>
          <a:lstStyle/>
          <a:p>
            <a:r>
              <a:rPr lang="en-US" dirty="0" smtClean="0"/>
              <a:t>Pr(S)=Pr(G)+Pr(HJ)-Pr(G)*Pr(HJ)</a:t>
            </a:r>
          </a:p>
          <a:p>
            <a:r>
              <a:rPr lang="en-US" dirty="0" smtClean="0"/>
              <a:t>So, Pr(S)=0.9+0.8*0.7-0.9*0.8*0.7</a:t>
            </a:r>
          </a:p>
          <a:p>
            <a:r>
              <a:rPr lang="en-US" dirty="0" smtClean="0"/>
              <a:t>Pr(S)=0.956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clear all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pg=0.9; ph=0.8; </a:t>
            </a:r>
            <a:r>
              <a:rPr lang="en-US" b="1" dirty="0" err="1" smtClean="0">
                <a:solidFill>
                  <a:srgbClr val="FF0000"/>
                </a:solidFill>
              </a:rPr>
              <a:t>pj</a:t>
            </a:r>
            <a:r>
              <a:rPr lang="en-US" b="1" dirty="0" smtClean="0">
                <a:solidFill>
                  <a:srgbClr val="FF0000"/>
                </a:solidFill>
              </a:rPr>
              <a:t>=0.7;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n=10000000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gg</a:t>
            </a:r>
            <a:r>
              <a:rPr lang="en-US" b="1" dirty="0" smtClean="0">
                <a:solidFill>
                  <a:srgbClr val="FF0000"/>
                </a:solidFill>
              </a:rPr>
              <a:t>=rand(n,1)&lt;pg;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hg=rand(n,1)&lt;ph;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jg</a:t>
            </a:r>
            <a:r>
              <a:rPr lang="en-US" b="1" dirty="0" smtClean="0">
                <a:solidFill>
                  <a:srgbClr val="FF0000"/>
                </a:solidFill>
              </a:rPr>
              <a:t>=rand(n,1)&lt;</a:t>
            </a:r>
            <a:r>
              <a:rPr lang="en-US" b="1" dirty="0" err="1" smtClean="0">
                <a:solidFill>
                  <a:srgbClr val="FF0000"/>
                </a:solidFill>
              </a:rPr>
              <a:t>pj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Ig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gg|hg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IIg</a:t>
            </a:r>
            <a:r>
              <a:rPr lang="en-US" b="1" dirty="0" smtClean="0">
                <a:solidFill>
                  <a:srgbClr val="FF0000"/>
                </a:solidFill>
              </a:rPr>
              <a:t>=</a:t>
            </a:r>
            <a:r>
              <a:rPr lang="en-US" b="1" dirty="0" err="1" smtClean="0">
                <a:solidFill>
                  <a:srgbClr val="FF0000"/>
                </a:solidFill>
              </a:rPr>
              <a:t>gg|jg</a:t>
            </a:r>
            <a:r>
              <a:rPr lang="en-US" b="1" dirty="0" smtClean="0">
                <a:solidFill>
                  <a:srgbClr val="FF0000"/>
                </a:solidFill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allgood</a:t>
            </a:r>
            <a:r>
              <a:rPr lang="en-US" b="1" dirty="0" smtClean="0">
                <a:solidFill>
                  <a:srgbClr val="FF0000"/>
                </a:solidFill>
              </a:rPr>
              <a:t>=mean(</a:t>
            </a:r>
            <a:r>
              <a:rPr lang="en-US" b="1" dirty="0" err="1" smtClean="0">
                <a:solidFill>
                  <a:srgbClr val="FF0000"/>
                </a:solidFill>
              </a:rPr>
              <a:t>Ig&amp;IIg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Uncertainty Analysis for Engineers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C9B7-910D-4FD7-B1C4-5BC65A528C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1761</TotalTime>
  <Words>370</Words>
  <Application>Microsoft Office PowerPoint</Application>
  <PresentationFormat>On-screen Show (4:3)</PresentationFormat>
  <Paragraphs>87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A Different Type of Monte Carlo Simulation</vt:lpstr>
      <vt:lpstr>Introduction</vt:lpstr>
      <vt:lpstr>Example</vt:lpstr>
      <vt:lpstr>Solution</vt:lpstr>
      <vt:lpstr>Script</vt:lpstr>
      <vt:lpstr>Another Example</vt:lpstr>
      <vt:lpstr>Solution</vt:lpstr>
      <vt:lpstr>Script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Density Functions</dc:title>
  <dc:creator>jake</dc:creator>
  <cp:lastModifiedBy>jake</cp:lastModifiedBy>
  <cp:revision>136</cp:revision>
  <dcterms:created xsi:type="dcterms:W3CDTF">2007-12-21T21:25:16Z</dcterms:created>
  <dcterms:modified xsi:type="dcterms:W3CDTF">2010-10-20T15:42:10Z</dcterms:modified>
</cp:coreProperties>
</file>