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 Hypercube Sampling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n=100000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err="1" smtClean="0"/>
              <a:t>ntrials</a:t>
            </a:r>
            <a:r>
              <a:rPr lang="en-US" b="1" dirty="0" smtClean="0"/>
              <a:t>=100;</a:t>
            </a:r>
          </a:p>
          <a:p>
            <a:pPr>
              <a:buNone/>
            </a:pPr>
            <a:r>
              <a:rPr lang="en-US" b="1" dirty="0" err="1" smtClean="0"/>
              <a:t>mz</a:t>
            </a:r>
            <a:r>
              <a:rPr lang="en-US" b="1" dirty="0" smtClean="0"/>
              <a:t>=zeros(ntrials,1);</a:t>
            </a:r>
          </a:p>
          <a:p>
            <a:pPr>
              <a:buNone/>
            </a:pPr>
            <a:r>
              <a:rPr lang="en-US" b="1" dirty="0" smtClean="0"/>
              <a:t>for </a:t>
            </a:r>
            <a:r>
              <a:rPr lang="en-US" b="1" dirty="0" err="1" smtClean="0"/>
              <a:t>i</a:t>
            </a:r>
            <a:r>
              <a:rPr lang="en-US" b="1" dirty="0" smtClean="0"/>
              <a:t>=1:ntrials</a:t>
            </a:r>
          </a:p>
          <a:p>
            <a:pPr>
              <a:buNone/>
            </a:pPr>
            <a:r>
              <a:rPr lang="en-US" b="1" dirty="0" smtClean="0"/>
              <a:t>    x=</a:t>
            </a:r>
            <a:r>
              <a:rPr lang="en-US" b="1" dirty="0" err="1" smtClean="0"/>
              <a:t>exprnd</a:t>
            </a:r>
            <a:r>
              <a:rPr lang="en-US" b="1" dirty="0" smtClean="0"/>
              <a:t>(mux,n,1); </a:t>
            </a:r>
          </a:p>
          <a:p>
            <a:pPr>
              <a:buNone/>
            </a:pPr>
            <a:r>
              <a:rPr lang="en-US" b="1" dirty="0" smtClean="0"/>
              <a:t>    y=</a:t>
            </a:r>
            <a:r>
              <a:rPr lang="en-US" b="1" dirty="0" err="1" smtClean="0"/>
              <a:t>exprnd</a:t>
            </a:r>
            <a:r>
              <a:rPr lang="en-US" b="1" dirty="0" smtClean="0"/>
              <a:t>(muy,n,1);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mz</a:t>
            </a: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)=mean(x.*y);</a:t>
            </a:r>
          </a:p>
          <a:p>
            <a:pPr>
              <a:buNone/>
            </a:pPr>
            <a:r>
              <a:rPr lang="en-US" b="1" dirty="0" smtClean="0"/>
              <a:t>end</a:t>
            </a:r>
          </a:p>
          <a:p>
            <a:pPr>
              <a:buNone/>
            </a:pPr>
            <a:r>
              <a:rPr lang="en-US" b="1" dirty="0" smtClean="0"/>
              <a:t>std(</a:t>
            </a:r>
            <a:r>
              <a:rPr lang="en-US" b="1" dirty="0" err="1" smtClean="0"/>
              <a:t>mz</a:t>
            </a:r>
            <a:r>
              <a:rPr lang="en-US" b="1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d=</a:t>
            </a:r>
            <a:r>
              <a:rPr lang="en-US" b="1" dirty="0" err="1" smtClean="0"/>
              <a:t>linspace</a:t>
            </a:r>
            <a:r>
              <a:rPr lang="en-US" b="1" dirty="0" smtClean="0"/>
              <a:t>(0,1,n+1);</a:t>
            </a:r>
          </a:p>
          <a:p>
            <a:pPr>
              <a:buNone/>
            </a:pPr>
            <a:r>
              <a:rPr lang="en-US" b="1" dirty="0" smtClean="0"/>
              <a:t>for </a:t>
            </a:r>
            <a:r>
              <a:rPr lang="en-US" b="1" dirty="0" err="1" smtClean="0"/>
              <a:t>i</a:t>
            </a:r>
            <a:r>
              <a:rPr lang="en-US" b="1" dirty="0" smtClean="0"/>
              <a:t>=1:ntrials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rx</a:t>
            </a:r>
            <a:r>
              <a:rPr lang="en-US" b="1" dirty="0" smtClean="0"/>
              <a:t>=</a:t>
            </a:r>
            <a:r>
              <a:rPr lang="en-US" b="1" dirty="0" err="1" smtClean="0"/>
              <a:t>unifrnd</a:t>
            </a:r>
            <a:r>
              <a:rPr lang="en-US" b="1" dirty="0" smtClean="0"/>
              <a:t>(d,d+1/n);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rx</a:t>
            </a:r>
            <a:r>
              <a:rPr lang="en-US" b="1" dirty="0" smtClean="0"/>
              <a:t>=</a:t>
            </a:r>
            <a:r>
              <a:rPr lang="en-US" b="1" dirty="0" err="1" smtClean="0"/>
              <a:t>rx</a:t>
            </a:r>
            <a:r>
              <a:rPr lang="en-US" b="1" dirty="0" smtClean="0"/>
              <a:t>(1:end-1);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ry</a:t>
            </a:r>
            <a:r>
              <a:rPr lang="en-US" b="1" dirty="0" smtClean="0"/>
              <a:t>=</a:t>
            </a:r>
            <a:r>
              <a:rPr lang="en-US" b="1" dirty="0" err="1" smtClean="0"/>
              <a:t>unifrnd</a:t>
            </a:r>
            <a:r>
              <a:rPr lang="en-US" b="1" dirty="0" smtClean="0"/>
              <a:t>(d,d+1/n);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ry</a:t>
            </a:r>
            <a:r>
              <a:rPr lang="en-US" b="1" dirty="0" smtClean="0"/>
              <a:t>=</a:t>
            </a:r>
            <a:r>
              <a:rPr lang="en-US" b="1" dirty="0" err="1" smtClean="0"/>
              <a:t>ry</a:t>
            </a:r>
            <a:r>
              <a:rPr lang="en-US" b="1" dirty="0" smtClean="0"/>
              <a:t>(1:end-1);</a:t>
            </a:r>
          </a:p>
          <a:p>
            <a:pPr>
              <a:buNone/>
            </a:pPr>
            <a:r>
              <a:rPr lang="en-US" b="1" dirty="0" smtClean="0"/>
              <a:t>    x=</a:t>
            </a:r>
            <a:r>
              <a:rPr lang="en-US" b="1" dirty="0" err="1" smtClean="0"/>
              <a:t>expinv</a:t>
            </a:r>
            <a:r>
              <a:rPr lang="en-US" b="1" dirty="0" smtClean="0"/>
              <a:t>(</a:t>
            </a:r>
            <a:r>
              <a:rPr lang="en-US" b="1" dirty="0" err="1" smtClean="0"/>
              <a:t>rx,mux</a:t>
            </a:r>
            <a:r>
              <a:rPr lang="en-US" b="1" dirty="0" smtClean="0"/>
              <a:t>);  </a:t>
            </a:r>
          </a:p>
          <a:p>
            <a:pPr>
              <a:buNone/>
            </a:pPr>
            <a:r>
              <a:rPr lang="en-US" b="1" dirty="0" smtClean="0"/>
              <a:t>    y=</a:t>
            </a:r>
            <a:r>
              <a:rPr lang="en-US" b="1" dirty="0" err="1" smtClean="0"/>
              <a:t>expinv</a:t>
            </a:r>
            <a:r>
              <a:rPr lang="en-US" b="1" dirty="0" smtClean="0"/>
              <a:t>(</a:t>
            </a:r>
            <a:r>
              <a:rPr lang="en-US" b="1" dirty="0" err="1" smtClean="0"/>
              <a:t>ry,muy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mz</a:t>
            </a: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)=mean(x.*y);</a:t>
            </a:r>
          </a:p>
          <a:p>
            <a:pPr>
              <a:buNone/>
            </a:pPr>
            <a:r>
              <a:rPr lang="en-US" b="1" dirty="0" smtClean="0"/>
              <a:t>end</a:t>
            </a:r>
          </a:p>
          <a:p>
            <a:pPr>
              <a:buNone/>
            </a:pPr>
            <a:r>
              <a:rPr lang="en-US" b="1" dirty="0" smtClean="0"/>
              <a:t>std(</a:t>
            </a:r>
            <a:r>
              <a:rPr lang="en-US" b="1" dirty="0" err="1" smtClean="0"/>
              <a:t>mz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d=</a:t>
            </a:r>
            <a:r>
              <a:rPr lang="en-US" b="1" dirty="0" err="1" smtClean="0"/>
              <a:t>linspace</a:t>
            </a:r>
            <a:r>
              <a:rPr lang="en-US" b="1" dirty="0" smtClean="0"/>
              <a:t>(0,1,n+1);</a:t>
            </a:r>
          </a:p>
          <a:p>
            <a:pPr>
              <a:buNone/>
            </a:pPr>
            <a:r>
              <a:rPr lang="en-US" b="1" dirty="0" smtClean="0"/>
              <a:t>for </a:t>
            </a:r>
            <a:r>
              <a:rPr lang="en-US" b="1" dirty="0" err="1" smtClean="0"/>
              <a:t>i</a:t>
            </a:r>
            <a:r>
              <a:rPr lang="en-US" b="1" dirty="0" smtClean="0"/>
              <a:t>=1:ntrials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rx</a:t>
            </a:r>
            <a:r>
              <a:rPr lang="en-US" b="1" dirty="0" smtClean="0"/>
              <a:t>=</a:t>
            </a:r>
            <a:r>
              <a:rPr lang="en-US" b="1" dirty="0" err="1" smtClean="0"/>
              <a:t>unifrnd</a:t>
            </a:r>
            <a:r>
              <a:rPr lang="en-US" b="1" dirty="0" smtClean="0"/>
              <a:t>(d,d+1/n);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rx</a:t>
            </a:r>
            <a:r>
              <a:rPr lang="en-US" b="1" dirty="0" smtClean="0"/>
              <a:t>=</a:t>
            </a:r>
            <a:r>
              <a:rPr lang="en-US" b="1" dirty="0" err="1" smtClean="0"/>
              <a:t>rx</a:t>
            </a:r>
            <a:r>
              <a:rPr lang="en-US" b="1" dirty="0" smtClean="0"/>
              <a:t>(1:end-1);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ry</a:t>
            </a:r>
            <a:r>
              <a:rPr lang="en-US" b="1" dirty="0" smtClean="0"/>
              <a:t>=</a:t>
            </a:r>
            <a:r>
              <a:rPr lang="en-US" b="1" dirty="0" err="1" smtClean="0"/>
              <a:t>unifrnd</a:t>
            </a:r>
            <a:r>
              <a:rPr lang="en-US" b="1" dirty="0" smtClean="0"/>
              <a:t>(d,d+1/n);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ry</a:t>
            </a:r>
            <a:r>
              <a:rPr lang="en-US" b="1" dirty="0" smtClean="0"/>
              <a:t>=</a:t>
            </a:r>
            <a:r>
              <a:rPr lang="en-US" b="1" dirty="0" err="1" smtClean="0"/>
              <a:t>ry</a:t>
            </a:r>
            <a:r>
              <a:rPr lang="en-US" b="1" dirty="0" smtClean="0"/>
              <a:t>(1:end-1);</a:t>
            </a:r>
          </a:p>
          <a:p>
            <a:pPr>
              <a:buNone/>
            </a:pPr>
            <a:r>
              <a:rPr lang="en-US" b="1" dirty="0" smtClean="0"/>
              <a:t>    x=</a:t>
            </a:r>
            <a:r>
              <a:rPr lang="en-US" b="1" dirty="0" err="1" smtClean="0"/>
              <a:t>expinv</a:t>
            </a:r>
            <a:r>
              <a:rPr lang="en-US" b="1" dirty="0" smtClean="0"/>
              <a:t>(</a:t>
            </a:r>
            <a:r>
              <a:rPr lang="en-US" b="1" dirty="0" err="1" smtClean="0"/>
              <a:t>rx,mux</a:t>
            </a:r>
            <a:r>
              <a:rPr lang="en-US" b="1" dirty="0" smtClean="0"/>
              <a:t>);  </a:t>
            </a:r>
          </a:p>
          <a:p>
            <a:pPr>
              <a:buNone/>
            </a:pPr>
            <a:r>
              <a:rPr lang="en-US" b="1" dirty="0" smtClean="0"/>
              <a:t>    y=</a:t>
            </a:r>
            <a:r>
              <a:rPr lang="en-US" b="1" dirty="0" err="1" smtClean="0"/>
              <a:t>expinv</a:t>
            </a:r>
            <a:r>
              <a:rPr lang="en-US" b="1" dirty="0" smtClean="0"/>
              <a:t>(</a:t>
            </a:r>
            <a:r>
              <a:rPr lang="en-US" b="1" dirty="0" err="1" smtClean="0"/>
              <a:t>ry,muy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nux</a:t>
            </a:r>
            <a:r>
              <a:rPr lang="en-US" b="1" dirty="0" smtClean="0"/>
              <a:t>=x(</a:t>
            </a:r>
            <a:r>
              <a:rPr lang="en-US" b="1" dirty="0" err="1" smtClean="0"/>
              <a:t>randperm</a:t>
            </a:r>
            <a:r>
              <a:rPr lang="en-US" b="1" dirty="0" smtClean="0"/>
              <a:t>(n));  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nuy</a:t>
            </a:r>
            <a:r>
              <a:rPr lang="en-US" b="1" dirty="0" smtClean="0"/>
              <a:t>=y(</a:t>
            </a:r>
            <a:r>
              <a:rPr lang="en-US" b="1" dirty="0" err="1" smtClean="0"/>
              <a:t>randperm</a:t>
            </a:r>
            <a:r>
              <a:rPr lang="en-US" b="1" dirty="0" smtClean="0"/>
              <a:t>(n));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mz</a:t>
            </a: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)=mean(</a:t>
            </a:r>
            <a:r>
              <a:rPr lang="en-US" b="1" dirty="0" err="1" smtClean="0"/>
              <a:t>nux</a:t>
            </a:r>
            <a:r>
              <a:rPr lang="en-US" b="1" dirty="0" smtClean="0"/>
              <a:t>.*</a:t>
            </a:r>
            <a:r>
              <a:rPr lang="en-US" b="1" dirty="0" err="1" smtClean="0"/>
              <a:t>nuy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end</a:t>
            </a:r>
          </a:p>
          <a:p>
            <a:pPr>
              <a:buNone/>
            </a:pPr>
            <a:r>
              <a:rPr lang="en-US" b="1" dirty="0" smtClean="0"/>
              <a:t>std(</a:t>
            </a:r>
            <a:r>
              <a:rPr lang="en-US" b="1" dirty="0" err="1" smtClean="0"/>
              <a:t>mz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Mean(</a:t>
                      </a:r>
                      <a:r>
                        <a:rPr lang="en-US" dirty="0" err="1" smtClean="0"/>
                        <a:t>mz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Std(</a:t>
                      </a:r>
                      <a:r>
                        <a:rPr lang="en-US" dirty="0" err="1" smtClean="0"/>
                        <a:t>mz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0.0064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Z=XY</a:t>
            </a:r>
          </a:p>
          <a:p>
            <a:r>
              <a:rPr lang="en-US" dirty="0" smtClean="0"/>
              <a:t>X and Y follow exponential distributions</a:t>
            </a:r>
          </a:p>
          <a:p>
            <a:r>
              <a:rPr lang="en-US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=1</a:t>
            </a:r>
          </a:p>
          <a:p>
            <a:r>
              <a:rPr lang="en-US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=1/2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40175" y="3049588"/>
          <a:ext cx="3965575" cy="3275012"/>
        </p:xfrm>
        <a:graphic>
          <a:graphicData uri="http://schemas.openxmlformats.org/presentationml/2006/ole">
            <p:oleObj spid="_x0000_s72706" name="Equation" r:id="rId3" imgW="1091880" imgH="9014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47800"/>
          </a:xfrm>
        </p:spPr>
        <p:txBody>
          <a:bodyPr/>
          <a:lstStyle/>
          <a:p>
            <a:r>
              <a:rPr lang="en-US" dirty="0" smtClean="0"/>
              <a:t>Divide </a:t>
            </a:r>
            <a:r>
              <a:rPr lang="en-US" dirty="0" err="1" smtClean="0"/>
              <a:t>cdfs</a:t>
            </a:r>
            <a:r>
              <a:rPr lang="en-US" dirty="0" smtClean="0"/>
              <a:t> into even intervals (vertical axis)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438400"/>
            <a:ext cx="5715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sample a number in each section</a:t>
            </a:r>
          </a:p>
          <a:p>
            <a:r>
              <a:rPr lang="en-US" dirty="0" smtClean="0"/>
              <a:t>For example, pick a random number between 0.8 and 1.0 and use it to get a random value for x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xx=</a:t>
            </a:r>
            <a:r>
              <a:rPr lang="en-US" b="1" dirty="0" err="1" smtClean="0">
                <a:solidFill>
                  <a:srgbClr val="FF0000"/>
                </a:solidFill>
              </a:rPr>
              <a:t>expinv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rx,mux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the values (shuffle)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nux</a:t>
            </a:r>
            <a:r>
              <a:rPr lang="en-US" b="1" dirty="0" smtClean="0">
                <a:solidFill>
                  <a:srgbClr val="FF0000"/>
                </a:solidFill>
              </a:rPr>
              <a:t>=xx(</a:t>
            </a:r>
            <a:r>
              <a:rPr lang="en-US" b="1" dirty="0" err="1" smtClean="0">
                <a:solidFill>
                  <a:srgbClr val="FF0000"/>
                </a:solidFill>
              </a:rPr>
              <a:t>randperm</a:t>
            </a:r>
            <a:r>
              <a:rPr lang="en-US" b="1" dirty="0" smtClean="0">
                <a:solidFill>
                  <a:srgbClr val="FF0000"/>
                </a:solidFill>
              </a:rPr>
              <a:t>(n));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72" y="2590800"/>
            <a:ext cx="481826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4206" y="3581401"/>
            <a:ext cx="436739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using </a:t>
            </a:r>
            <a:r>
              <a:rPr lang="en-US" dirty="0" err="1" smtClean="0"/>
              <a:t>expinv</a:t>
            </a:r>
            <a:r>
              <a:rPr lang="en-US" dirty="0" smtClean="0"/>
              <a:t>, we can generate the inverse ourselves</a:t>
            </a:r>
          </a:p>
          <a:p>
            <a:r>
              <a:rPr lang="en-US" dirty="0" smtClean="0"/>
              <a:t>Just take the CDF and solve for x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xx=-</a:t>
            </a:r>
            <a:r>
              <a:rPr lang="en-US" b="1" dirty="0" err="1" smtClean="0">
                <a:solidFill>
                  <a:srgbClr val="FF0000"/>
                </a:solidFill>
              </a:rPr>
              <a:t>mux</a:t>
            </a:r>
            <a:r>
              <a:rPr lang="en-US" b="1" dirty="0" smtClean="0">
                <a:solidFill>
                  <a:srgbClr val="FF0000"/>
                </a:solidFill>
              </a:rPr>
              <a:t>*log(1-rx);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n=10000000;  </a:t>
            </a:r>
            <a:r>
              <a:rPr lang="en-US" sz="3000" b="1" dirty="0" err="1" smtClean="0">
                <a:solidFill>
                  <a:srgbClr val="FF0000"/>
                </a:solidFill>
              </a:rPr>
              <a:t>mux</a:t>
            </a:r>
            <a:r>
              <a:rPr lang="en-US" sz="3000" b="1" dirty="0" smtClean="0">
                <a:solidFill>
                  <a:srgbClr val="FF0000"/>
                </a:solidFill>
              </a:rPr>
              <a:t>=1;  </a:t>
            </a:r>
            <a:r>
              <a:rPr lang="en-US" sz="3000" b="1" dirty="0" err="1" smtClean="0">
                <a:solidFill>
                  <a:srgbClr val="FF0000"/>
                </a:solidFill>
              </a:rPr>
              <a:t>muy</a:t>
            </a:r>
            <a:r>
              <a:rPr lang="en-US" sz="3000" b="1" dirty="0" smtClean="0">
                <a:solidFill>
                  <a:srgbClr val="FF0000"/>
                </a:solidFill>
              </a:rPr>
              <a:t>=2;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x=</a:t>
            </a:r>
            <a:r>
              <a:rPr lang="en-US" sz="3000" b="1" dirty="0" err="1" smtClean="0">
                <a:solidFill>
                  <a:srgbClr val="FF0000"/>
                </a:solidFill>
              </a:rPr>
              <a:t>exprnd</a:t>
            </a:r>
            <a:r>
              <a:rPr lang="en-US" sz="3000" b="1" dirty="0" smtClean="0">
                <a:solidFill>
                  <a:srgbClr val="FF0000"/>
                </a:solidFill>
              </a:rPr>
              <a:t>(mux,n,1);  y=</a:t>
            </a:r>
            <a:r>
              <a:rPr lang="en-US" sz="3000" b="1" dirty="0" err="1" smtClean="0">
                <a:solidFill>
                  <a:srgbClr val="FF0000"/>
                </a:solidFill>
              </a:rPr>
              <a:t>exprnd</a:t>
            </a:r>
            <a:r>
              <a:rPr lang="en-US" sz="3000" b="1" dirty="0" smtClean="0">
                <a:solidFill>
                  <a:srgbClr val="FF0000"/>
                </a:solidFill>
              </a:rPr>
              <a:t>(muy,n,1);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err="1" smtClean="0">
                <a:solidFill>
                  <a:srgbClr val="FF0000"/>
                </a:solidFill>
              </a:rPr>
              <a:t>mz</a:t>
            </a:r>
            <a:r>
              <a:rPr lang="en-US" sz="3000" b="1" dirty="0" smtClean="0">
                <a:solidFill>
                  <a:srgbClr val="FF0000"/>
                </a:solidFill>
              </a:rPr>
              <a:t>=mean(x.*y);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error=abs(</a:t>
            </a:r>
            <a:r>
              <a:rPr lang="en-US" sz="3000" b="1" dirty="0" err="1" smtClean="0">
                <a:solidFill>
                  <a:srgbClr val="FF0000"/>
                </a:solidFill>
              </a:rPr>
              <a:t>mz-mux</a:t>
            </a:r>
            <a:r>
              <a:rPr lang="en-US" sz="3000" b="1" dirty="0" smtClean="0">
                <a:solidFill>
                  <a:srgbClr val="FF0000"/>
                </a:solidFill>
              </a:rPr>
              <a:t>*</a:t>
            </a:r>
            <a:r>
              <a:rPr lang="en-US" sz="3000" b="1" dirty="0" err="1" smtClean="0">
                <a:solidFill>
                  <a:srgbClr val="FF0000"/>
                </a:solidFill>
              </a:rPr>
              <a:t>muy</a:t>
            </a:r>
            <a:r>
              <a:rPr lang="en-US" sz="3000" b="1" dirty="0" smtClean="0">
                <a:solidFill>
                  <a:srgbClr val="FF0000"/>
                </a:solidFill>
              </a:rPr>
              <a:t>)/</a:t>
            </a:r>
            <a:r>
              <a:rPr lang="en-US" sz="3000" b="1" dirty="0" err="1" smtClean="0">
                <a:solidFill>
                  <a:srgbClr val="FF0000"/>
                </a:solidFill>
              </a:rPr>
              <a:t>mux</a:t>
            </a:r>
            <a:r>
              <a:rPr lang="en-US" sz="3000" b="1" dirty="0" smtClean="0">
                <a:solidFill>
                  <a:srgbClr val="FF0000"/>
                </a:solidFill>
              </a:rPr>
              <a:t>/</a:t>
            </a:r>
            <a:r>
              <a:rPr lang="en-US" sz="3000" b="1" dirty="0" err="1" smtClean="0">
                <a:solidFill>
                  <a:srgbClr val="FF0000"/>
                </a:solidFill>
              </a:rPr>
              <a:t>muy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d=</a:t>
            </a:r>
            <a:r>
              <a:rPr lang="en-US" sz="3000" b="1" dirty="0" err="1" smtClean="0">
                <a:solidFill>
                  <a:srgbClr val="FF0000"/>
                </a:solidFill>
              </a:rPr>
              <a:t>linspace</a:t>
            </a:r>
            <a:r>
              <a:rPr lang="en-US" sz="3000" b="1" dirty="0" smtClean="0">
                <a:solidFill>
                  <a:srgbClr val="FF0000"/>
                </a:solidFill>
              </a:rPr>
              <a:t>(0,1,n+1);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err="1" smtClean="0">
                <a:solidFill>
                  <a:srgbClr val="FF0000"/>
                </a:solidFill>
              </a:rPr>
              <a:t>rx</a:t>
            </a:r>
            <a:r>
              <a:rPr lang="en-US" sz="3000" b="1" dirty="0" smtClean="0">
                <a:solidFill>
                  <a:srgbClr val="FF0000"/>
                </a:solidFill>
              </a:rPr>
              <a:t>=</a:t>
            </a:r>
            <a:r>
              <a:rPr lang="en-US" sz="3000" b="1" dirty="0" err="1" smtClean="0">
                <a:solidFill>
                  <a:srgbClr val="FF0000"/>
                </a:solidFill>
              </a:rPr>
              <a:t>unifrnd</a:t>
            </a:r>
            <a:r>
              <a:rPr lang="en-US" sz="3000" b="1" dirty="0" smtClean="0">
                <a:solidFill>
                  <a:srgbClr val="FF0000"/>
                </a:solidFill>
              </a:rPr>
              <a:t>(d,d+1/n);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err="1" smtClean="0">
                <a:solidFill>
                  <a:srgbClr val="FF0000"/>
                </a:solidFill>
              </a:rPr>
              <a:t>ry</a:t>
            </a:r>
            <a:r>
              <a:rPr lang="en-US" sz="3000" b="1" dirty="0" smtClean="0">
                <a:solidFill>
                  <a:srgbClr val="FF0000"/>
                </a:solidFill>
              </a:rPr>
              <a:t>=</a:t>
            </a:r>
            <a:r>
              <a:rPr lang="en-US" sz="3000" b="1" dirty="0" err="1" smtClean="0">
                <a:solidFill>
                  <a:srgbClr val="FF0000"/>
                </a:solidFill>
              </a:rPr>
              <a:t>unifrnd</a:t>
            </a:r>
            <a:r>
              <a:rPr lang="en-US" sz="3000" b="1" dirty="0" smtClean="0">
                <a:solidFill>
                  <a:srgbClr val="FF0000"/>
                </a:solidFill>
              </a:rPr>
              <a:t>(d,d+1/n);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xx=</a:t>
            </a:r>
            <a:r>
              <a:rPr lang="en-US" sz="3000" b="1" dirty="0" err="1" smtClean="0">
                <a:solidFill>
                  <a:srgbClr val="FF0000"/>
                </a:solidFill>
              </a:rPr>
              <a:t>expinv</a:t>
            </a:r>
            <a:r>
              <a:rPr lang="en-US" sz="3000" b="1" dirty="0" smtClean="0">
                <a:solidFill>
                  <a:srgbClr val="FF0000"/>
                </a:solidFill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</a:rPr>
              <a:t>rx,mux</a:t>
            </a:r>
            <a:r>
              <a:rPr lang="en-US" sz="3000" b="1" dirty="0" smtClean="0">
                <a:solidFill>
                  <a:srgbClr val="FF0000"/>
                </a:solidFill>
              </a:rPr>
              <a:t>);  </a:t>
            </a:r>
            <a:r>
              <a:rPr lang="en-US" sz="3000" b="1" dirty="0" err="1" smtClean="0">
                <a:solidFill>
                  <a:srgbClr val="FF0000"/>
                </a:solidFill>
              </a:rPr>
              <a:t>yy</a:t>
            </a:r>
            <a:r>
              <a:rPr lang="en-US" sz="3000" b="1" dirty="0" smtClean="0">
                <a:solidFill>
                  <a:srgbClr val="FF0000"/>
                </a:solidFill>
              </a:rPr>
              <a:t>=</a:t>
            </a:r>
            <a:r>
              <a:rPr lang="en-US" sz="3000" b="1" dirty="0" err="1" smtClean="0">
                <a:solidFill>
                  <a:srgbClr val="FF0000"/>
                </a:solidFill>
              </a:rPr>
              <a:t>expinv</a:t>
            </a:r>
            <a:r>
              <a:rPr lang="en-US" sz="3000" b="1" dirty="0" smtClean="0">
                <a:solidFill>
                  <a:srgbClr val="FF0000"/>
                </a:solidFill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</a:rPr>
              <a:t>ry,muy</a:t>
            </a:r>
            <a:r>
              <a:rPr lang="en-US" sz="3000" b="1" dirty="0" smtClean="0">
                <a:solidFill>
                  <a:srgbClr val="FF0000"/>
                </a:solidFill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err="1" smtClean="0">
                <a:solidFill>
                  <a:srgbClr val="FF0000"/>
                </a:solidFill>
              </a:rPr>
              <a:t>nux</a:t>
            </a:r>
            <a:r>
              <a:rPr lang="en-US" sz="3000" b="1" dirty="0" smtClean="0">
                <a:solidFill>
                  <a:srgbClr val="FF0000"/>
                </a:solidFill>
              </a:rPr>
              <a:t>=xx(</a:t>
            </a:r>
            <a:r>
              <a:rPr lang="en-US" sz="3000" b="1" dirty="0" err="1" smtClean="0">
                <a:solidFill>
                  <a:srgbClr val="FF0000"/>
                </a:solidFill>
              </a:rPr>
              <a:t>randperm</a:t>
            </a:r>
            <a:r>
              <a:rPr lang="en-US" sz="3000" b="1" dirty="0" smtClean="0">
                <a:solidFill>
                  <a:srgbClr val="FF0000"/>
                </a:solidFill>
              </a:rPr>
              <a:t>(n));  </a:t>
            </a:r>
            <a:r>
              <a:rPr lang="en-US" sz="3000" b="1" dirty="0" err="1" smtClean="0">
                <a:solidFill>
                  <a:srgbClr val="FF0000"/>
                </a:solidFill>
              </a:rPr>
              <a:t>nuy</a:t>
            </a:r>
            <a:r>
              <a:rPr lang="en-US" sz="3000" b="1" dirty="0" smtClean="0">
                <a:solidFill>
                  <a:srgbClr val="FF0000"/>
                </a:solidFill>
              </a:rPr>
              <a:t>=</a:t>
            </a:r>
            <a:r>
              <a:rPr lang="en-US" sz="3000" b="1" dirty="0" err="1" smtClean="0">
                <a:solidFill>
                  <a:srgbClr val="FF0000"/>
                </a:solidFill>
              </a:rPr>
              <a:t>yy</a:t>
            </a:r>
            <a:r>
              <a:rPr lang="en-US" sz="3000" b="1" dirty="0" smtClean="0">
                <a:solidFill>
                  <a:srgbClr val="FF0000"/>
                </a:solidFill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</a:rPr>
              <a:t>randperm</a:t>
            </a:r>
            <a:r>
              <a:rPr lang="en-US" sz="3000" b="1" dirty="0" smtClean="0">
                <a:solidFill>
                  <a:srgbClr val="FF0000"/>
                </a:solidFill>
              </a:rPr>
              <a:t>(n));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err="1" smtClean="0">
                <a:solidFill>
                  <a:srgbClr val="FF0000"/>
                </a:solidFill>
              </a:rPr>
              <a:t>mz</a:t>
            </a:r>
            <a:r>
              <a:rPr lang="en-US" sz="3000" b="1" dirty="0" smtClean="0">
                <a:solidFill>
                  <a:srgbClr val="FF0000"/>
                </a:solidFill>
              </a:rPr>
              <a:t>=mean(</a:t>
            </a:r>
            <a:r>
              <a:rPr lang="en-US" sz="3000" b="1" dirty="0" err="1" smtClean="0">
                <a:solidFill>
                  <a:srgbClr val="FF0000"/>
                </a:solidFill>
              </a:rPr>
              <a:t>nux</a:t>
            </a:r>
            <a:r>
              <a:rPr lang="en-US" sz="3000" b="1" dirty="0" smtClean="0">
                <a:solidFill>
                  <a:srgbClr val="FF0000"/>
                </a:solidFill>
              </a:rPr>
              <a:t>.*</a:t>
            </a:r>
            <a:r>
              <a:rPr lang="en-US" sz="3000" b="1" dirty="0" err="1" smtClean="0">
                <a:solidFill>
                  <a:srgbClr val="FF0000"/>
                </a:solidFill>
              </a:rPr>
              <a:t>nuy</a:t>
            </a:r>
            <a:r>
              <a:rPr lang="en-US" sz="3000" b="1" dirty="0" smtClean="0">
                <a:solidFill>
                  <a:srgbClr val="FF0000"/>
                </a:solidFill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error=abs(</a:t>
            </a:r>
            <a:r>
              <a:rPr lang="en-US" sz="3000" b="1" dirty="0" err="1" smtClean="0">
                <a:solidFill>
                  <a:srgbClr val="FF0000"/>
                </a:solidFill>
              </a:rPr>
              <a:t>mz-mux</a:t>
            </a:r>
            <a:r>
              <a:rPr lang="en-US" sz="3000" b="1" dirty="0" smtClean="0">
                <a:solidFill>
                  <a:srgbClr val="FF0000"/>
                </a:solidFill>
              </a:rPr>
              <a:t>*</a:t>
            </a:r>
            <a:r>
              <a:rPr lang="en-US" sz="3000" b="1" dirty="0" err="1" smtClean="0">
                <a:solidFill>
                  <a:srgbClr val="FF0000"/>
                </a:solidFill>
              </a:rPr>
              <a:t>muy</a:t>
            </a:r>
            <a:r>
              <a:rPr lang="en-US" sz="3000" b="1" dirty="0" smtClean="0">
                <a:solidFill>
                  <a:srgbClr val="FF0000"/>
                </a:solidFill>
              </a:rPr>
              <a:t>)/</a:t>
            </a:r>
            <a:r>
              <a:rPr lang="en-US" sz="3000" b="1" dirty="0" err="1" smtClean="0">
                <a:solidFill>
                  <a:srgbClr val="FF0000"/>
                </a:solidFill>
              </a:rPr>
              <a:t>mux</a:t>
            </a:r>
            <a:r>
              <a:rPr lang="en-US" sz="3000" b="1" dirty="0" smtClean="0">
                <a:solidFill>
                  <a:srgbClr val="FF0000"/>
                </a:solidFill>
              </a:rPr>
              <a:t>/</a:t>
            </a:r>
            <a:r>
              <a:rPr lang="en-US" sz="3000" b="1" dirty="0" err="1" smtClean="0">
                <a:solidFill>
                  <a:srgbClr val="FF0000"/>
                </a:solidFill>
              </a:rPr>
              <a:t>muy</a:t>
            </a:r>
            <a:endParaRPr 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n=10000000;  </a:t>
            </a:r>
            <a:r>
              <a:rPr lang="en-US" b="1" dirty="0" err="1" smtClean="0">
                <a:solidFill>
                  <a:srgbClr val="FF0000"/>
                </a:solidFill>
              </a:rPr>
              <a:t>mux</a:t>
            </a:r>
            <a:r>
              <a:rPr lang="en-US" b="1" dirty="0" smtClean="0">
                <a:solidFill>
                  <a:srgbClr val="FF0000"/>
                </a:solidFill>
              </a:rPr>
              <a:t>=1;  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=2;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</a:t>
            </a:r>
            <a:r>
              <a:rPr lang="en-US" b="1" dirty="0" err="1" smtClean="0">
                <a:solidFill>
                  <a:srgbClr val="FF0000"/>
                </a:solidFill>
              </a:rPr>
              <a:t>exprnd</a:t>
            </a:r>
            <a:r>
              <a:rPr lang="en-US" b="1" dirty="0" smtClean="0">
                <a:solidFill>
                  <a:srgbClr val="FF0000"/>
                </a:solidFill>
              </a:rPr>
              <a:t>(mux,n,1);  y=</a:t>
            </a:r>
            <a:r>
              <a:rPr lang="en-US" b="1" dirty="0" err="1" smtClean="0">
                <a:solidFill>
                  <a:srgbClr val="FF0000"/>
                </a:solidFill>
              </a:rPr>
              <a:t>exprnd</a:t>
            </a:r>
            <a:r>
              <a:rPr lang="en-US" b="1" dirty="0" smtClean="0">
                <a:solidFill>
                  <a:srgbClr val="FF0000"/>
                </a:solidFill>
              </a:rPr>
              <a:t>(muy,n,1);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mz</a:t>
            </a:r>
            <a:r>
              <a:rPr lang="en-US" b="1" dirty="0" smtClean="0">
                <a:solidFill>
                  <a:srgbClr val="FF0000"/>
                </a:solidFill>
              </a:rPr>
              <a:t>=mean(x.*y);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error=abs(</a:t>
            </a:r>
            <a:r>
              <a:rPr lang="en-US" b="1" dirty="0" err="1" smtClean="0">
                <a:solidFill>
                  <a:srgbClr val="FF0000"/>
                </a:solidFill>
              </a:rPr>
              <a:t>mz-mux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)/</a:t>
            </a:r>
            <a:r>
              <a:rPr lang="en-US" b="1" dirty="0" err="1" smtClean="0">
                <a:solidFill>
                  <a:srgbClr val="FF0000"/>
                </a:solidFill>
              </a:rPr>
              <a:t>mux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d=</a:t>
            </a:r>
            <a:r>
              <a:rPr lang="en-US" b="1" dirty="0" err="1" smtClean="0">
                <a:solidFill>
                  <a:srgbClr val="FF0000"/>
                </a:solidFill>
              </a:rPr>
              <a:t>linspace</a:t>
            </a:r>
            <a:r>
              <a:rPr lang="en-US" b="1" dirty="0" smtClean="0">
                <a:solidFill>
                  <a:srgbClr val="FF0000"/>
                </a:solidFill>
              </a:rPr>
              <a:t>(0,1,n+1);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rx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unifrnd</a:t>
            </a:r>
            <a:r>
              <a:rPr lang="en-US" b="1" dirty="0" smtClean="0">
                <a:solidFill>
                  <a:srgbClr val="FF0000"/>
                </a:solidFill>
              </a:rPr>
              <a:t>(d,d+1/n);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ry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unifrnd</a:t>
            </a:r>
            <a:r>
              <a:rPr lang="en-US" b="1" dirty="0" smtClean="0">
                <a:solidFill>
                  <a:srgbClr val="FF0000"/>
                </a:solidFill>
              </a:rPr>
              <a:t>(d,d+1/n);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xx=-</a:t>
            </a:r>
            <a:r>
              <a:rPr lang="en-US" b="1" dirty="0" err="1" smtClean="0">
                <a:solidFill>
                  <a:srgbClr val="FF0000"/>
                </a:solidFill>
              </a:rPr>
              <a:t>mux</a:t>
            </a:r>
            <a:r>
              <a:rPr lang="en-US" b="1" dirty="0" smtClean="0">
                <a:solidFill>
                  <a:srgbClr val="FF0000"/>
                </a:solidFill>
              </a:rPr>
              <a:t>*log(1-rx);  </a:t>
            </a:r>
            <a:r>
              <a:rPr lang="en-US" b="1" dirty="0" err="1" smtClean="0">
                <a:solidFill>
                  <a:srgbClr val="FF0000"/>
                </a:solidFill>
              </a:rPr>
              <a:t>yy</a:t>
            </a:r>
            <a:r>
              <a:rPr lang="en-US" b="1" dirty="0" smtClean="0">
                <a:solidFill>
                  <a:srgbClr val="FF0000"/>
                </a:solidFill>
              </a:rPr>
              <a:t>=-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*log(1-ry);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nux</a:t>
            </a:r>
            <a:r>
              <a:rPr lang="en-US" b="1" dirty="0" smtClean="0">
                <a:solidFill>
                  <a:srgbClr val="FF0000"/>
                </a:solidFill>
              </a:rPr>
              <a:t>=xx(</a:t>
            </a:r>
            <a:r>
              <a:rPr lang="en-US" b="1" dirty="0" err="1" smtClean="0">
                <a:solidFill>
                  <a:srgbClr val="FF0000"/>
                </a:solidFill>
              </a:rPr>
              <a:t>randperm</a:t>
            </a:r>
            <a:r>
              <a:rPr lang="en-US" b="1" dirty="0" smtClean="0">
                <a:solidFill>
                  <a:srgbClr val="FF0000"/>
                </a:solidFill>
              </a:rPr>
              <a:t>(n));  </a:t>
            </a:r>
            <a:r>
              <a:rPr lang="en-US" b="1" dirty="0" err="1" smtClean="0">
                <a:solidFill>
                  <a:srgbClr val="FF0000"/>
                </a:solidFill>
              </a:rPr>
              <a:t>nuy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yy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randperm</a:t>
            </a:r>
            <a:r>
              <a:rPr lang="en-US" b="1" dirty="0" smtClean="0">
                <a:solidFill>
                  <a:srgbClr val="FF0000"/>
                </a:solidFill>
              </a:rPr>
              <a:t>(n));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mz</a:t>
            </a:r>
            <a:r>
              <a:rPr lang="en-US" b="1" dirty="0" smtClean="0">
                <a:solidFill>
                  <a:srgbClr val="FF0000"/>
                </a:solidFill>
              </a:rPr>
              <a:t>=mean(</a:t>
            </a:r>
            <a:r>
              <a:rPr lang="en-US" b="1" dirty="0" err="1" smtClean="0">
                <a:solidFill>
                  <a:srgbClr val="FF0000"/>
                </a:solidFill>
              </a:rPr>
              <a:t>nux</a:t>
            </a:r>
            <a:r>
              <a:rPr lang="en-US" b="1" dirty="0" smtClean="0">
                <a:solidFill>
                  <a:srgbClr val="FF0000"/>
                </a:solidFill>
              </a:rPr>
              <a:t>.*</a:t>
            </a:r>
            <a:r>
              <a:rPr lang="en-US" b="1" dirty="0" err="1" smtClean="0">
                <a:solidFill>
                  <a:srgbClr val="FF0000"/>
                </a:solidFill>
              </a:rPr>
              <a:t>nuy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error=abs(</a:t>
            </a:r>
            <a:r>
              <a:rPr lang="en-US" b="1" dirty="0" err="1" smtClean="0">
                <a:solidFill>
                  <a:srgbClr val="FF0000"/>
                </a:solidFill>
              </a:rPr>
              <a:t>mz-mux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)/</a:t>
            </a:r>
            <a:r>
              <a:rPr lang="en-US" b="1" dirty="0" err="1" smtClean="0">
                <a:solidFill>
                  <a:srgbClr val="FF0000"/>
                </a:solidFill>
              </a:rPr>
              <a:t>mux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Z=XY</a:t>
            </a:r>
          </a:p>
          <a:p>
            <a:r>
              <a:rPr lang="en-US" dirty="0" smtClean="0"/>
              <a:t>X and Y are beta with mean of 1 and 2, respectively</a:t>
            </a:r>
          </a:p>
          <a:p>
            <a:r>
              <a:rPr lang="en-US" dirty="0" smtClean="0"/>
              <a:t>Use simple Monte Carlo</a:t>
            </a:r>
          </a:p>
          <a:p>
            <a:r>
              <a:rPr lang="en-US" dirty="0" smtClean="0"/>
              <a:t>Then use LHS without sorting</a:t>
            </a:r>
          </a:p>
          <a:p>
            <a:r>
              <a:rPr lang="en-US" dirty="0" smtClean="0"/>
              <a:t>Then use LHS with sorting</a:t>
            </a:r>
          </a:p>
          <a:p>
            <a:r>
              <a:rPr lang="en-US" dirty="0" smtClean="0"/>
              <a:t>N=100,000</a:t>
            </a:r>
          </a:p>
          <a:p>
            <a:r>
              <a:rPr lang="en-US" dirty="0" smtClean="0"/>
              <a:t>For each case, find mean 100 times and then take standard deviation of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555</TotalTime>
  <Words>409</Words>
  <Application>Microsoft Office PowerPoint</Application>
  <PresentationFormat>On-screen Show (4:3)</PresentationFormat>
  <Paragraphs>128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Solstice</vt:lpstr>
      <vt:lpstr>Equation</vt:lpstr>
      <vt:lpstr>Latin Hypercube Sampling Example</vt:lpstr>
      <vt:lpstr>Example</vt:lpstr>
      <vt:lpstr>Step 1</vt:lpstr>
      <vt:lpstr>Step 2</vt:lpstr>
      <vt:lpstr>Step 3</vt:lpstr>
      <vt:lpstr>An Alternative</vt:lpstr>
      <vt:lpstr>First Script</vt:lpstr>
      <vt:lpstr>Alternative</vt:lpstr>
      <vt:lpstr>Test</vt:lpstr>
      <vt:lpstr>Case 1</vt:lpstr>
      <vt:lpstr>Case 2</vt:lpstr>
      <vt:lpstr>Case 3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57</cp:revision>
  <dcterms:created xsi:type="dcterms:W3CDTF">2007-12-21T21:25:16Z</dcterms:created>
  <dcterms:modified xsi:type="dcterms:W3CDTF">2010-10-20T16:44:09Z</dcterms:modified>
</cp:coreProperties>
</file>