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A04D4-2B14-4196-8C8F-9A1F135E4C87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D3323-B0C0-4BEB-A139-5E2705B08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10/9/2010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 Number Generators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Deviates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approach is to use</a:t>
            </a:r>
          </a:p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sum(rand(m,n,12),3)-6</a:t>
            </a:r>
            <a:endParaRPr lang="en-US" dirty="0" smtClean="0"/>
          </a:p>
          <a:p>
            <a:r>
              <a:rPr lang="en-US" dirty="0" smtClean="0"/>
              <a:t>This adds the 12 uniform deviates for each number, yielding something approximating a normal deviate with mean of 0 and variance of 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Deviates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Alternative is rejection method</a:t>
            </a:r>
          </a:p>
          <a:p>
            <a:pPr lvl="1"/>
            <a:r>
              <a:rPr lang="en-US" dirty="0" smtClean="0"/>
              <a:t>Generate uniform random numbers in 2 by 2 square and reject points outside unit circle</a:t>
            </a:r>
          </a:p>
          <a:p>
            <a:pPr lvl="1"/>
            <a:r>
              <a:rPr lang="en-US" dirty="0" smtClean="0"/>
              <a:t>For accepted points,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Result is 2 normally distributed random numbers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886200" y="3581400"/>
          <a:ext cx="2438400" cy="1828800"/>
        </p:xfrm>
        <a:graphic>
          <a:graphicData uri="http://schemas.openxmlformats.org/presentationml/2006/ole">
            <p:oleObj spid="_x0000_s4098" name="Equation" r:id="rId3" imgW="12189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Newer </a:t>
            </a:r>
            <a:r>
              <a:rPr lang="en-US" dirty="0" err="1" smtClean="0"/>
              <a:t>Matlab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</a:t>
            </a:r>
            <a:r>
              <a:rPr lang="en-US" dirty="0" err="1" smtClean="0"/>
              <a:t>pdf</a:t>
            </a:r>
            <a:r>
              <a:rPr lang="en-US" dirty="0" smtClean="0"/>
              <a:t> into rectangles of equal area</a:t>
            </a:r>
          </a:p>
          <a:p>
            <a:r>
              <a:rPr lang="en-US" dirty="0" smtClean="0"/>
              <a:t>Randomly sample integer to pick rectangle and then see if u(-1,1) falls within rectangle</a:t>
            </a:r>
          </a:p>
          <a:p>
            <a:r>
              <a:rPr lang="en-US" dirty="0" smtClean="0"/>
              <a:t>If u is in </a:t>
            </a:r>
            <a:r>
              <a:rPr lang="en-US" dirty="0" err="1" smtClean="0"/>
              <a:t>jth</a:t>
            </a:r>
            <a:r>
              <a:rPr lang="en-US" dirty="0" smtClean="0"/>
              <a:t> section, then u*z is a normal deviate</a:t>
            </a:r>
          </a:p>
          <a:p>
            <a:r>
              <a:rPr lang="en-US" dirty="0" smtClean="0"/>
              <a:t>Otherwise, reject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329237" cy="447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cdf</a:t>
            </a:r>
            <a:r>
              <a:rPr lang="en-US" dirty="0" smtClean="0"/>
              <a:t> can be inverted, you can sample them directly</a:t>
            </a:r>
          </a:p>
          <a:p>
            <a:r>
              <a:rPr lang="en-US" dirty="0" smtClean="0"/>
              <a:t>See later slides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random number generators were </a:t>
            </a:r>
            <a:r>
              <a:rPr lang="en-US" dirty="0" err="1" smtClean="0"/>
              <a:t>congruential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example, a=13, c=0, m=31, x</a:t>
            </a:r>
            <a:r>
              <a:rPr lang="en-US" baseline="-25000" dirty="0" smtClean="0"/>
              <a:t>0</a:t>
            </a:r>
            <a:r>
              <a:rPr lang="en-US" dirty="0" smtClean="0"/>
              <a:t>=1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67000" y="2590800"/>
          <a:ext cx="2819400" cy="457200"/>
        </p:xfrm>
        <a:graphic>
          <a:graphicData uri="http://schemas.openxmlformats.org/presentationml/2006/ole">
            <p:oleObj spid="_x0000_s1026" name="Equation" r:id="rId4" imgW="1409400" imgH="2286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67000" y="3810000"/>
          <a:ext cx="4597400" cy="1828800"/>
        </p:xfrm>
        <a:graphic>
          <a:graphicData uri="http://schemas.openxmlformats.org/presentationml/2006/ole">
            <p:oleObj spid="_x0000_s1027" name="Equation" r:id="rId5" imgW="229860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Congruential</a:t>
            </a:r>
            <a:r>
              <a:rPr lang="en-US" dirty="0" smtClean="0"/>
              <a:t>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is integers between 1 and 30</a:t>
            </a:r>
          </a:p>
          <a:p>
            <a:r>
              <a:rPr lang="en-US" dirty="0" smtClean="0"/>
              <a:t>To get U(0,1), divide by m (31)</a:t>
            </a:r>
          </a:p>
          <a:p>
            <a:r>
              <a:rPr lang="en-US" dirty="0" smtClean="0"/>
              <a:t>This gives .0323, .4194, .4516, etc.</a:t>
            </a:r>
          </a:p>
          <a:p>
            <a:r>
              <a:rPr lang="en-US" dirty="0" smtClean="0"/>
              <a:t>This gives just 30 possible floating point numbers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Congruential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Years ago, IBM mainframes use a=65539, c=0, m=2</a:t>
            </a:r>
            <a:r>
              <a:rPr lang="en-US" baseline="30000" dirty="0" smtClean="0"/>
              <a:t>31</a:t>
            </a:r>
            <a:r>
              <a:rPr lang="en-US" dirty="0" smtClean="0"/>
              <a:t> because it was very fast</a:t>
            </a:r>
          </a:p>
          <a:p>
            <a:r>
              <a:rPr lang="en-US" dirty="0" smtClean="0"/>
              <a:t>But it has issues – consecutive numbers are correlated</a:t>
            </a:r>
          </a:p>
          <a:p>
            <a:r>
              <a:rPr lang="en-US" dirty="0" smtClean="0"/>
              <a:t>For example, suppose we want to generate random points in a cube.</a:t>
            </a:r>
          </a:p>
          <a:p>
            <a:r>
              <a:rPr lang="en-US" dirty="0" smtClean="0"/>
              <a:t>We would use 3 consecutive values for the x, y, z coordinates of a random point</a:t>
            </a:r>
          </a:p>
          <a:p>
            <a:r>
              <a:rPr lang="en-US" dirty="0" smtClean="0"/>
              <a:t>(See </a:t>
            </a:r>
            <a:r>
              <a:rPr lang="en-US" dirty="0" err="1" smtClean="0"/>
              <a:t>ssp</a:t>
            </a:r>
            <a:r>
              <a:rPr lang="en-US" dirty="0" smtClean="0"/>
              <a:t> script)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 has 3 prominent functions: rand, </a:t>
            </a:r>
            <a:r>
              <a:rPr lang="en-US" dirty="0" err="1" smtClean="0"/>
              <a:t>randn</a:t>
            </a:r>
            <a:r>
              <a:rPr lang="en-US" dirty="0" smtClean="0"/>
              <a:t>, and </a:t>
            </a:r>
            <a:r>
              <a:rPr lang="en-US" dirty="0" err="1" smtClean="0"/>
              <a:t>randi</a:t>
            </a:r>
            <a:endParaRPr lang="en-US" dirty="0" smtClean="0"/>
          </a:p>
          <a:p>
            <a:r>
              <a:rPr lang="en-US" dirty="0" smtClean="0"/>
              <a:t>Until 1995, rand was </a:t>
            </a:r>
            <a:r>
              <a:rPr lang="en-US" dirty="0" err="1" smtClean="0"/>
              <a:t>congruential</a:t>
            </a:r>
            <a:r>
              <a:rPr lang="en-US" dirty="0" smtClean="0"/>
              <a:t> (a=7</a:t>
            </a:r>
            <a:r>
              <a:rPr lang="en-US" baseline="30000" dirty="0" smtClean="0"/>
              <a:t>5</a:t>
            </a:r>
            <a:r>
              <a:rPr lang="en-US" dirty="0" smtClean="0"/>
              <a:t>=16807, c=0, m=2</a:t>
            </a:r>
            <a:r>
              <a:rPr lang="en-US" baseline="30000" dirty="0" smtClean="0"/>
              <a:t>31</a:t>
            </a:r>
            <a:r>
              <a:rPr lang="en-US" dirty="0" smtClean="0"/>
              <a:t>-1)</a:t>
            </a:r>
          </a:p>
          <a:p>
            <a:r>
              <a:rPr lang="en-US" dirty="0" smtClean="0"/>
              <a:t>This repeats every 2 billion numbers (roughly)</a:t>
            </a:r>
          </a:p>
          <a:p>
            <a:r>
              <a:rPr lang="en-US" dirty="0" smtClean="0"/>
              <a:t>(see mcg script)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Shuffling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This </a:t>
            </a:r>
            <a:r>
              <a:rPr lang="en-US" dirty="0" err="1" smtClean="0"/>
              <a:t>Matlab</a:t>
            </a:r>
            <a:r>
              <a:rPr lang="en-US" dirty="0" smtClean="0"/>
              <a:t> routine still has correlation among consecutive numbers</a:t>
            </a:r>
          </a:p>
          <a:p>
            <a:r>
              <a:rPr lang="en-US" dirty="0" smtClean="0"/>
              <a:t>For example, if x&lt;10</a:t>
            </a:r>
            <a:r>
              <a:rPr lang="en-US" baseline="30000" dirty="0" smtClean="0"/>
              <a:t>-6</a:t>
            </a:r>
            <a:r>
              <a:rPr lang="en-US" dirty="0" smtClean="0"/>
              <a:t>, next number will be less than 0.0168</a:t>
            </a:r>
          </a:p>
          <a:p>
            <a:r>
              <a:rPr lang="en-US" dirty="0" smtClean="0"/>
              <a:t>To avoid this, shuffle numbers (</a:t>
            </a:r>
            <a:r>
              <a:rPr lang="en-US" dirty="0" err="1" smtClean="0"/>
              <a:t>Matlab</a:t>
            </a:r>
            <a:r>
              <a:rPr lang="en-US" dirty="0" smtClean="0"/>
              <a:t> didn’t do this)</a:t>
            </a:r>
          </a:p>
          <a:p>
            <a:pPr lvl="1"/>
            <a:r>
              <a:rPr lang="en-US" dirty="0" smtClean="0"/>
              <a:t>Start by storing 32 random numbers</a:t>
            </a:r>
          </a:p>
          <a:p>
            <a:pPr lvl="1"/>
            <a:r>
              <a:rPr lang="en-US" dirty="0" smtClean="0"/>
              <a:t>When routine is called, randomly select which of the 32 to use and replace with next number in sequence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Matlab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Matlab</a:t>
            </a:r>
            <a:r>
              <a:rPr lang="en-US" dirty="0" smtClean="0"/>
              <a:t> now uses a look up algorithm</a:t>
            </a:r>
          </a:p>
          <a:p>
            <a:r>
              <a:rPr lang="en-US" dirty="0" smtClean="0"/>
              <a:t>Not </a:t>
            </a:r>
            <a:r>
              <a:rPr lang="en-US" dirty="0" err="1" smtClean="0"/>
              <a:t>congruential</a:t>
            </a:r>
            <a:r>
              <a:rPr lang="en-US" dirty="0" smtClean="0"/>
              <a:t>, no multiplication or division, produces floating point directly</a:t>
            </a:r>
          </a:p>
          <a:p>
            <a:r>
              <a:rPr lang="en-US" dirty="0" smtClean="0"/>
              <a:t>Uses 35 words of memory</a:t>
            </a:r>
          </a:p>
          <a:p>
            <a:r>
              <a:rPr lang="en-US" dirty="0" smtClean="0"/>
              <a:t>32 represent cached floating point numbers – 0&lt;z&lt;1</a:t>
            </a:r>
          </a:p>
          <a:p>
            <a:r>
              <a:rPr lang="en-US" dirty="0" smtClean="0"/>
              <a:t>Last three contain index </a:t>
            </a:r>
            <a:r>
              <a:rPr lang="en-US" dirty="0" err="1" smtClean="0"/>
              <a:t>i</a:t>
            </a:r>
            <a:r>
              <a:rPr lang="en-US" dirty="0" smtClean="0"/>
              <a:t> – 0&lt;</a:t>
            </a:r>
            <a:r>
              <a:rPr lang="en-US" dirty="0" err="1" smtClean="0"/>
              <a:t>i</a:t>
            </a:r>
            <a:r>
              <a:rPr lang="en-US" dirty="0" smtClean="0"/>
              <a:t>&lt;31, integer j, and </a:t>
            </a:r>
            <a:r>
              <a:rPr lang="en-US" dirty="0" err="1" smtClean="0"/>
              <a:t>borrowflag</a:t>
            </a:r>
            <a:r>
              <a:rPr lang="en-US" dirty="0" smtClean="0"/>
              <a:t> b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Subscripts are modulo 32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05200" y="4876800"/>
          <a:ext cx="3014133" cy="609600"/>
        </p:xfrm>
        <a:graphic>
          <a:graphicData uri="http://schemas.openxmlformats.org/presentationml/2006/ole">
            <p:oleObj spid="_x0000_s2050" name="Equation" r:id="rId3" imgW="11300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Matlab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 is used to make sure z is positive</a:t>
            </a:r>
          </a:p>
          <a:p>
            <a:r>
              <a:rPr lang="en-US" dirty="0" smtClean="0"/>
              <a:t>Period is 2</a:t>
            </a:r>
            <a:r>
              <a:rPr lang="en-US" baseline="30000" dirty="0" smtClean="0"/>
              <a:t>1430</a:t>
            </a:r>
          </a:p>
          <a:p>
            <a:r>
              <a:rPr lang="en-US" dirty="0" smtClean="0"/>
              <a:t>Small modifications make period 2</a:t>
            </a:r>
            <a:r>
              <a:rPr lang="en-US" baseline="30000" dirty="0" smtClean="0"/>
              <a:t>1492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In new </a:t>
            </a:r>
            <a:r>
              <a:rPr lang="en-US" dirty="0" err="1" smtClean="0"/>
              <a:t>Matlab</a:t>
            </a:r>
            <a:r>
              <a:rPr lang="en-US" dirty="0" smtClean="0"/>
              <a:t> session, the first output from rand </a:t>
            </a:r>
            <a:r>
              <a:rPr lang="en-US" dirty="0" smtClean="0"/>
              <a:t>is always 0. 814723686393179</a:t>
            </a:r>
          </a:p>
          <a:p>
            <a:r>
              <a:rPr lang="en-US" dirty="0" err="1" smtClean="0"/>
              <a:t>Matlab</a:t>
            </a:r>
            <a:r>
              <a:rPr lang="en-US" dirty="0" smtClean="0"/>
              <a:t> will let you repeat a sequence at any time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defaultStream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RandStream.getDefaultStream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savedState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defaultStream.State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u1 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rand(1,5)</a:t>
            </a:r>
          </a:p>
          <a:p>
            <a:pPr>
              <a:buNone/>
            </a:pP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defaultStream.State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savedState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u2 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rand(1,5)</a:t>
            </a:r>
            <a:endParaRPr lang="en-US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520</TotalTime>
  <Words>549</Words>
  <Application>Microsoft Office PowerPoint</Application>
  <PresentationFormat>On-screen Show (4:3)</PresentationFormat>
  <Paragraphs>104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Solstice</vt:lpstr>
      <vt:lpstr>Microsoft Equation 3.0</vt:lpstr>
      <vt:lpstr>Random Number Generators</vt:lpstr>
      <vt:lpstr>A Little History</vt:lpstr>
      <vt:lpstr>Congruential Operators</vt:lpstr>
      <vt:lpstr>Congruential Algorithms</vt:lpstr>
      <vt:lpstr>Matlab</vt:lpstr>
      <vt:lpstr>Shuffling</vt:lpstr>
      <vt:lpstr>New Matlab Algorithm</vt:lpstr>
      <vt:lpstr>New Matlab Algorithm</vt:lpstr>
      <vt:lpstr>Repeatability</vt:lpstr>
      <vt:lpstr>Normal Deviates</vt:lpstr>
      <vt:lpstr>Normal Deviates</vt:lpstr>
      <vt:lpstr>Newer Matlab Algorithm</vt:lpstr>
      <vt:lpstr>Matlab Algorithm</vt:lpstr>
      <vt:lpstr>Other Distributions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61</cp:revision>
  <dcterms:created xsi:type="dcterms:W3CDTF">2007-12-21T21:25:16Z</dcterms:created>
  <dcterms:modified xsi:type="dcterms:W3CDTF">2010-10-10T00:52:56Z</dcterms:modified>
</cp:coreProperties>
</file>