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gif" ContentType="image/gif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7" r:id="rId1"/>
  </p:sldMasterIdLst>
  <p:notesMasterIdLst>
    <p:notesMasterId r:id="rId72"/>
  </p:notesMasterIdLst>
  <p:sldIdLst>
    <p:sldId id="256" r:id="rId2"/>
    <p:sldId id="259" r:id="rId3"/>
    <p:sldId id="293" r:id="rId4"/>
    <p:sldId id="325" r:id="rId5"/>
    <p:sldId id="326" r:id="rId6"/>
    <p:sldId id="327" r:id="rId7"/>
    <p:sldId id="329" r:id="rId8"/>
    <p:sldId id="330" r:id="rId9"/>
    <p:sldId id="294" r:id="rId10"/>
    <p:sldId id="295" r:id="rId11"/>
    <p:sldId id="296" r:id="rId12"/>
    <p:sldId id="313" r:id="rId13"/>
    <p:sldId id="314" r:id="rId14"/>
    <p:sldId id="297" r:id="rId15"/>
    <p:sldId id="308" r:id="rId16"/>
    <p:sldId id="298" r:id="rId17"/>
    <p:sldId id="316" r:id="rId18"/>
    <p:sldId id="317" r:id="rId19"/>
    <p:sldId id="299" r:id="rId20"/>
    <p:sldId id="300" r:id="rId21"/>
    <p:sldId id="301" r:id="rId22"/>
    <p:sldId id="286" r:id="rId23"/>
    <p:sldId id="285" r:id="rId24"/>
    <p:sldId id="288" r:id="rId25"/>
    <p:sldId id="292" r:id="rId26"/>
    <p:sldId id="305" r:id="rId27"/>
    <p:sldId id="302" r:id="rId28"/>
    <p:sldId id="304" r:id="rId29"/>
    <p:sldId id="315" r:id="rId30"/>
    <p:sldId id="328" r:id="rId31"/>
    <p:sldId id="331" r:id="rId32"/>
    <p:sldId id="333" r:id="rId33"/>
    <p:sldId id="332" r:id="rId34"/>
    <p:sldId id="334" r:id="rId35"/>
    <p:sldId id="335" r:id="rId36"/>
    <p:sldId id="338" r:id="rId37"/>
    <p:sldId id="336" r:id="rId38"/>
    <p:sldId id="337" r:id="rId39"/>
    <p:sldId id="339" r:id="rId40"/>
    <p:sldId id="340" r:id="rId41"/>
    <p:sldId id="341" r:id="rId42"/>
    <p:sldId id="343" r:id="rId43"/>
    <p:sldId id="342" r:id="rId44"/>
    <p:sldId id="318" r:id="rId45"/>
    <p:sldId id="321" r:id="rId46"/>
    <p:sldId id="323" r:id="rId47"/>
    <p:sldId id="324" r:id="rId48"/>
    <p:sldId id="322" r:id="rId49"/>
    <p:sldId id="319" r:id="rId50"/>
    <p:sldId id="320" r:id="rId51"/>
    <p:sldId id="345" r:id="rId52"/>
    <p:sldId id="346" r:id="rId53"/>
    <p:sldId id="347" r:id="rId54"/>
    <p:sldId id="344" r:id="rId55"/>
    <p:sldId id="348" r:id="rId56"/>
    <p:sldId id="349" r:id="rId57"/>
    <p:sldId id="350" r:id="rId58"/>
    <p:sldId id="351" r:id="rId59"/>
    <p:sldId id="352" r:id="rId60"/>
    <p:sldId id="359" r:id="rId61"/>
    <p:sldId id="361" r:id="rId62"/>
    <p:sldId id="353" r:id="rId63"/>
    <p:sldId id="354" r:id="rId64"/>
    <p:sldId id="355" r:id="rId65"/>
    <p:sldId id="356" r:id="rId66"/>
    <p:sldId id="357" r:id="rId67"/>
    <p:sldId id="360" r:id="rId68"/>
    <p:sldId id="363" r:id="rId69"/>
    <p:sldId id="362" r:id="rId70"/>
    <p:sldId id="358" r:id="rId7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FAFD"/>
    <a:srgbClr val="33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787"/>
    <p:restoredTop sz="78634" autoAdjust="0"/>
  </p:normalViewPr>
  <p:slideViewPr>
    <p:cSldViewPr>
      <p:cViewPr>
        <p:scale>
          <a:sx n="68" d="100"/>
          <a:sy n="68" d="100"/>
        </p:scale>
        <p:origin x="-702" y="-7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0F373F-C981-4DF2-BF89-039147B367A2}" type="datetimeFigureOut">
              <a:rPr lang="en-US" smtClean="0"/>
              <a:pPr/>
              <a:t>10/20/2010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013137-2133-41B7-BFE9-53642F3AE3B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013137-2133-41B7-BFE9-53642F3AE3B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53A036-DAA3-4061-BA42-24C925212F7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2A8FA-6541-4499-ADAC-7F0AB6FF96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3DDFF3-F74A-41F5-8B06-0CBC956F32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362052-DD80-4B1D-BE4D-6E8BF5CE6C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EA4C29D-4BBF-4A63-B4A0-0F948D2115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A3C6B2-61D9-45E2-A03F-21746ACD52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DB8058-8E44-40A3-89CB-34D9C3515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41BF3C-9BC7-4EE2-BCFF-38F1C1835BD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1A62FA-A755-4594-BD3A-1F88DD3781F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790BC79-FA1D-42F2-A103-34AC6C87160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95B43E-63B5-4809-9631-586375DE750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6D90296-FEF5-487B-9CED-1AAD7AA1A7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2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Monte Carlo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267200"/>
            <a:ext cx="6400800" cy="1771650"/>
          </a:xfrm>
        </p:spPr>
        <p:txBody>
          <a:bodyPr/>
          <a:lstStyle/>
          <a:p>
            <a:pPr algn="ctr"/>
            <a:r>
              <a:rPr lang="en-US" dirty="0"/>
              <a:t>Jake Blanchard</a:t>
            </a:r>
          </a:p>
          <a:p>
            <a:pPr algn="ctr"/>
            <a:r>
              <a:rPr lang="en-US" dirty="0"/>
              <a:t>University of </a:t>
            </a:r>
            <a:r>
              <a:rPr lang="en-US" dirty="0" smtClean="0"/>
              <a:t>Wisconsin - Madison</a:t>
            </a:r>
            <a:endParaRPr lang="en-US" dirty="0"/>
          </a:p>
          <a:p>
            <a:pPr algn="ctr"/>
            <a:r>
              <a:rPr lang="en-US" dirty="0"/>
              <a:t>Spring </a:t>
            </a:r>
            <a:r>
              <a:rPr lang="en-US" dirty="0" smtClean="0"/>
              <a:t>2010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609600"/>
            <a:ext cx="7498080" cy="1143000"/>
          </a:xfrm>
        </p:spPr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52600"/>
            <a:ext cx="7543800" cy="4952999"/>
          </a:xfrm>
        </p:spPr>
        <p:txBody>
          <a:bodyPr>
            <a:normAutofit/>
          </a:bodyPr>
          <a:lstStyle/>
          <a:p>
            <a:r>
              <a:rPr lang="en-US" dirty="0" smtClean="0"/>
              <a:t>Random walk</a:t>
            </a:r>
          </a:p>
          <a:p>
            <a:pPr lvl="1"/>
            <a:r>
              <a:rPr lang="en-US" dirty="0" smtClean="0"/>
              <a:t>Assume path length per step is fixed</a:t>
            </a:r>
          </a:p>
          <a:p>
            <a:pPr lvl="1"/>
            <a:r>
              <a:rPr lang="en-US" dirty="0" smtClean="0"/>
              <a:t>Randomly sample angle at which step is taken</a:t>
            </a:r>
          </a:p>
          <a:p>
            <a:pPr lvl="1"/>
            <a:r>
              <a:rPr lang="en-US" dirty="0" smtClean="0"/>
              <a:t>Repeat many times and study resulting path</a:t>
            </a:r>
          </a:p>
          <a:p>
            <a:pPr lvl="1"/>
            <a:r>
              <a:rPr lang="en-US" dirty="0" smtClean="0"/>
              <a:t>This is not the only algorithm for random walk. Many limit to finite number of directions and vary length from jump to jump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52401"/>
            <a:ext cx="5562600" cy="6477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clear all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steplen</a:t>
            </a:r>
            <a:r>
              <a:rPr lang="en-US" sz="2800" b="1" dirty="0" smtClean="0">
                <a:solidFill>
                  <a:srgbClr val="FF0000"/>
                </a:solidFill>
              </a:rPr>
              <a:t>=1;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startx</a:t>
            </a:r>
            <a:r>
              <a:rPr lang="en-US" sz="2800" b="1" dirty="0" smtClean="0">
                <a:solidFill>
                  <a:srgbClr val="FF0000"/>
                </a:solidFill>
              </a:rPr>
              <a:t>=0;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starty</a:t>
            </a:r>
            <a:r>
              <a:rPr lang="en-US" sz="2800" b="1" dirty="0" smtClean="0">
                <a:solidFill>
                  <a:srgbClr val="FF0000"/>
                </a:solidFill>
              </a:rPr>
              <a:t>=0;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nsteps</a:t>
            </a:r>
            <a:r>
              <a:rPr lang="en-US" sz="2800" b="1" dirty="0" smtClean="0">
                <a:solidFill>
                  <a:srgbClr val="FF0000"/>
                </a:solidFill>
              </a:rPr>
              <a:t>=100;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angle=2*pi*rand(nsteps,1);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dx</a:t>
            </a:r>
            <a:r>
              <a:rPr lang="en-US" sz="2800" b="1" dirty="0" smtClean="0">
                <a:solidFill>
                  <a:srgbClr val="FF0000"/>
                </a:solidFill>
              </a:rPr>
              <a:t>=</a:t>
            </a:r>
            <a:r>
              <a:rPr lang="en-US" sz="2800" b="1" dirty="0" err="1" smtClean="0">
                <a:solidFill>
                  <a:srgbClr val="FF0000"/>
                </a:solidFill>
              </a:rPr>
              <a:t>steplen</a:t>
            </a:r>
            <a:r>
              <a:rPr lang="en-US" sz="2800" b="1" dirty="0" smtClean="0">
                <a:solidFill>
                  <a:srgbClr val="FF0000"/>
                </a:solidFill>
              </a:rPr>
              <a:t>*</a:t>
            </a:r>
            <a:r>
              <a:rPr lang="en-US" sz="2800" b="1" dirty="0" err="1" smtClean="0">
                <a:solidFill>
                  <a:srgbClr val="FF0000"/>
                </a:solidFill>
              </a:rPr>
              <a:t>cos</a:t>
            </a:r>
            <a:r>
              <a:rPr lang="en-US" sz="2800" b="1" dirty="0" smtClean="0">
                <a:solidFill>
                  <a:srgbClr val="FF0000"/>
                </a:solidFill>
              </a:rPr>
              <a:t>(angle);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dy</a:t>
            </a:r>
            <a:r>
              <a:rPr lang="en-US" sz="2800" b="1" dirty="0" smtClean="0">
                <a:solidFill>
                  <a:srgbClr val="FF0000"/>
                </a:solidFill>
              </a:rPr>
              <a:t>=</a:t>
            </a:r>
            <a:r>
              <a:rPr lang="en-US" sz="2800" b="1" dirty="0" err="1" smtClean="0">
                <a:solidFill>
                  <a:srgbClr val="FF0000"/>
                </a:solidFill>
              </a:rPr>
              <a:t>steplen</a:t>
            </a:r>
            <a:r>
              <a:rPr lang="en-US" sz="2800" b="1" dirty="0" smtClean="0">
                <a:solidFill>
                  <a:srgbClr val="FF0000"/>
                </a:solidFill>
              </a:rPr>
              <a:t>*sin(angle);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x(1)=</a:t>
            </a:r>
            <a:r>
              <a:rPr lang="en-US" sz="2800" b="1" dirty="0" err="1" smtClean="0">
                <a:solidFill>
                  <a:srgbClr val="FF0000"/>
                </a:solidFill>
              </a:rPr>
              <a:t>startx</a:t>
            </a:r>
            <a:r>
              <a:rPr lang="en-US" sz="2800" b="1" dirty="0" smtClean="0">
                <a:solidFill>
                  <a:srgbClr val="FF0000"/>
                </a:solidFill>
              </a:rPr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y(1)=</a:t>
            </a:r>
            <a:r>
              <a:rPr lang="en-US" sz="2800" b="1" dirty="0" err="1" smtClean="0">
                <a:solidFill>
                  <a:srgbClr val="FF0000"/>
                </a:solidFill>
              </a:rPr>
              <a:t>starty</a:t>
            </a:r>
            <a:r>
              <a:rPr lang="en-US" sz="2800" b="1" dirty="0" smtClean="0">
                <a:solidFill>
                  <a:srgbClr val="FF0000"/>
                </a:solidFill>
              </a:rPr>
              <a:t>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for </a:t>
            </a:r>
            <a:r>
              <a:rPr lang="en-US" sz="2800" b="1" dirty="0" err="1" smtClean="0">
                <a:solidFill>
                  <a:srgbClr val="FF0000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=2:nsteps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  x(</a:t>
            </a:r>
            <a:r>
              <a:rPr lang="en-US" sz="2800" b="1" dirty="0" err="1" smtClean="0">
                <a:solidFill>
                  <a:srgbClr val="FF0000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)=x(i-1)+</a:t>
            </a:r>
            <a:r>
              <a:rPr lang="en-US" sz="2800" b="1" dirty="0" err="1" smtClean="0">
                <a:solidFill>
                  <a:srgbClr val="FF0000"/>
                </a:solidFill>
              </a:rPr>
              <a:t>dx</a:t>
            </a:r>
            <a:r>
              <a:rPr lang="en-US" sz="2800" b="1" dirty="0" smtClean="0">
                <a:solidFill>
                  <a:srgbClr val="FF0000"/>
                </a:solidFill>
              </a:rPr>
              <a:t>(i-1);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  y(</a:t>
            </a:r>
            <a:r>
              <a:rPr lang="en-US" sz="2800" b="1" dirty="0" err="1" smtClean="0">
                <a:solidFill>
                  <a:srgbClr val="FF0000"/>
                </a:solidFill>
              </a:rPr>
              <a:t>i</a:t>
            </a:r>
            <a:r>
              <a:rPr lang="en-US" sz="2800" b="1" dirty="0" smtClean="0">
                <a:solidFill>
                  <a:srgbClr val="FF0000"/>
                </a:solidFill>
              </a:rPr>
              <a:t>)=y(i-1)+</a:t>
            </a:r>
            <a:r>
              <a:rPr lang="en-US" sz="2800" b="1" dirty="0" err="1" smtClean="0">
                <a:solidFill>
                  <a:srgbClr val="FF0000"/>
                </a:solidFill>
              </a:rPr>
              <a:t>dy</a:t>
            </a:r>
            <a:r>
              <a:rPr lang="en-US" sz="2800" b="1" dirty="0" smtClean="0">
                <a:solidFill>
                  <a:srgbClr val="FF0000"/>
                </a:solidFill>
              </a:rPr>
              <a:t>(i-1);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end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plot(x,y,0,0,'ro','LineWidth',2)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Runs for 5 Steps Each</a:t>
            </a:r>
            <a:endParaRPr lang="en-US" dirty="0"/>
          </a:p>
        </p:txBody>
      </p:sp>
      <p:pic>
        <p:nvPicPr>
          <p:cNvPr id="132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4999" y="1431924"/>
            <a:ext cx="6929967" cy="519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 Runs for 50 Steps Each</a:t>
            </a:r>
            <a:endParaRPr lang="en-US" dirty="0"/>
          </a:p>
        </p:txBody>
      </p:sp>
      <p:pic>
        <p:nvPicPr>
          <p:cNvPr id="133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431925"/>
            <a:ext cx="7010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Numerical integration (2-D, in this case)</a:t>
            </a:r>
          </a:p>
          <a:p>
            <a:pPr lvl="1"/>
            <a:r>
              <a:rPr lang="en-US" dirty="0" smtClean="0"/>
              <a:t>Draw area within a square</a:t>
            </a:r>
          </a:p>
          <a:p>
            <a:pPr lvl="1"/>
            <a:r>
              <a:rPr lang="en-US" dirty="0" smtClean="0"/>
              <a:t>Randomly locate points within the square</a:t>
            </a:r>
          </a:p>
          <a:p>
            <a:pPr lvl="1"/>
            <a:r>
              <a:rPr lang="en-US" dirty="0" smtClean="0"/>
              <a:t>Count up the number of points (N) within the area</a:t>
            </a:r>
          </a:p>
          <a:p>
            <a:pPr lvl="1"/>
            <a:r>
              <a:rPr lang="en-US" dirty="0" smtClean="0"/>
              <a:t>Area=area of square*number points inside area/N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Area of a Circle</a:t>
            </a:r>
            <a:endParaRPr lang="en-US" dirty="0"/>
          </a:p>
        </p:txBody>
      </p:sp>
      <p:pic>
        <p:nvPicPr>
          <p:cNvPr id="130050" name="Picture 2" descr="[Graphics:Images/MonteCarloPiMod_gr_25.gif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752600"/>
            <a:ext cx="4191000" cy="4191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686800" cy="43434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clear all</a:t>
            </a:r>
          </a:p>
          <a:p>
            <a:pPr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squaresidelength</a:t>
            </a:r>
            <a:r>
              <a:rPr lang="en-US" sz="2800" b="1" dirty="0" smtClean="0">
                <a:solidFill>
                  <a:srgbClr val="FF0000"/>
                </a:solidFill>
              </a:rPr>
              <a:t>=2;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area=squaresidelength.^2;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samples=100000;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x=</a:t>
            </a:r>
            <a:r>
              <a:rPr lang="en-US" sz="2800" b="1" dirty="0" err="1" smtClean="0">
                <a:solidFill>
                  <a:srgbClr val="FF0000"/>
                </a:solidFill>
              </a:rPr>
              <a:t>squaresidelength</a:t>
            </a:r>
            <a:r>
              <a:rPr lang="en-US" sz="2800" b="1" dirty="0" smtClean="0">
                <a:solidFill>
                  <a:srgbClr val="FF0000"/>
                </a:solidFill>
              </a:rPr>
              <a:t>*(-0.5+rand(samples,1));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y=</a:t>
            </a:r>
            <a:r>
              <a:rPr lang="en-US" sz="2800" b="1" dirty="0" err="1" smtClean="0">
                <a:solidFill>
                  <a:srgbClr val="FF0000"/>
                </a:solidFill>
              </a:rPr>
              <a:t>squaresidelength</a:t>
            </a:r>
            <a:r>
              <a:rPr lang="en-US" sz="2800" b="1" dirty="0" smtClean="0">
                <a:solidFill>
                  <a:srgbClr val="FF0000"/>
                </a:solidFill>
              </a:rPr>
              <a:t>*(-0.5+rand(samples,1));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outside=floor(2*</a:t>
            </a:r>
            <a:r>
              <a:rPr lang="en-US" sz="2800" b="1" dirty="0" err="1" smtClean="0">
                <a:solidFill>
                  <a:srgbClr val="FF0000"/>
                </a:solidFill>
              </a:rPr>
              <a:t>sqrt</a:t>
            </a:r>
            <a:r>
              <a:rPr lang="en-US" sz="2800" b="1" dirty="0" smtClean="0">
                <a:solidFill>
                  <a:srgbClr val="FF0000"/>
                </a:solidFill>
              </a:rPr>
              <a:t>(x.^2+y.^2)/</a:t>
            </a:r>
            <a:r>
              <a:rPr lang="en-US" sz="2800" b="1" dirty="0" err="1" smtClean="0">
                <a:solidFill>
                  <a:srgbClr val="FF0000"/>
                </a:solidFill>
              </a:rPr>
              <a:t>squaresidelength</a:t>
            </a:r>
            <a:r>
              <a:rPr lang="en-US" sz="2800" b="1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circarea</a:t>
            </a:r>
            <a:r>
              <a:rPr lang="en-US" sz="2800" b="1" dirty="0" smtClean="0">
                <a:solidFill>
                  <a:srgbClr val="FF0000"/>
                </a:solidFill>
              </a:rPr>
              <a:t>=(1-sum(outside)/samples)*area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5524500" y="1866106"/>
            <a:ext cx="34290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410200" y="1903412"/>
            <a:ext cx="3581400" cy="1588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6019800" y="684212"/>
            <a:ext cx="2514600" cy="2438400"/>
          </a:xfrm>
          <a:prstGeom prst="ellipse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019800" y="684212"/>
            <a:ext cx="2514600" cy="2438400"/>
          </a:xfrm>
          <a:prstGeom prst="rect">
            <a:avLst/>
          </a:prstGeom>
          <a:noFill/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have 20 people in a room, what is the probability that at least two will have birthdays on the same day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14400"/>
          </a:xfrm>
        </p:spPr>
        <p:txBody>
          <a:bodyPr/>
          <a:lstStyle/>
          <a:p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447800"/>
            <a:ext cx="7239000" cy="5257800"/>
          </a:xfrm>
          <a:solidFill>
            <a:schemeClr val="bg1"/>
          </a:solidFill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nump</a:t>
            </a:r>
            <a:r>
              <a:rPr lang="en-US" sz="2800" b="1" dirty="0" smtClean="0">
                <a:solidFill>
                  <a:srgbClr val="FF0000"/>
                </a:solidFill>
              </a:rPr>
              <a:t>=23;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samples=10000;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birthd</a:t>
            </a:r>
            <a:r>
              <a:rPr lang="en-US" sz="2800" b="1" dirty="0" smtClean="0">
                <a:solidFill>
                  <a:srgbClr val="FF0000"/>
                </a:solidFill>
              </a:rPr>
              <a:t>=ceil(365*rand(</a:t>
            </a:r>
            <a:r>
              <a:rPr lang="en-US" sz="2800" b="1" dirty="0" err="1" smtClean="0">
                <a:solidFill>
                  <a:srgbClr val="FF0000"/>
                </a:solidFill>
              </a:rPr>
              <a:t>nump,samples</a:t>
            </a:r>
            <a:r>
              <a:rPr lang="en-US" sz="2800" b="1" dirty="0" smtClean="0">
                <a:solidFill>
                  <a:srgbClr val="FF0000"/>
                </a:solidFill>
              </a:rPr>
              <a:t>));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count=0;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for j=1:samples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   if </a:t>
            </a:r>
            <a:r>
              <a:rPr lang="en-US" sz="2800" b="1" dirty="0" err="1" smtClean="0">
                <a:solidFill>
                  <a:srgbClr val="FF0000"/>
                </a:solidFill>
              </a:rPr>
              <a:t>numel</a:t>
            </a:r>
            <a:r>
              <a:rPr lang="en-US" sz="2800" b="1" dirty="0" smtClean="0">
                <a:solidFill>
                  <a:srgbClr val="FF0000"/>
                </a:solidFill>
              </a:rPr>
              <a:t>(</a:t>
            </a:r>
            <a:r>
              <a:rPr lang="en-US" sz="2800" b="1" dirty="0" err="1" smtClean="0">
                <a:solidFill>
                  <a:srgbClr val="FF0000"/>
                </a:solidFill>
              </a:rPr>
              <a:t>birthd</a:t>
            </a:r>
            <a:r>
              <a:rPr lang="en-US" sz="2800" b="1" dirty="0" smtClean="0">
                <a:solidFill>
                  <a:srgbClr val="FF0000"/>
                </a:solidFill>
              </a:rPr>
              <a:t>(:,j))-</a:t>
            </a:r>
            <a:r>
              <a:rPr lang="en-US" sz="2800" b="1" dirty="0" err="1" smtClean="0">
                <a:solidFill>
                  <a:srgbClr val="FF0000"/>
                </a:solidFill>
              </a:rPr>
              <a:t>numel</a:t>
            </a:r>
            <a:r>
              <a:rPr lang="en-US" sz="2800" b="1" dirty="0" smtClean="0">
                <a:solidFill>
                  <a:srgbClr val="FF0000"/>
                </a:solidFill>
              </a:rPr>
              <a:t>(unique(</a:t>
            </a:r>
            <a:r>
              <a:rPr lang="en-US" sz="2800" b="1" dirty="0" err="1" smtClean="0">
                <a:solidFill>
                  <a:srgbClr val="FF0000"/>
                </a:solidFill>
              </a:rPr>
              <a:t>birthd</a:t>
            </a:r>
            <a:r>
              <a:rPr lang="en-US" sz="2800" b="1" dirty="0" smtClean="0">
                <a:solidFill>
                  <a:srgbClr val="FF0000"/>
                </a:solidFill>
              </a:rPr>
              <a:t>(:,j))) &gt;0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       count=count+1;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    end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end</a:t>
            </a:r>
          </a:p>
          <a:p>
            <a:pPr>
              <a:spcBef>
                <a:spcPts val="0"/>
              </a:spcBef>
              <a:buNone/>
            </a:pPr>
            <a:r>
              <a:rPr lang="en-US" sz="2800" b="1" dirty="0" err="1" smtClean="0">
                <a:solidFill>
                  <a:srgbClr val="FF0000"/>
                </a:solidFill>
              </a:rPr>
              <a:t>probab</a:t>
            </a:r>
            <a:r>
              <a:rPr lang="en-US" sz="2800" b="1" dirty="0" smtClean="0">
                <a:solidFill>
                  <a:srgbClr val="FF0000"/>
                </a:solidFill>
              </a:rPr>
              <a:t>=count/samples;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Monte Carlo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52600"/>
            <a:ext cx="7498080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We have to sample enough times to get reasonable results</a:t>
            </a:r>
          </a:p>
          <a:p>
            <a:r>
              <a:rPr lang="en-US" dirty="0" smtClean="0"/>
              <a:t>Accuracy only increases like </a:t>
            </a:r>
            <a:r>
              <a:rPr lang="en-US" dirty="0" err="1" smtClean="0"/>
              <a:t>sqrt</a:t>
            </a:r>
            <a:r>
              <a:rPr lang="en-US" dirty="0" smtClean="0"/>
              <a:t>(N)</a:t>
            </a:r>
          </a:p>
          <a:p>
            <a:r>
              <a:rPr lang="en-US" dirty="0" smtClean="0"/>
              <a:t>Computation times are typically long</a:t>
            </a:r>
          </a:p>
          <a:p>
            <a:r>
              <a:rPr lang="en-US" dirty="0" smtClean="0"/>
              <a:t>Development time is typically relatively short</a:t>
            </a:r>
          </a:p>
          <a:p>
            <a:r>
              <a:rPr lang="en-US" dirty="0" smtClean="0"/>
              <a:t>These are a trade-off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Monte Carlo analysis is a common way to carry out uncertainty analysis</a:t>
            </a:r>
          </a:p>
          <a:p>
            <a:r>
              <a:rPr lang="en-US" dirty="0" smtClean="0"/>
              <a:t>There are tools you can add in to Excel, but we will start by doing some of this on our own.</a:t>
            </a:r>
          </a:p>
          <a:p>
            <a:r>
              <a:rPr lang="en-US" dirty="0" smtClean="0"/>
              <a:t>I will use Matlab, but other tools work as well.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79637"/>
            <a:ext cx="7620000" cy="2773363"/>
          </a:xfrm>
        </p:spPr>
        <p:txBody>
          <a:bodyPr>
            <a:normAutofit/>
          </a:bodyPr>
          <a:lstStyle/>
          <a:p>
            <a:r>
              <a:rPr lang="en-US" dirty="0" smtClean="0"/>
              <a:t>Consider a cantilever beam of length L with a circular cross section of radius R</a:t>
            </a:r>
          </a:p>
          <a:p>
            <a:r>
              <a:rPr lang="en-US" dirty="0" smtClean="0"/>
              <a:t>The deflection of such a beam, loaded at the end, is given by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162800" y="4267200"/>
          <a:ext cx="1387475" cy="2035175"/>
        </p:xfrm>
        <a:graphic>
          <a:graphicData uri="http://schemas.openxmlformats.org/presentationml/2006/ole">
            <p:oleObj spid="_x0000_s92162" name="Equation" r:id="rId4" imgW="571320" imgH="838080" progId="Equation.3">
              <p:embed/>
            </p:oleObj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676400" y="5638800"/>
            <a:ext cx="4724400" cy="1588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371600" y="5561806"/>
            <a:ext cx="6096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1524000" y="52578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1524000" y="54102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1524000" y="55626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1524000" y="57150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524000" y="58674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6057106" y="5218906"/>
            <a:ext cx="6858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1486694" y="6438900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6211094" y="6438106"/>
            <a:ext cx="381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505200" y="6243935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648200" y="64770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0800000">
            <a:off x="1676400" y="64770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096000" y="42672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362199"/>
            <a:ext cx="7924800" cy="4343401"/>
          </a:xfrm>
        </p:spPr>
        <p:txBody>
          <a:bodyPr>
            <a:normAutofit/>
          </a:bodyPr>
          <a:lstStyle/>
          <a:p>
            <a:r>
              <a:rPr lang="en-US" dirty="0" smtClean="0"/>
              <a:t>F varies from 600 N to 800 N (uniformly)</a:t>
            </a:r>
          </a:p>
          <a:p>
            <a:r>
              <a:rPr lang="en-US" dirty="0" smtClean="0"/>
              <a:t>R varies from 2 cm to 2.4 cm (uniformly)</a:t>
            </a:r>
          </a:p>
          <a:p>
            <a:r>
              <a:rPr lang="en-US" dirty="0" smtClean="0"/>
              <a:t>E varies from 185 to 200 GPa (uniformly)</a:t>
            </a:r>
          </a:p>
          <a:p>
            <a:r>
              <a:rPr lang="en-US" dirty="0" smtClean="0"/>
              <a:t>L varies from 1 m to 1.05 m (uniformly)</a:t>
            </a:r>
          </a:p>
          <a:p>
            <a:r>
              <a:rPr lang="en-US" dirty="0" smtClean="0"/>
              <a:t>What is average displacement?</a:t>
            </a:r>
          </a:p>
          <a:p>
            <a:r>
              <a:rPr lang="en-US" dirty="0" smtClean="0"/>
              <a:t>What does probability distribution look like?</a:t>
            </a:r>
            <a:endParaRPr lang="en-US" dirty="0"/>
          </a:p>
        </p:txBody>
      </p:sp>
      <p:graphicFrame>
        <p:nvGraphicFramePr>
          <p:cNvPr id="128001" name="Object 1"/>
          <p:cNvGraphicFramePr>
            <a:graphicFrameLocks noChangeAspect="1"/>
          </p:cNvGraphicFramePr>
          <p:nvPr/>
        </p:nvGraphicFramePr>
        <p:xfrm>
          <a:off x="7467600" y="228600"/>
          <a:ext cx="1447800" cy="2035175"/>
        </p:xfrm>
        <a:graphic>
          <a:graphicData uri="http://schemas.openxmlformats.org/presentationml/2006/ole">
            <p:oleObj spid="_x0000_s128001" name="Equation" r:id="rId4" imgW="571320" imgH="838080" progId="Equation.3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Uniform Distributions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85950"/>
            <a:ext cx="7569200" cy="3067050"/>
          </a:xfrm>
        </p:spPr>
        <p:txBody>
          <a:bodyPr/>
          <a:lstStyle/>
          <a:p>
            <a:r>
              <a:rPr lang="en-US" dirty="0"/>
              <a:t>Most codes produce random numbers (R</a:t>
            </a:r>
            <a:r>
              <a:rPr lang="en-US" baseline="-25000" dirty="0"/>
              <a:t>n</a:t>
            </a:r>
            <a:r>
              <a:rPr lang="en-US" dirty="0"/>
              <a:t>) between 0 and 1 with uniform distributions</a:t>
            </a:r>
          </a:p>
          <a:p>
            <a:r>
              <a:rPr lang="en-US" dirty="0"/>
              <a:t>To get a uniform distribution from a to b, you can use</a:t>
            </a:r>
          </a:p>
        </p:txBody>
      </p:sp>
      <p:graphicFrame>
        <p:nvGraphicFramePr>
          <p:cNvPr id="64517" name="Object 5"/>
          <p:cNvGraphicFramePr>
            <a:graphicFrameLocks noChangeAspect="1"/>
          </p:cNvGraphicFramePr>
          <p:nvPr/>
        </p:nvGraphicFramePr>
        <p:xfrm>
          <a:off x="2327275" y="5181600"/>
          <a:ext cx="3575050" cy="747713"/>
        </p:xfrm>
        <a:graphic>
          <a:graphicData uri="http://schemas.openxmlformats.org/presentationml/2006/ole">
            <p:oleObj spid="_x0000_s64517" name="Equation" r:id="rId4" imgW="10918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Normal Distributions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05000"/>
            <a:ext cx="7848600" cy="3733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/>
              <a:t>These are like the well-known bell curve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Codes often give normal distribution with mean of 0 and standard dev. of 1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We can use the following formula to generate a normal distribution with mean of M and standard dev. of </a:t>
            </a:r>
            <a:r>
              <a:rPr lang="en-US" sz="3200" dirty="0">
                <a:sym typeface="Symbol" pitchFamily="18" charset="2"/>
              </a:rPr>
              <a:t></a:t>
            </a:r>
            <a:endParaRPr lang="en-US" sz="3200" dirty="0"/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3200400" y="5105400"/>
          <a:ext cx="3810000" cy="965200"/>
        </p:xfrm>
        <a:graphic>
          <a:graphicData uri="http://schemas.openxmlformats.org/presentationml/2006/ole">
            <p:oleObj spid="_x0000_s63492" name="Equation" r:id="rId4" imgW="90144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Matlab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Matlab has several tools for random number generation</a:t>
            </a:r>
          </a:p>
          <a:p>
            <a:r>
              <a:rPr lang="en-US" dirty="0"/>
              <a:t>RAND() produces matrices of uniform numbers</a:t>
            </a:r>
          </a:p>
          <a:p>
            <a:r>
              <a:rPr lang="en-US" dirty="0"/>
              <a:t>RANDN() produces matrices of random numbers with normal distributions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/>
              <a:t>Using Matlab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885950"/>
            <a:ext cx="8153400" cy="4171950"/>
          </a:xfrm>
        </p:spPr>
        <p:txBody>
          <a:bodyPr/>
          <a:lstStyle/>
          <a:p>
            <a:r>
              <a:rPr lang="en-US" dirty="0"/>
              <a:t>Put random numbers in a vector</a:t>
            </a:r>
          </a:p>
          <a:p>
            <a:r>
              <a:rPr lang="en-US" dirty="0"/>
              <a:t>Use mean </a:t>
            </a:r>
            <a:r>
              <a:rPr lang="en-US" dirty="0" smtClean="0"/>
              <a:t>function</a:t>
            </a:r>
          </a:p>
          <a:p>
            <a:endParaRPr lang="en-US" b="1" dirty="0"/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a=2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b=7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randnumbers=a+(b-a)*rand(5,1)</a:t>
            </a:r>
          </a:p>
          <a:p>
            <a:pPr>
              <a:buNone/>
            </a:pPr>
            <a:r>
              <a:rPr lang="en-US" b="1" dirty="0">
                <a:solidFill>
                  <a:srgbClr val="FF0000"/>
                </a:solidFill>
              </a:rPr>
              <a:t>mean(randnumbers)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Analytical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</a:t>
            </a:r>
          </a:p>
          <a:p>
            <a:r>
              <a:rPr lang="en-US" dirty="0" smtClean="0"/>
              <a:t>std – standard deviation</a:t>
            </a:r>
          </a:p>
          <a:p>
            <a:r>
              <a:rPr lang="en-US" dirty="0" err="1" smtClean="0"/>
              <a:t>hist</a:t>
            </a:r>
            <a:r>
              <a:rPr lang="en-US" dirty="0" smtClean="0"/>
              <a:t>(</a:t>
            </a:r>
            <a:r>
              <a:rPr lang="en-US" dirty="0" err="1" smtClean="0"/>
              <a:t>v,n</a:t>
            </a:r>
            <a:r>
              <a:rPr lang="en-US" dirty="0" smtClean="0"/>
              <a:t>) – gives histogram of set of numbers in vector v, using n bins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Generate 1,000 random numbers uniformly distributed between 10 and 12 and calculate mean</a:t>
            </a:r>
          </a:p>
          <a:p>
            <a:r>
              <a:rPr lang="en-US" dirty="0" smtClean="0"/>
              <a:t>Repeat for 10</a:t>
            </a:r>
            <a:r>
              <a:rPr lang="en-US" baseline="30000" dirty="0" smtClean="0"/>
              <a:t>4</a:t>
            </a:r>
            <a:r>
              <a:rPr lang="en-US" dirty="0" smtClean="0"/>
              <a:t>, 10</a:t>
            </a:r>
            <a:r>
              <a:rPr lang="en-US" baseline="30000" dirty="0" smtClean="0"/>
              <a:t>5</a:t>
            </a:r>
            <a:r>
              <a:rPr lang="en-US" dirty="0" smtClean="0"/>
              <a:t>, and 10</a:t>
            </a:r>
            <a:r>
              <a:rPr lang="en-US" baseline="30000" dirty="0" smtClean="0"/>
              <a:t>6</a:t>
            </a:r>
            <a:r>
              <a:rPr lang="en-US" dirty="0" smtClean="0"/>
              <a:t> samples</a:t>
            </a:r>
          </a:p>
          <a:p>
            <a:r>
              <a:rPr lang="en-US" dirty="0" smtClean="0"/>
              <a:t>Plot histogram for last case</a:t>
            </a:r>
          </a:p>
          <a:p>
            <a:r>
              <a:rPr lang="en-US" dirty="0" smtClean="0"/>
              <a:t>Note: previous code was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a=2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b=7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randnumbers</a:t>
            </a:r>
            <a:r>
              <a:rPr lang="en-US" b="1" dirty="0" smtClean="0">
                <a:solidFill>
                  <a:srgbClr val="FF0000"/>
                </a:solidFill>
              </a:rPr>
              <a:t>=a+(b-a)*rand(5,1)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mean(</a:t>
            </a:r>
            <a:r>
              <a:rPr lang="en-US" b="1" dirty="0" err="1" smtClean="0">
                <a:solidFill>
                  <a:srgbClr val="FF0000"/>
                </a:solidFill>
              </a:rPr>
              <a:t>randnumbers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47800"/>
            <a:ext cx="749808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Complete case study for beam deflections</a:t>
            </a:r>
          </a:p>
          <a:p>
            <a:r>
              <a:rPr lang="en-US" dirty="0" smtClean="0"/>
              <a:t>Download the file </a:t>
            </a:r>
            <a:r>
              <a:rPr lang="en-US" dirty="0" err="1" smtClean="0"/>
              <a:t>beam.m</a:t>
            </a:r>
            <a:r>
              <a:rPr lang="en-US" dirty="0" smtClean="0"/>
              <a:t> and adapt to find mean deflection and histogram of deflections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f=600+200*rand(n,1);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r=0.02+0.004*rand(n,1);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emod</a:t>
            </a:r>
            <a:r>
              <a:rPr lang="en-US" b="1" dirty="0" smtClean="0">
                <a:solidFill>
                  <a:srgbClr val="FF0000"/>
                </a:solidFill>
              </a:rPr>
              <a:t>=(185+15*rand(n,1))*1e9;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l=1+0.05*rand(n,1);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inert=pi*r.^4/4;</a:t>
            </a:r>
          </a:p>
          <a:p>
            <a:pPr>
              <a:buNone/>
            </a:pPr>
            <a:r>
              <a:rPr lang="sv-SE" b="1" dirty="0" smtClean="0">
                <a:solidFill>
                  <a:srgbClr val="FF0000"/>
                </a:solidFill>
              </a:rPr>
              <a:t>delta=f.*l.^3/3./emod./inert;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mm=mean(delta);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hist</a:t>
            </a:r>
            <a:r>
              <a:rPr lang="en-US" b="1" dirty="0" smtClean="0">
                <a:solidFill>
                  <a:srgbClr val="FF0000"/>
                </a:solidFill>
              </a:rPr>
              <a:t>(delta,60)</a:t>
            </a:r>
          </a:p>
          <a:p>
            <a:pPr>
              <a:buNone/>
            </a:pPr>
            <a:endParaRPr lang="en-US" b="1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134146" name="Object 2"/>
          <p:cNvGraphicFramePr>
            <a:graphicFrameLocks noChangeAspect="1"/>
          </p:cNvGraphicFramePr>
          <p:nvPr/>
        </p:nvGraphicFramePr>
        <p:xfrm>
          <a:off x="7162800" y="3352800"/>
          <a:ext cx="1447800" cy="2035175"/>
        </p:xfrm>
        <a:graphic>
          <a:graphicData uri="http://schemas.openxmlformats.org/presentationml/2006/ole">
            <p:oleObj spid="_x0000_s134146" name="Equation" r:id="rId4" imgW="571320" imgH="838080" progId="Equation.3">
              <p:embed/>
            </p:oleObj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pic>
        <p:nvPicPr>
          <p:cNvPr id="147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4999" y="1431924"/>
            <a:ext cx="6523567" cy="4892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Monte Carlo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general idea is to sample the inputs, run a model, and thus get sampled output</a:t>
            </a:r>
          </a:p>
          <a:p>
            <a:r>
              <a:rPr lang="en-US" dirty="0" smtClean="0"/>
              <a:t>We can then look at averages, variances, probability distributions, etc., for the output</a:t>
            </a:r>
          </a:p>
          <a:p>
            <a:r>
              <a:rPr lang="en-US" dirty="0" smtClean="0"/>
              <a:t>Decisions can then be made from these results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Sampling Approaches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447801"/>
          <a:ext cx="8629652" cy="4189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311"/>
                <a:gridCol w="2546515"/>
                <a:gridCol w="1171574"/>
                <a:gridCol w="3143252"/>
              </a:tblGrid>
              <a:tr h="34166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Distribution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Equation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Limits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Sampling</a:t>
                      </a:r>
                      <a:endParaRPr lang="en-US" dirty="0"/>
                    </a:p>
                  </a:txBody>
                  <a:tcPr anchor="ctr"/>
                </a:tc>
              </a:tr>
              <a:tr h="62483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Uniform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a&lt;x&lt;b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y’=a+(b-a)</a:t>
                      </a:r>
                      <a:r>
                        <a:rPr lang="en-US" sz="2400" dirty="0" err="1" smtClean="0"/>
                        <a:t>R</a:t>
                      </a:r>
                      <a:r>
                        <a:rPr lang="en-US" sz="2400" baseline="-25000" dirty="0" err="1" smtClean="0"/>
                        <a:t>u</a:t>
                      </a:r>
                      <a:endParaRPr lang="en-US" sz="2400" baseline="-25000" dirty="0"/>
                    </a:p>
                  </a:txBody>
                  <a:tcPr anchor="ctr"/>
                </a:tc>
              </a:tr>
              <a:tr h="68911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Exponential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ym typeface="Symbol"/>
                        </a:rPr>
                        <a:t>&lt;y&lt;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76669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Lognormal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Lognormal(</a:t>
                      </a:r>
                      <a:r>
                        <a:rPr lang="en-US" sz="2400" dirty="0" smtClean="0">
                          <a:sym typeface="Symbol"/>
                        </a:rPr>
                        <a:t>,</a:t>
                      </a:r>
                      <a:r>
                        <a:rPr lang="en-US" sz="2400" dirty="0" smtClean="0"/>
                        <a:t>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ym typeface="Symbol"/>
                        </a:rPr>
                        <a:t>0&lt;y&lt;</a:t>
                      </a: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y’=exp(</a:t>
                      </a:r>
                      <a:r>
                        <a:rPr lang="en-US" sz="2400" dirty="0" smtClean="0">
                          <a:sym typeface="Symbol"/>
                        </a:rPr>
                        <a:t></a:t>
                      </a:r>
                      <a:r>
                        <a:rPr lang="en-US" sz="2400" dirty="0" smtClean="0"/>
                        <a:t>R</a:t>
                      </a:r>
                      <a:r>
                        <a:rPr lang="en-US" sz="2400" baseline="-25000" dirty="0" smtClean="0"/>
                        <a:t>N</a:t>
                      </a:r>
                      <a:r>
                        <a:rPr lang="en-US" sz="2400" dirty="0" smtClean="0"/>
                        <a:t>+</a:t>
                      </a:r>
                      <a:r>
                        <a:rPr lang="en-US" sz="2400" dirty="0" smtClean="0">
                          <a:sym typeface="Symbol"/>
                        </a:rPr>
                        <a:t></a:t>
                      </a:r>
                      <a:r>
                        <a:rPr lang="en-US" sz="2400" dirty="0" smtClean="0"/>
                        <a:t>)</a:t>
                      </a:r>
                    </a:p>
                  </a:txBody>
                  <a:tcPr anchor="ctr"/>
                </a:tc>
              </a:tr>
              <a:tr h="7777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Weibull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ym typeface="Symbol"/>
                        </a:rPr>
                        <a:t>0&lt;y&lt;</a:t>
                      </a: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/>
                </a:tc>
              </a:tr>
              <a:tr h="96533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Normal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F=N(</a:t>
                      </a:r>
                      <a:r>
                        <a:rPr lang="en-US" sz="2400" dirty="0" smtClean="0">
                          <a:sym typeface="Symbol"/>
                        </a:rPr>
                        <a:t>, </a:t>
                      </a:r>
                      <a:r>
                        <a:rPr lang="en-US" sz="2400" dirty="0" smtClean="0"/>
                        <a:t>)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ym typeface="Symbol"/>
                        </a:rPr>
                        <a:t>0&lt;y&lt;</a:t>
                      </a: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y’=</a:t>
                      </a:r>
                      <a:r>
                        <a:rPr lang="en-US" sz="2400" dirty="0" smtClean="0">
                          <a:sym typeface="Symbol"/>
                        </a:rPr>
                        <a:t></a:t>
                      </a:r>
                      <a:r>
                        <a:rPr lang="en-US" sz="2400" dirty="0" smtClean="0"/>
                        <a:t>R</a:t>
                      </a:r>
                      <a:r>
                        <a:rPr lang="en-US" sz="2400" baseline="-25000" dirty="0" smtClean="0"/>
                        <a:t>N</a:t>
                      </a:r>
                      <a:r>
                        <a:rPr lang="en-US" sz="2400" baseline="0" dirty="0" smtClean="0"/>
                        <a:t>+</a:t>
                      </a:r>
                      <a:r>
                        <a:rPr lang="en-US" sz="2400" baseline="0" dirty="0" smtClean="0">
                          <a:sym typeface="Symbol"/>
                        </a:rPr>
                        <a:t></a:t>
                      </a:r>
                      <a:endParaRPr lang="en-US" sz="2400" baseline="0" dirty="0" smtClean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33650" y="1905000"/>
          <a:ext cx="1657350" cy="457200"/>
        </p:xfrm>
        <a:graphic>
          <a:graphicData uri="http://schemas.openxmlformats.org/presentationml/2006/ole">
            <p:oleObj spid="_x0000_s148482" name="Equation" r:id="rId3" imgW="736560" imgH="203040" progId="Equation.3">
              <p:embed/>
            </p:oleObj>
          </a:graphicData>
        </a:graphic>
      </p:graphicFrame>
      <p:graphicFrame>
        <p:nvGraphicFramePr>
          <p:cNvPr id="148483" name="Object 3"/>
          <p:cNvGraphicFramePr>
            <a:graphicFrameLocks noChangeAspect="1"/>
          </p:cNvGraphicFramePr>
          <p:nvPr/>
        </p:nvGraphicFramePr>
        <p:xfrm>
          <a:off x="2133600" y="2576514"/>
          <a:ext cx="2500311" cy="404812"/>
        </p:xfrm>
        <a:graphic>
          <a:graphicData uri="http://schemas.openxmlformats.org/presentationml/2006/ole">
            <p:oleObj spid="_x0000_s148483" name="Equation" r:id="rId4" imgW="1333440" imgH="215640" progId="Equation.3">
              <p:embed/>
            </p:oleObj>
          </a:graphicData>
        </a:graphic>
      </p:graphicFrame>
      <p:graphicFrame>
        <p:nvGraphicFramePr>
          <p:cNvPr id="148485" name="Object 5"/>
          <p:cNvGraphicFramePr>
            <a:graphicFrameLocks noChangeAspect="1"/>
          </p:cNvGraphicFramePr>
          <p:nvPr/>
        </p:nvGraphicFramePr>
        <p:xfrm>
          <a:off x="6072188" y="2424113"/>
          <a:ext cx="2547937" cy="738187"/>
        </p:xfrm>
        <a:graphic>
          <a:graphicData uri="http://schemas.openxmlformats.org/presentationml/2006/ole">
            <p:oleObj spid="_x0000_s148485" name="Equation" r:id="rId5" imgW="1358640" imgH="393480" progId="Equation.3">
              <p:embed/>
            </p:oleObj>
          </a:graphicData>
        </a:graphic>
      </p:graphicFrame>
      <p:graphicFrame>
        <p:nvGraphicFramePr>
          <p:cNvPr id="148486" name="Object 6"/>
          <p:cNvGraphicFramePr>
            <a:graphicFrameLocks noChangeAspect="1"/>
          </p:cNvGraphicFramePr>
          <p:nvPr/>
        </p:nvGraphicFramePr>
        <p:xfrm>
          <a:off x="2036763" y="3853921"/>
          <a:ext cx="2611437" cy="870479"/>
        </p:xfrm>
        <a:graphic>
          <a:graphicData uri="http://schemas.openxmlformats.org/presentationml/2006/ole">
            <p:oleObj spid="_x0000_s148486" name="Equation" r:id="rId6" imgW="1600200" imgH="533160" progId="Equation.3">
              <p:embed/>
            </p:oleObj>
          </a:graphicData>
        </a:graphic>
      </p:graphicFrame>
      <p:graphicFrame>
        <p:nvGraphicFramePr>
          <p:cNvPr id="148487" name="Object 7"/>
          <p:cNvGraphicFramePr>
            <a:graphicFrameLocks noChangeAspect="1"/>
          </p:cNvGraphicFramePr>
          <p:nvPr/>
        </p:nvGraphicFramePr>
        <p:xfrm>
          <a:off x="5943600" y="3962401"/>
          <a:ext cx="2864718" cy="630238"/>
        </p:xfrm>
        <a:graphic>
          <a:graphicData uri="http://schemas.openxmlformats.org/presentationml/2006/ole">
            <p:oleObj spid="_x0000_s148487" name="Equation" r:id="rId7" imgW="1269720" imgH="279360" progId="Equation.3">
              <p:embed/>
            </p:oleObj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Built-In </a:t>
            </a:r>
            <a:r>
              <a:rPr lang="en-US" dirty="0" err="1" smtClean="0"/>
              <a:t>Matlab</a:t>
            </a:r>
            <a:r>
              <a:rPr lang="en-US" dirty="0" smtClean="0"/>
              <a:t>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 = random(</a:t>
            </a:r>
            <a:r>
              <a:rPr lang="en-US" dirty="0" err="1" smtClean="0"/>
              <a:t>name,A,B,C</a:t>
            </a:r>
            <a:r>
              <a:rPr lang="en-US" dirty="0" smtClean="0"/>
              <a:t>,…,</a:t>
            </a:r>
            <a:r>
              <a:rPr lang="en-US" dirty="0" err="1" smtClean="0"/>
              <a:t>m,n</a:t>
            </a:r>
            <a:r>
              <a:rPr lang="en-US" dirty="0" smtClean="0"/>
              <a:t>) returns an </a:t>
            </a:r>
            <a:r>
              <a:rPr lang="en-US" dirty="0" err="1" smtClean="0"/>
              <a:t>mxn</a:t>
            </a:r>
            <a:r>
              <a:rPr lang="en-US" dirty="0" smtClean="0"/>
              <a:t> array of random values fitting a distribution of type “name” with necessary parameters A, B, C, etc</a:t>
            </a:r>
          </a:p>
          <a:p>
            <a:r>
              <a:rPr lang="en-US" dirty="0" smtClean="0"/>
              <a:t>Names:</a:t>
            </a:r>
          </a:p>
          <a:p>
            <a:pPr lvl="1"/>
            <a:r>
              <a:rPr lang="en-US" dirty="0" smtClean="0"/>
              <a:t>beta, </a:t>
            </a:r>
            <a:r>
              <a:rPr lang="en-US" dirty="0" err="1" smtClean="0"/>
              <a:t>bino</a:t>
            </a:r>
            <a:r>
              <a:rPr lang="en-US" dirty="0" smtClean="0"/>
              <a:t>, chi2, exp, </a:t>
            </a:r>
            <a:r>
              <a:rPr lang="en-US" dirty="0" err="1" smtClean="0"/>
              <a:t>ev</a:t>
            </a:r>
            <a:r>
              <a:rPr lang="en-US" dirty="0" smtClean="0"/>
              <a:t>, f, </a:t>
            </a:r>
            <a:r>
              <a:rPr lang="en-US" dirty="0" err="1" smtClean="0"/>
              <a:t>gam</a:t>
            </a:r>
            <a:r>
              <a:rPr lang="en-US" dirty="0" smtClean="0"/>
              <a:t>, </a:t>
            </a:r>
            <a:r>
              <a:rPr lang="en-US" dirty="0" err="1" smtClean="0"/>
              <a:t>gev</a:t>
            </a:r>
            <a:r>
              <a:rPr lang="en-US" dirty="0" smtClean="0"/>
              <a:t>, </a:t>
            </a:r>
            <a:r>
              <a:rPr lang="en-US" dirty="0" err="1" smtClean="0"/>
              <a:t>gp</a:t>
            </a:r>
            <a:r>
              <a:rPr lang="en-US" dirty="0" smtClean="0"/>
              <a:t>, geo, </a:t>
            </a:r>
            <a:r>
              <a:rPr lang="en-US" dirty="0" err="1" smtClean="0"/>
              <a:t>hyge</a:t>
            </a:r>
            <a:r>
              <a:rPr lang="en-US" dirty="0" smtClean="0"/>
              <a:t>, </a:t>
            </a:r>
            <a:r>
              <a:rPr lang="en-US" dirty="0" err="1" smtClean="0"/>
              <a:t>logn</a:t>
            </a:r>
            <a:r>
              <a:rPr lang="en-US" dirty="0" smtClean="0"/>
              <a:t>, </a:t>
            </a:r>
            <a:r>
              <a:rPr lang="en-US" dirty="0" err="1" smtClean="0"/>
              <a:t>nbin</a:t>
            </a:r>
            <a:r>
              <a:rPr lang="en-US" dirty="0" smtClean="0"/>
              <a:t>, </a:t>
            </a:r>
            <a:r>
              <a:rPr lang="en-US" dirty="0" err="1" smtClean="0"/>
              <a:t>ncf</a:t>
            </a:r>
            <a:r>
              <a:rPr lang="en-US" dirty="0" smtClean="0"/>
              <a:t>, </a:t>
            </a:r>
            <a:r>
              <a:rPr lang="en-US" dirty="0" err="1" smtClean="0"/>
              <a:t>nct</a:t>
            </a:r>
            <a:r>
              <a:rPr lang="en-US" dirty="0" smtClean="0"/>
              <a:t>, ncx2, norm, </a:t>
            </a:r>
            <a:r>
              <a:rPr lang="en-US" dirty="0" err="1" smtClean="0"/>
              <a:t>poiss</a:t>
            </a:r>
            <a:r>
              <a:rPr lang="en-US" dirty="0" smtClean="0"/>
              <a:t>, </a:t>
            </a:r>
            <a:r>
              <a:rPr lang="en-US" dirty="0" err="1" smtClean="0"/>
              <a:t>rayl</a:t>
            </a:r>
            <a:r>
              <a:rPr lang="en-US" dirty="0" smtClean="0"/>
              <a:t>, t, </a:t>
            </a:r>
            <a:r>
              <a:rPr lang="en-US" dirty="0" err="1" smtClean="0"/>
              <a:t>unif</a:t>
            </a:r>
            <a:r>
              <a:rPr lang="en-US" dirty="0" smtClean="0"/>
              <a:t>, </a:t>
            </a:r>
            <a:r>
              <a:rPr lang="en-US" dirty="0" err="1" smtClean="0"/>
              <a:t>unid</a:t>
            </a:r>
            <a:r>
              <a:rPr lang="en-US" dirty="0" smtClean="0"/>
              <a:t>, </a:t>
            </a:r>
            <a:r>
              <a:rPr lang="en-US" dirty="0" err="1" smtClean="0"/>
              <a:t>wbl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Built-In Commands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Matlab</a:t>
            </a:r>
            <a:r>
              <a:rPr lang="en-US" dirty="0" smtClean="0"/>
              <a:t> also has commands like:</a:t>
            </a:r>
          </a:p>
          <a:p>
            <a:pPr lvl="1"/>
            <a:r>
              <a:rPr lang="en-US" dirty="0" smtClean="0"/>
              <a:t>R = </a:t>
            </a:r>
            <a:r>
              <a:rPr lang="en-US" dirty="0" err="1" smtClean="0"/>
              <a:t>normrnd</a:t>
            </a:r>
            <a:r>
              <a:rPr lang="en-US" dirty="0" smtClean="0"/>
              <a:t>(</a:t>
            </a:r>
            <a:r>
              <a:rPr lang="en-US" dirty="0" err="1" smtClean="0"/>
              <a:t>mu,sigma,m,n</a:t>
            </a:r>
            <a:r>
              <a:rPr lang="en-US" dirty="0" smtClean="0"/>
              <a:t>)</a:t>
            </a:r>
          </a:p>
          <a:p>
            <a:r>
              <a:rPr lang="en-US" dirty="0" smtClean="0"/>
              <a:t>Others include</a:t>
            </a:r>
          </a:p>
          <a:p>
            <a:pPr lvl="1"/>
            <a:r>
              <a:rPr lang="en-US" dirty="0" err="1" smtClean="0"/>
              <a:t>wblrnd</a:t>
            </a:r>
            <a:endParaRPr lang="en-US" dirty="0" smtClean="0"/>
          </a:p>
          <a:p>
            <a:pPr lvl="1"/>
            <a:r>
              <a:rPr lang="en-US" dirty="0" err="1" smtClean="0"/>
              <a:t>binornd</a:t>
            </a:r>
            <a:endParaRPr lang="en-US" dirty="0" smtClean="0"/>
          </a:p>
          <a:p>
            <a:pPr lvl="1"/>
            <a:r>
              <a:rPr lang="en-US" dirty="0" err="1" smtClean="0"/>
              <a:t>gamrnd</a:t>
            </a:r>
            <a:endParaRPr lang="en-US" dirty="0" smtClean="0"/>
          </a:p>
          <a:p>
            <a:pPr lvl="1"/>
            <a:r>
              <a:rPr lang="en-US" dirty="0" err="1" smtClean="0"/>
              <a:t>lognrnd</a:t>
            </a:r>
            <a:endParaRPr lang="en-US" dirty="0" smtClean="0"/>
          </a:p>
          <a:p>
            <a:pPr lvl="1"/>
            <a:r>
              <a:rPr lang="en-US" dirty="0" err="1" smtClean="0"/>
              <a:t>betarnd</a:t>
            </a:r>
            <a:endParaRPr lang="en-US" dirty="0" smtClean="0"/>
          </a:p>
          <a:p>
            <a:pPr lvl="1"/>
            <a:r>
              <a:rPr lang="en-US" dirty="0" smtClean="0"/>
              <a:t>etc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8077200" cy="4800600"/>
          </a:xfrm>
        </p:spPr>
        <p:txBody>
          <a:bodyPr/>
          <a:lstStyle/>
          <a:p>
            <a:r>
              <a:rPr lang="en-US" dirty="0" smtClean="0"/>
              <a:t>Consider three random variables: X, Y, and Z</a:t>
            </a:r>
          </a:p>
          <a:p>
            <a:r>
              <a:rPr lang="en-US" dirty="0" smtClean="0"/>
              <a:t>All are lognormal</a:t>
            </a:r>
          </a:p>
          <a:p>
            <a:r>
              <a:rPr lang="en-US" dirty="0" smtClean="0"/>
              <a:t>If W=X+Y,+Z what are mean and std of W?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538288" y="3276600"/>
          <a:ext cx="2255837" cy="3325813"/>
        </p:xfrm>
        <a:graphic>
          <a:graphicData uri="http://schemas.openxmlformats.org/presentationml/2006/ole">
            <p:oleObj spid="_x0000_s155650" name="Equation" r:id="rId3" imgW="965160" imgH="1422360" progId="Equation.3">
              <p:embed/>
            </p:oleObj>
          </a:graphicData>
        </a:graphic>
      </p:graphicFrame>
      <p:graphicFrame>
        <p:nvGraphicFramePr>
          <p:cNvPr id="155651" name="Object 3"/>
          <p:cNvGraphicFramePr>
            <a:graphicFrameLocks noChangeAspect="1"/>
          </p:cNvGraphicFramePr>
          <p:nvPr/>
        </p:nvGraphicFramePr>
        <p:xfrm>
          <a:off x="4495800" y="3124200"/>
          <a:ext cx="3048000" cy="3582412"/>
        </p:xfrm>
        <a:graphic>
          <a:graphicData uri="http://schemas.openxmlformats.org/presentationml/2006/ole">
            <p:oleObj spid="_x0000_s155651" name="Equation" r:id="rId4" imgW="1447560" imgH="1701720" progId="Equation.3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n=1000000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x=</a:t>
            </a:r>
            <a:r>
              <a:rPr lang="en-US" b="1" dirty="0" err="1" smtClean="0">
                <a:solidFill>
                  <a:srgbClr val="FF0000"/>
                </a:solidFill>
              </a:rPr>
              <a:t>lognrnd</a:t>
            </a:r>
            <a:r>
              <a:rPr lang="en-US" b="1" dirty="0" smtClean="0">
                <a:solidFill>
                  <a:srgbClr val="FF0000"/>
                </a:solidFill>
              </a:rPr>
              <a:t>(6.1,0.47,n,1);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y=</a:t>
            </a:r>
            <a:r>
              <a:rPr lang="en-US" b="1" dirty="0" err="1" smtClean="0">
                <a:solidFill>
                  <a:srgbClr val="FF0000"/>
                </a:solidFill>
              </a:rPr>
              <a:t>lognrnd</a:t>
            </a:r>
            <a:r>
              <a:rPr lang="en-US" b="1" dirty="0" smtClean="0">
                <a:solidFill>
                  <a:srgbClr val="FF0000"/>
                </a:solidFill>
              </a:rPr>
              <a:t>(6.25,0.55,n,1);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z=</a:t>
            </a:r>
            <a:r>
              <a:rPr lang="en-US" b="1" dirty="0" err="1" smtClean="0">
                <a:solidFill>
                  <a:srgbClr val="FF0000"/>
                </a:solidFill>
              </a:rPr>
              <a:t>lognrnd</a:t>
            </a:r>
            <a:r>
              <a:rPr lang="en-US" b="1" dirty="0" smtClean="0">
                <a:solidFill>
                  <a:srgbClr val="FF0000"/>
                </a:solidFill>
              </a:rPr>
              <a:t>(6.35,0.63,n,1);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w=</a:t>
            </a:r>
            <a:r>
              <a:rPr lang="en-US" b="1" dirty="0" err="1" smtClean="0">
                <a:solidFill>
                  <a:srgbClr val="FF0000"/>
                </a:solidFill>
              </a:rPr>
              <a:t>x+y+z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hist</a:t>
            </a:r>
            <a:r>
              <a:rPr lang="en-US" b="1" dirty="0" smtClean="0">
                <a:solidFill>
                  <a:srgbClr val="FF0000"/>
                </a:solidFill>
              </a:rPr>
              <a:t>(w,120);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m=mean(w)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s=std(w)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sk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b="1" dirty="0" err="1" smtClean="0">
                <a:solidFill>
                  <a:srgbClr val="FF0000"/>
                </a:solidFill>
              </a:rPr>
              <a:t>skewness</a:t>
            </a:r>
            <a:r>
              <a:rPr lang="en-US" b="1" dirty="0" smtClean="0">
                <a:solidFill>
                  <a:srgbClr val="FF0000"/>
                </a:solidFill>
              </a:rPr>
              <a:t>(w)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p50=</a:t>
            </a:r>
            <a:r>
              <a:rPr lang="en-US" b="1" dirty="0" err="1" smtClean="0">
                <a:solidFill>
                  <a:srgbClr val="FF0000"/>
                </a:solidFill>
              </a:rPr>
              <a:t>prctile</a:t>
            </a:r>
            <a:r>
              <a:rPr lang="en-US" b="1" dirty="0" smtClean="0">
                <a:solidFill>
                  <a:srgbClr val="FF0000"/>
                </a:solidFill>
              </a:rPr>
              <a:t>(w,50)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p95=</a:t>
            </a:r>
            <a:r>
              <a:rPr lang="en-US" b="1" dirty="0" err="1" smtClean="0">
                <a:solidFill>
                  <a:srgbClr val="FF0000"/>
                </a:solidFill>
              </a:rPr>
              <a:t>prctile</a:t>
            </a:r>
            <a:r>
              <a:rPr lang="en-US" b="1" dirty="0" smtClean="0">
                <a:solidFill>
                  <a:srgbClr val="FF0000"/>
                </a:solidFill>
              </a:rPr>
              <a:t>(w,95)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n=1000000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x=random('logn',6.1,0.47,n,1);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y=random('logn',6.25,0.55,n,1);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z=random('logn',6.35,0.63,n,1);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w=</a:t>
            </a:r>
            <a:r>
              <a:rPr lang="en-US" b="1" dirty="0" err="1" smtClean="0">
                <a:solidFill>
                  <a:srgbClr val="FF0000"/>
                </a:solidFill>
              </a:rPr>
              <a:t>x+y+z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hist</a:t>
            </a:r>
            <a:r>
              <a:rPr lang="en-US" b="1" dirty="0" smtClean="0">
                <a:solidFill>
                  <a:srgbClr val="FF0000"/>
                </a:solidFill>
              </a:rPr>
              <a:t>(w,120);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m=mean(w)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s=std(w)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sk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b="1" dirty="0" err="1" smtClean="0">
                <a:solidFill>
                  <a:srgbClr val="FF0000"/>
                </a:solidFill>
              </a:rPr>
              <a:t>skewness</a:t>
            </a:r>
            <a:r>
              <a:rPr lang="en-US" b="1" dirty="0" smtClean="0">
                <a:solidFill>
                  <a:srgbClr val="FF0000"/>
                </a:solidFill>
              </a:rPr>
              <a:t>(w)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p50=</a:t>
            </a:r>
            <a:r>
              <a:rPr lang="en-US" b="1" dirty="0" err="1" smtClean="0">
                <a:solidFill>
                  <a:srgbClr val="FF0000"/>
                </a:solidFill>
              </a:rPr>
              <a:t>prctile</a:t>
            </a:r>
            <a:r>
              <a:rPr lang="en-US" b="1" dirty="0" smtClean="0">
                <a:solidFill>
                  <a:srgbClr val="FF0000"/>
                </a:solidFill>
              </a:rPr>
              <a:t>(w,50)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p95=</a:t>
            </a:r>
            <a:r>
              <a:rPr lang="en-US" b="1" dirty="0" err="1" smtClean="0">
                <a:solidFill>
                  <a:srgbClr val="FF0000"/>
                </a:solidFill>
              </a:rPr>
              <a:t>prctile</a:t>
            </a:r>
            <a:r>
              <a:rPr lang="en-US" b="1" dirty="0" smtClean="0">
                <a:solidFill>
                  <a:srgbClr val="FF0000"/>
                </a:solidFill>
              </a:rPr>
              <a:t>(w,95)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n=10000000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x=exp(0.47*</a:t>
            </a:r>
            <a:r>
              <a:rPr lang="en-US" b="1" dirty="0" err="1" smtClean="0">
                <a:solidFill>
                  <a:srgbClr val="FF0000"/>
                </a:solidFill>
              </a:rPr>
              <a:t>randn</a:t>
            </a:r>
            <a:r>
              <a:rPr lang="en-US" b="1" dirty="0" smtClean="0">
                <a:solidFill>
                  <a:srgbClr val="FF0000"/>
                </a:solidFill>
              </a:rPr>
              <a:t>(n,1)+6.1);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y=exp(0.55*</a:t>
            </a:r>
            <a:r>
              <a:rPr lang="en-US" b="1" dirty="0" err="1" smtClean="0">
                <a:solidFill>
                  <a:srgbClr val="FF0000"/>
                </a:solidFill>
              </a:rPr>
              <a:t>randn</a:t>
            </a:r>
            <a:r>
              <a:rPr lang="en-US" b="1" dirty="0" smtClean="0">
                <a:solidFill>
                  <a:srgbClr val="FF0000"/>
                </a:solidFill>
              </a:rPr>
              <a:t>(n,1)+6.25);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z=exp(0.63*</a:t>
            </a:r>
            <a:r>
              <a:rPr lang="en-US" b="1" dirty="0" err="1" smtClean="0">
                <a:solidFill>
                  <a:srgbClr val="FF0000"/>
                </a:solidFill>
              </a:rPr>
              <a:t>randn</a:t>
            </a:r>
            <a:r>
              <a:rPr lang="en-US" b="1" dirty="0" smtClean="0">
                <a:solidFill>
                  <a:srgbClr val="FF0000"/>
                </a:solidFill>
              </a:rPr>
              <a:t>(n,1)+6.35);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w=</a:t>
            </a:r>
            <a:r>
              <a:rPr lang="en-US" b="1" dirty="0" err="1" smtClean="0">
                <a:solidFill>
                  <a:srgbClr val="FF0000"/>
                </a:solidFill>
              </a:rPr>
              <a:t>x+y+z</a:t>
            </a:r>
            <a:r>
              <a:rPr lang="en-US" b="1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hist</a:t>
            </a:r>
            <a:r>
              <a:rPr lang="en-US" b="1" dirty="0" smtClean="0">
                <a:solidFill>
                  <a:srgbClr val="FF0000"/>
                </a:solidFill>
              </a:rPr>
              <a:t>(w,120);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m=mean(w)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s=std(w)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sk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b="1" dirty="0" err="1" smtClean="0">
                <a:solidFill>
                  <a:srgbClr val="FF0000"/>
                </a:solidFill>
              </a:rPr>
              <a:t>skewness</a:t>
            </a:r>
            <a:r>
              <a:rPr lang="en-US" b="1" dirty="0" smtClean="0">
                <a:solidFill>
                  <a:srgbClr val="FF0000"/>
                </a:solidFill>
              </a:rPr>
              <a:t>(w)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W=X*Z/Y</a:t>
            </a:r>
          </a:p>
          <a:p>
            <a:r>
              <a:rPr lang="en-US" dirty="0" smtClean="0"/>
              <a:t>X=N(500,75)</a:t>
            </a:r>
          </a:p>
          <a:p>
            <a:r>
              <a:rPr lang="en-US" dirty="0" smtClean="0"/>
              <a:t>Y=N(600,120)</a:t>
            </a:r>
          </a:p>
          <a:p>
            <a:r>
              <a:rPr lang="en-US" dirty="0" smtClean="0"/>
              <a:t>Z=N(700,210)</a:t>
            </a: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n=1000000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x=random('norm',500,75,n,1);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y=random('norm',600,120,n,1);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z=random('norm',700,210,n,1);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w=x.*z./y;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hist</a:t>
            </a:r>
            <a:r>
              <a:rPr lang="en-US" b="1" dirty="0" smtClean="0">
                <a:solidFill>
                  <a:srgbClr val="FF0000"/>
                </a:solidFill>
              </a:rPr>
              <a:t>(w,120);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m=mean(w)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s=std(w)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sk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b="1" dirty="0" err="1" smtClean="0">
                <a:solidFill>
                  <a:srgbClr val="FF0000"/>
                </a:solidFill>
              </a:rPr>
              <a:t>skewness</a:t>
            </a:r>
            <a:r>
              <a:rPr lang="en-US" b="1" dirty="0" smtClean="0">
                <a:solidFill>
                  <a:srgbClr val="FF0000"/>
                </a:solidFill>
              </a:rPr>
              <a:t>(w)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allowable wind pressures on a building, based on the strength of the superstructure and foundation are S and F, respectively</a:t>
            </a:r>
          </a:p>
          <a:p>
            <a:r>
              <a:rPr lang="en-US" dirty="0" smtClean="0"/>
              <a:t>The actual wind pressure on the building is W</a:t>
            </a:r>
          </a:p>
          <a:p>
            <a:r>
              <a:rPr lang="en-US" dirty="0" smtClean="0"/>
              <a:t>Find failure probability of entire system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example: dice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we simulate the rolling of a dice?</a:t>
            </a:r>
          </a:p>
          <a:p>
            <a:r>
              <a:rPr lang="en-US" dirty="0" smtClean="0"/>
              <a:t>If we could simulate such a thing, what questions could we answer?</a:t>
            </a:r>
          </a:p>
          <a:p>
            <a:pPr lvl="1"/>
            <a:r>
              <a:rPr lang="en-US" dirty="0" smtClean="0"/>
              <a:t>What is probability of rolling a 6?</a:t>
            </a:r>
          </a:p>
          <a:p>
            <a:pPr lvl="1"/>
            <a:r>
              <a:rPr lang="en-US" dirty="0" smtClean="0"/>
              <a:t>What is the probability of rolling snake eyes?</a:t>
            </a:r>
          </a:p>
          <a:p>
            <a:pPr lvl="1"/>
            <a:r>
              <a:rPr lang="en-US" dirty="0" smtClean="0"/>
              <a:t>What is the probability of two dice summing to 7?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S=N(70, 15) pounds per square foot</a:t>
            </a:r>
          </a:p>
          <a:p>
            <a:r>
              <a:rPr lang="en-US" dirty="0" smtClean="0"/>
              <a:t>F=N(60, 20) </a:t>
            </a:r>
            <a:r>
              <a:rPr lang="en-US" dirty="0" err="1" smtClean="0"/>
              <a:t>psf</a:t>
            </a:r>
            <a:endParaRPr lang="en-US" dirty="0" smtClean="0"/>
          </a:p>
          <a:p>
            <a:r>
              <a:rPr lang="en-US" dirty="0" smtClean="0"/>
              <a:t>W=0.001165 CV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C=N(1.8, 0.5)</a:t>
            </a:r>
          </a:p>
          <a:p>
            <a:r>
              <a:rPr lang="en-US" dirty="0" smtClean="0"/>
              <a:t>V=100-ln(</a:t>
            </a:r>
            <a:r>
              <a:rPr lang="en-US" dirty="0" err="1" smtClean="0"/>
              <a:t>ln</a:t>
            </a:r>
            <a:r>
              <a:rPr lang="en-US" dirty="0" smtClean="0"/>
              <a:t>(1/u))/0.037</a:t>
            </a:r>
          </a:p>
          <a:p>
            <a:r>
              <a:rPr lang="en-US" dirty="0" smtClean="0"/>
              <a:t>u=U(0,1)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PDF for V</a:t>
            </a:r>
            <a:endParaRPr lang="en-US" dirty="0"/>
          </a:p>
        </p:txBody>
      </p:sp>
      <p:pic>
        <p:nvPicPr>
          <p:cNvPr id="1566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8863" y="1703388"/>
            <a:ext cx="5996118" cy="462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PDF for W</a:t>
            </a:r>
            <a:endParaRPr lang="en-US" dirty="0"/>
          </a:p>
        </p:txBody>
      </p:sp>
      <p:pic>
        <p:nvPicPr>
          <p:cNvPr id="157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8863" y="1703388"/>
            <a:ext cx="5600634" cy="431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81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n=1000000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S=</a:t>
            </a:r>
            <a:r>
              <a:rPr lang="en-US" b="1" dirty="0" err="1" smtClean="0">
                <a:solidFill>
                  <a:srgbClr val="FF0000"/>
                </a:solidFill>
              </a:rPr>
              <a:t>normrnd</a:t>
            </a:r>
            <a:r>
              <a:rPr lang="en-US" b="1" dirty="0" smtClean="0">
                <a:solidFill>
                  <a:srgbClr val="FF0000"/>
                </a:solidFill>
              </a:rPr>
              <a:t>(70,15,n,1);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F=</a:t>
            </a:r>
            <a:r>
              <a:rPr lang="en-US" b="1" dirty="0" err="1" smtClean="0">
                <a:solidFill>
                  <a:srgbClr val="FF0000"/>
                </a:solidFill>
              </a:rPr>
              <a:t>normrnd</a:t>
            </a:r>
            <a:r>
              <a:rPr lang="en-US" b="1" dirty="0" smtClean="0">
                <a:solidFill>
                  <a:srgbClr val="FF0000"/>
                </a:solidFill>
              </a:rPr>
              <a:t>(60,20,n,1);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C=</a:t>
            </a:r>
            <a:r>
              <a:rPr lang="en-US" b="1" dirty="0" err="1" smtClean="0">
                <a:solidFill>
                  <a:srgbClr val="FF0000"/>
                </a:solidFill>
              </a:rPr>
              <a:t>normrnd</a:t>
            </a:r>
            <a:r>
              <a:rPr lang="en-US" b="1" dirty="0" smtClean="0">
                <a:solidFill>
                  <a:srgbClr val="FF0000"/>
                </a:solidFill>
              </a:rPr>
              <a:t>(1.8,0.5,n,1);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V=100-log(log(1./rand(n,1)))/0.037;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hist</a:t>
            </a:r>
            <a:r>
              <a:rPr lang="en-US" b="1" dirty="0" smtClean="0">
                <a:solidFill>
                  <a:srgbClr val="FF0000"/>
                </a:solidFill>
              </a:rPr>
              <a:t>(V,120)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W=0.001165.*C.*V.^2;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figure, </a:t>
            </a:r>
            <a:r>
              <a:rPr lang="en-US" b="1" dirty="0" err="1" smtClean="0">
                <a:solidFill>
                  <a:srgbClr val="FF0000"/>
                </a:solidFill>
              </a:rPr>
              <a:t>hist</a:t>
            </a:r>
            <a:r>
              <a:rPr lang="en-US" b="1" dirty="0" smtClean="0">
                <a:solidFill>
                  <a:srgbClr val="FF0000"/>
                </a:solidFill>
              </a:rPr>
              <a:t>(W,120)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pff</a:t>
            </a:r>
            <a:r>
              <a:rPr lang="en-US" b="1" dirty="0" smtClean="0">
                <a:solidFill>
                  <a:srgbClr val="FF0000"/>
                </a:solidFill>
              </a:rPr>
              <a:t>=sum(W&gt;F)/n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pfs</a:t>
            </a:r>
            <a:r>
              <a:rPr lang="en-US" b="1" dirty="0" smtClean="0">
                <a:solidFill>
                  <a:srgbClr val="FF0000"/>
                </a:solidFill>
              </a:rPr>
              <a:t>=sum(W&gt;S)/n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total=sum(W&gt;F|W&gt;S)/n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Latin Hypercube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said, Monte Carlo analysis can be slow</a:t>
            </a:r>
          </a:p>
          <a:p>
            <a:r>
              <a:rPr lang="en-US" dirty="0" smtClean="0"/>
              <a:t>We can speed it up by sampling more carefully</a:t>
            </a:r>
          </a:p>
          <a:p>
            <a:r>
              <a:rPr lang="en-US" dirty="0" smtClean="0"/>
              <a:t>A common approach is LHS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LHS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random variable, divide range into n non-overlapping intervals</a:t>
            </a:r>
          </a:p>
          <a:p>
            <a:r>
              <a:rPr lang="en-US" dirty="0" smtClean="0"/>
              <a:t>Select a random value in each interval for each variable</a:t>
            </a:r>
          </a:p>
          <a:p>
            <a:r>
              <a:rPr lang="en-US" dirty="0" smtClean="0"/>
              <a:t>Randomly select one value from each list and use in MC calculation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9725" y="76200"/>
            <a:ext cx="5553075" cy="664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84087"/>
            <a:ext cx="5505450" cy="669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5450" y="1357313"/>
            <a:ext cx="57531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Matlab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0" y="1524000"/>
            <a:ext cx="6553200" cy="4953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clear all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mu=0;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st</a:t>
            </a:r>
            <a:r>
              <a:rPr lang="en-US" b="1" dirty="0" smtClean="0">
                <a:solidFill>
                  <a:srgbClr val="FF0000"/>
                </a:solidFill>
              </a:rPr>
              <a:t>=1;</a:t>
            </a:r>
          </a:p>
          <a:p>
            <a:pPr>
              <a:buNone/>
            </a:pPr>
            <a:r>
              <a:rPr lang="pl-PL" b="1" dirty="0" smtClean="0">
                <a:solidFill>
                  <a:srgbClr val="FF0000"/>
                </a:solidFill>
              </a:rPr>
              <a:t>a=lhsnorm([mu mu],[st 0;0 st],n);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subplot(1,2,1), plot(a(:,1),a(:,2),'o')</a:t>
            </a:r>
          </a:p>
          <a:p>
            <a:pPr>
              <a:buNone/>
            </a:pPr>
            <a:r>
              <a:rPr lang="pt-BR" b="1" dirty="0" smtClean="0">
                <a:solidFill>
                  <a:srgbClr val="FF0000"/>
                </a:solidFill>
              </a:rPr>
              <a:t>axis([-4 4 -4 4])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x=</a:t>
            </a:r>
            <a:r>
              <a:rPr lang="en-US" b="1" dirty="0" err="1" smtClean="0">
                <a:solidFill>
                  <a:srgbClr val="FF0000"/>
                </a:solidFill>
              </a:rPr>
              <a:t>randn</a:t>
            </a:r>
            <a:r>
              <a:rPr lang="en-US" b="1" dirty="0" smtClean="0">
                <a:solidFill>
                  <a:srgbClr val="FF0000"/>
                </a:solidFill>
              </a:rPr>
              <a:t>(n,1);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y=</a:t>
            </a:r>
            <a:r>
              <a:rPr lang="en-US" b="1" dirty="0" err="1" smtClean="0">
                <a:solidFill>
                  <a:srgbClr val="FF0000"/>
                </a:solidFill>
              </a:rPr>
              <a:t>randn</a:t>
            </a:r>
            <a:r>
              <a:rPr lang="en-US" b="1" dirty="0" smtClean="0">
                <a:solidFill>
                  <a:srgbClr val="FF0000"/>
                </a:solidFill>
              </a:rPr>
              <a:t>(n,1);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subplot(1,2,2), plot(</a:t>
            </a:r>
            <a:r>
              <a:rPr lang="en-US" b="1" dirty="0" err="1" smtClean="0">
                <a:solidFill>
                  <a:srgbClr val="FF0000"/>
                </a:solidFill>
              </a:rPr>
              <a:t>x,y,'o</a:t>
            </a:r>
            <a:r>
              <a:rPr lang="en-US" b="1" dirty="0" smtClean="0">
                <a:solidFill>
                  <a:srgbClr val="FF0000"/>
                </a:solidFill>
              </a:rPr>
              <a:t>')</a:t>
            </a:r>
          </a:p>
          <a:p>
            <a:pPr>
              <a:buNone/>
            </a:pPr>
            <a:r>
              <a:rPr lang="pt-BR" b="1" dirty="0" smtClean="0">
                <a:solidFill>
                  <a:srgbClr val="FF0000"/>
                </a:solidFill>
              </a:rPr>
              <a:t>axis([-4 4 -4 4])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Code for Dice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d=</a:t>
            </a:r>
            <a:r>
              <a:rPr lang="en-US" b="1" dirty="0" err="1" smtClean="0">
                <a:solidFill>
                  <a:srgbClr val="FF0000"/>
                </a:solidFill>
              </a:rPr>
              <a:t>randperm</a:t>
            </a:r>
            <a:r>
              <a:rPr lang="en-US" b="1" dirty="0" smtClean="0">
                <a:solidFill>
                  <a:srgbClr val="FF0000"/>
                </a:solidFill>
              </a:rPr>
              <a:t>(6)</a:t>
            </a:r>
          </a:p>
          <a:p>
            <a:pPr>
              <a:buNone/>
            </a:pPr>
            <a:r>
              <a:rPr lang="en-US" dirty="0" smtClean="0"/>
              <a:t>or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n=1000000;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roll1=ceil(6*rand(n,1));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roll2=ceil(6*rand(n,1));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tot=roll1+roll2;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six=</a:t>
            </a:r>
            <a:r>
              <a:rPr lang="en-US" b="1" dirty="0" err="1" smtClean="0">
                <a:solidFill>
                  <a:srgbClr val="FF0000"/>
                </a:solidFill>
              </a:rPr>
              <a:t>numel</a:t>
            </a:r>
            <a:r>
              <a:rPr lang="en-US" b="1" dirty="0" smtClean="0">
                <a:solidFill>
                  <a:srgbClr val="FF0000"/>
                </a:solidFill>
              </a:rPr>
              <a:t>(find(roll1==6));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prob</a:t>
            </a:r>
            <a:r>
              <a:rPr lang="en-US" b="1" dirty="0" smtClean="0">
                <a:solidFill>
                  <a:srgbClr val="FF0000"/>
                </a:solidFill>
              </a:rPr>
              <a:t>=six/n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snakeeyes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b="1" dirty="0" err="1" smtClean="0">
                <a:solidFill>
                  <a:srgbClr val="FF0000"/>
                </a:solidFill>
              </a:rPr>
              <a:t>numel</a:t>
            </a:r>
            <a:r>
              <a:rPr lang="en-US" b="1" dirty="0" smtClean="0">
                <a:solidFill>
                  <a:srgbClr val="FF0000"/>
                </a:solidFill>
              </a:rPr>
              <a:t>(find(tot==2));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prob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b="1" dirty="0" err="1" smtClean="0">
                <a:solidFill>
                  <a:srgbClr val="FF0000"/>
                </a:solidFill>
              </a:rPr>
              <a:t>snakeeyes</a:t>
            </a:r>
            <a:r>
              <a:rPr lang="en-US" b="1" dirty="0" smtClean="0">
                <a:solidFill>
                  <a:srgbClr val="FF0000"/>
                </a:solidFill>
              </a:rPr>
              <a:t>/n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sevens=</a:t>
            </a:r>
            <a:r>
              <a:rPr lang="en-US" b="1" dirty="0" err="1" smtClean="0">
                <a:solidFill>
                  <a:srgbClr val="FF0000"/>
                </a:solidFill>
              </a:rPr>
              <a:t>numel</a:t>
            </a:r>
            <a:r>
              <a:rPr lang="en-US" b="1" dirty="0" smtClean="0">
                <a:solidFill>
                  <a:srgbClr val="FF0000"/>
                </a:solidFill>
              </a:rPr>
              <a:t>(find(tot==7));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prob</a:t>
            </a:r>
            <a:r>
              <a:rPr lang="en-US" b="1" dirty="0" smtClean="0">
                <a:solidFill>
                  <a:srgbClr val="FF0000"/>
                </a:solidFill>
              </a:rPr>
              <a:t>=sevens/n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062" y="1600200"/>
            <a:ext cx="8252738" cy="337502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 sampling with and without LHS</a:t>
            </a:r>
          </a:p>
          <a:p>
            <a:r>
              <a:rPr lang="en-US" dirty="0" smtClean="0"/>
              <a:t>Use mean if sample as measure</a:t>
            </a:r>
          </a:p>
          <a:p>
            <a:r>
              <a:rPr lang="en-US" dirty="0" smtClean="0"/>
              <a:t>Run simulation of 10,000 points 100 times and find mean and std</a:t>
            </a: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410200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n=10000;     mu=0;     </a:t>
            </a:r>
            <a:r>
              <a:rPr lang="en-US" b="1" dirty="0" err="1" smtClean="0">
                <a:solidFill>
                  <a:srgbClr val="FF0000"/>
                </a:solidFill>
              </a:rPr>
              <a:t>st</a:t>
            </a:r>
            <a:r>
              <a:rPr lang="en-US" b="1" dirty="0" smtClean="0">
                <a:solidFill>
                  <a:srgbClr val="FF0000"/>
                </a:solidFill>
              </a:rPr>
              <a:t>=1;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for ii=1:100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 </a:t>
            </a:r>
            <a:r>
              <a:rPr lang="pl-PL" b="1" dirty="0" smtClean="0">
                <a:solidFill>
                  <a:srgbClr val="FF0000"/>
                </a:solidFill>
              </a:rPr>
              <a:t>a=lhsnorm([mu mu],[st 0;0 st],n);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 x=</a:t>
            </a:r>
            <a:r>
              <a:rPr lang="en-US" b="1" dirty="0" err="1" smtClean="0">
                <a:solidFill>
                  <a:srgbClr val="FF0000"/>
                </a:solidFill>
              </a:rPr>
              <a:t>randn</a:t>
            </a:r>
            <a:r>
              <a:rPr lang="en-US" b="1" dirty="0" smtClean="0">
                <a:solidFill>
                  <a:srgbClr val="FF0000"/>
                </a:solidFill>
              </a:rPr>
              <a:t>(n,1);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y=</a:t>
            </a:r>
            <a:r>
              <a:rPr lang="en-US" b="1" dirty="0" err="1" smtClean="0">
                <a:solidFill>
                  <a:srgbClr val="FF0000"/>
                </a:solidFill>
              </a:rPr>
              <a:t>randn</a:t>
            </a:r>
            <a:r>
              <a:rPr lang="en-US" b="1" dirty="0" smtClean="0">
                <a:solidFill>
                  <a:srgbClr val="FF0000"/>
                </a:solidFill>
              </a:rPr>
              <a:t>(n,1);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	 ma(ii)=mean(a(:,1));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</a:t>
            </a:r>
            <a:r>
              <a:rPr lang="en-US" b="1" dirty="0" err="1" smtClean="0">
                <a:solidFill>
                  <a:srgbClr val="FF0000"/>
                </a:solidFill>
              </a:rPr>
              <a:t>mb</a:t>
            </a:r>
            <a:r>
              <a:rPr lang="en-US" b="1" dirty="0" smtClean="0">
                <a:solidFill>
                  <a:srgbClr val="FF0000"/>
                </a:solidFill>
              </a:rPr>
              <a:t>(ii)=mean(a(:,2));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</a:t>
            </a:r>
            <a:r>
              <a:rPr lang="en-US" b="1" dirty="0" err="1" smtClean="0">
                <a:solidFill>
                  <a:srgbClr val="FF0000"/>
                </a:solidFill>
              </a:rPr>
              <a:t>mx</a:t>
            </a:r>
            <a:r>
              <a:rPr lang="en-US" b="1" dirty="0" smtClean="0">
                <a:solidFill>
                  <a:srgbClr val="FF0000"/>
                </a:solidFill>
              </a:rPr>
              <a:t>(ii)=mean(x);     my(ii)=mean(y);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t(ii)=ii;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end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mean(ma); mean(</a:t>
            </a:r>
            <a:r>
              <a:rPr lang="en-US" b="1" dirty="0" err="1" smtClean="0">
                <a:solidFill>
                  <a:srgbClr val="FF0000"/>
                </a:solidFill>
              </a:rPr>
              <a:t>mb</a:t>
            </a:r>
            <a:r>
              <a:rPr lang="en-US" b="1" dirty="0" smtClean="0">
                <a:solidFill>
                  <a:srgbClr val="FF0000"/>
                </a:solidFill>
              </a:rPr>
              <a:t>); mean(</a:t>
            </a:r>
            <a:r>
              <a:rPr lang="en-US" b="1" dirty="0" err="1" smtClean="0">
                <a:solidFill>
                  <a:srgbClr val="FF0000"/>
                </a:solidFill>
              </a:rPr>
              <a:t>mx</a:t>
            </a:r>
            <a:r>
              <a:rPr lang="en-US" b="1" dirty="0" smtClean="0">
                <a:solidFill>
                  <a:srgbClr val="FF0000"/>
                </a:solidFill>
              </a:rPr>
              <a:t>); mean(my)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49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9783"/>
                <a:gridCol w="2499783"/>
                <a:gridCol w="2499783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Mean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STD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LHS 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4.1e-7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3.3e-5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LHS 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3.6e-6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3.4e-5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0.0017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.010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9.8e-5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.011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Monte Carlo with </a:t>
            </a:r>
            <a:r>
              <a:rPr lang="en-US" smtClean="0"/>
              <a:t>Correlated Variables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we need to model two random variables which are correlated?</a:t>
            </a:r>
          </a:p>
          <a:p>
            <a:r>
              <a:rPr lang="en-US" dirty="0" smtClean="0"/>
              <a:t>We have </a:t>
            </a:r>
            <a:r>
              <a:rPr lang="en-US" dirty="0" err="1" smtClean="0"/>
              <a:t>pdfs</a:t>
            </a:r>
            <a:r>
              <a:rPr lang="en-US" dirty="0" smtClean="0"/>
              <a:t> like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x,y</a:t>
            </a:r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 or </a:t>
            </a:r>
            <a:r>
              <a:rPr lang="en-US" dirty="0" err="1" smtClean="0"/>
              <a:t>cdfs</a:t>
            </a:r>
            <a:r>
              <a:rPr lang="en-US" dirty="0" smtClean="0"/>
              <a:t> like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x,y</a:t>
            </a:r>
            <a:r>
              <a:rPr lang="en-US" dirty="0" smtClean="0"/>
              <a:t>(</a:t>
            </a:r>
            <a:r>
              <a:rPr lang="en-US" dirty="0" err="1" smtClean="0"/>
              <a:t>x,y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 need to sample them so that we reproduce these distributions?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Bivariate</a:t>
            </a:r>
            <a:r>
              <a:rPr lang="en-US" dirty="0" smtClean="0"/>
              <a:t>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447800"/>
            <a:ext cx="7638288" cy="4800600"/>
          </a:xfrm>
        </p:spPr>
        <p:txBody>
          <a:bodyPr/>
          <a:lstStyle/>
          <a:p>
            <a:r>
              <a:rPr lang="en-US" dirty="0" smtClean="0"/>
              <a:t>These joint distribution functions give probability for all possible values of x and y</a:t>
            </a:r>
          </a:p>
          <a:p>
            <a:r>
              <a:rPr lang="en-US" dirty="0" smtClean="0"/>
              <a:t>Facts:</a:t>
            </a:r>
          </a:p>
          <a:p>
            <a:pPr lvl="1"/>
            <a:r>
              <a:rPr lang="en-US" dirty="0" err="1" smtClean="0"/>
              <a:t>F</a:t>
            </a:r>
            <a:r>
              <a:rPr lang="en-US" baseline="-25000" dirty="0" err="1" smtClean="0"/>
              <a:t>x,y</a:t>
            </a:r>
            <a:r>
              <a:rPr lang="en-US" dirty="0" smtClean="0"/>
              <a:t>(-∞,- ∞)=0</a:t>
            </a:r>
          </a:p>
          <a:p>
            <a:pPr lvl="1"/>
            <a:r>
              <a:rPr lang="en-US" dirty="0" err="1" smtClean="0"/>
              <a:t>F</a:t>
            </a:r>
            <a:r>
              <a:rPr lang="en-US" baseline="-25000" dirty="0" err="1" smtClean="0"/>
              <a:t>x,y</a:t>
            </a:r>
            <a:r>
              <a:rPr lang="en-US" dirty="0" smtClean="0"/>
              <a:t>(-∞,y)=0</a:t>
            </a:r>
          </a:p>
          <a:p>
            <a:pPr lvl="1"/>
            <a:r>
              <a:rPr lang="en-US" dirty="0" err="1" smtClean="0"/>
              <a:t>F</a:t>
            </a:r>
            <a:r>
              <a:rPr lang="en-US" baseline="-25000" dirty="0" err="1" smtClean="0"/>
              <a:t>x,y</a:t>
            </a:r>
            <a:r>
              <a:rPr lang="en-US" dirty="0" smtClean="0"/>
              <a:t>(∞,∞)=1</a:t>
            </a:r>
          </a:p>
          <a:p>
            <a:pPr lvl="1"/>
            <a:r>
              <a:rPr lang="en-US" dirty="0" err="1" smtClean="0"/>
              <a:t>F</a:t>
            </a:r>
            <a:r>
              <a:rPr lang="en-US" baseline="-25000" dirty="0" err="1" smtClean="0"/>
              <a:t>x,y</a:t>
            </a:r>
            <a:r>
              <a:rPr lang="en-US" dirty="0" smtClean="0"/>
              <a:t>(∞,y)=</a:t>
            </a:r>
            <a:r>
              <a:rPr lang="en-US" dirty="0" err="1" smtClean="0"/>
              <a:t>F</a:t>
            </a:r>
            <a:r>
              <a:rPr lang="en-US" baseline="-25000" dirty="0" err="1" smtClean="0"/>
              <a:t>y</a:t>
            </a:r>
            <a:r>
              <a:rPr lang="en-US" dirty="0" smtClean="0"/>
              <a:t>(y)</a:t>
            </a:r>
          </a:p>
          <a:p>
            <a:pPr lvl="1"/>
            <a:r>
              <a:rPr lang="en-US" dirty="0" smtClean="0"/>
              <a:t>F is non-negative and monotonic</a:t>
            </a:r>
          </a:p>
          <a:p>
            <a:pPr lvl="1"/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096000" y="5562600"/>
          <a:ext cx="2667000" cy="1066800"/>
        </p:xfrm>
        <a:graphic>
          <a:graphicData uri="http://schemas.openxmlformats.org/presentationml/2006/ole">
            <p:oleObj spid="_x0000_s158722" name="Equation" r:id="rId3" imgW="114300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Conditional and Marginal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probability of x may depend on the value of y (or vice versa)</a:t>
            </a:r>
          </a:p>
          <a:p>
            <a:r>
              <a:rPr lang="en-US" dirty="0" smtClean="0"/>
              <a:t>Conditional </a:t>
            </a:r>
            <a:r>
              <a:rPr lang="en-US" dirty="0" err="1" smtClean="0"/>
              <a:t>pdf</a:t>
            </a:r>
            <a:r>
              <a:rPr lang="en-US" dirty="0" smtClean="0"/>
              <a:t> is defined as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x|y</a:t>
            </a:r>
            <a:r>
              <a:rPr lang="en-US" dirty="0" smtClean="0"/>
              <a:t>(</a:t>
            </a:r>
            <a:r>
              <a:rPr lang="en-US" dirty="0" err="1" smtClean="0"/>
              <a:t>x|y</a:t>
            </a:r>
            <a:r>
              <a:rPr lang="en-US" dirty="0" smtClean="0"/>
              <a:t>)</a:t>
            </a:r>
          </a:p>
          <a:p>
            <a:r>
              <a:rPr lang="en-US" dirty="0" smtClean="0"/>
              <a:t>Marginal </a:t>
            </a:r>
            <a:r>
              <a:rPr lang="en-US" dirty="0" err="1" smtClean="0"/>
              <a:t>pdfs</a:t>
            </a:r>
            <a:r>
              <a:rPr lang="en-US" dirty="0" smtClean="0"/>
              <a:t> are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x</a:t>
            </a:r>
            <a:r>
              <a:rPr lang="en-US" dirty="0" smtClean="0"/>
              <a:t>(x) and </a:t>
            </a:r>
            <a:r>
              <a:rPr lang="en-US" dirty="0" err="1" smtClean="0"/>
              <a:t>f</a:t>
            </a:r>
            <a:r>
              <a:rPr lang="en-US" baseline="-25000" dirty="0" err="1" smtClean="0"/>
              <a:t>y</a:t>
            </a:r>
            <a:r>
              <a:rPr lang="en-US" dirty="0" smtClean="0"/>
              <a:t>(y)</a:t>
            </a:r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724400" y="297238"/>
          <a:ext cx="3940053" cy="6255962"/>
        </p:xfrm>
        <a:graphic>
          <a:graphicData uri="http://schemas.openxmlformats.org/presentationml/2006/ole">
            <p:oleObj spid="_x0000_s159746" name="Equation" r:id="rId3" imgW="1663560" imgH="2641320" progId="Equation.3">
              <p:embed/>
            </p:oleObj>
          </a:graphicData>
        </a:graphic>
      </p:graphicFrame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sample these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514600" y="2057400"/>
          <a:ext cx="5867400" cy="2667000"/>
        </p:xfrm>
        <a:graphic>
          <a:graphicData uri="http://schemas.openxmlformats.org/presentationml/2006/ole">
            <p:oleObj spid="_x0000_s160770" name="Equation" r:id="rId3" imgW="1676160" imgH="761760" progId="Equation.3">
              <p:embed/>
            </p:oleObj>
          </a:graphicData>
        </a:graphic>
      </p:graphicFrame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x using U(0,1) and marginal distribution for x</a:t>
            </a:r>
          </a:p>
          <a:p>
            <a:r>
              <a:rPr lang="en-US" dirty="0" smtClean="0"/>
              <a:t>Then y is sampled using the conditional distribution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accuracy as function of number of samples?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Note: For </a:t>
            </a:r>
            <a:r>
              <a:rPr lang="en-US" dirty="0" err="1" smtClean="0"/>
              <a:t>Bivariate</a:t>
            </a:r>
            <a:r>
              <a:rPr lang="en-US" dirty="0" smtClean="0"/>
              <a:t> Normal Distributions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895600" y="1600200"/>
          <a:ext cx="4898571" cy="2286000"/>
        </p:xfrm>
        <a:graphic>
          <a:graphicData uri="http://schemas.openxmlformats.org/presentationml/2006/ole">
            <p:oleObj spid="_x0000_s190466" name="Equation" r:id="rId3" imgW="1523880" imgH="711000" progId="Equation.3">
              <p:embed/>
            </p:oleObj>
          </a:graphicData>
        </a:graphic>
      </p:graphicFrame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use these?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x as a normal variable</a:t>
            </a:r>
          </a:p>
          <a:p>
            <a:r>
              <a:rPr lang="en-US" dirty="0" smtClean="0"/>
              <a:t>For each x, calculate the mean and standard deviation for the conditional distribution</a:t>
            </a:r>
          </a:p>
          <a:p>
            <a:r>
              <a:rPr lang="en-US" dirty="0" smtClean="0"/>
              <a:t>Then, for each x, sample y assuming it is a normal </a:t>
            </a:r>
            <a:r>
              <a:rPr lang="en-US" dirty="0" err="1" smtClean="0"/>
              <a:t>variate</a:t>
            </a:r>
            <a:r>
              <a:rPr lang="en-US" dirty="0" smtClean="0"/>
              <a:t> using the mean and standard deviation for the conditional distribution</a:t>
            </a:r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a case where x and y are both normal</a:t>
            </a:r>
          </a:p>
          <a:p>
            <a:r>
              <a:rPr lang="en-US" dirty="0" smtClean="0"/>
              <a:t>µ</a:t>
            </a:r>
            <a:r>
              <a:rPr lang="en-US" baseline="-25000" dirty="0" smtClean="0"/>
              <a:t>x</a:t>
            </a:r>
            <a:r>
              <a:rPr lang="en-US" dirty="0" smtClean="0"/>
              <a:t>=150 and µ</a:t>
            </a:r>
            <a:r>
              <a:rPr lang="en-US" baseline="-25000" dirty="0" smtClean="0"/>
              <a:t>y</a:t>
            </a:r>
            <a:r>
              <a:rPr lang="en-US" dirty="0" smtClean="0"/>
              <a:t>=120</a:t>
            </a:r>
          </a:p>
          <a:p>
            <a:r>
              <a:rPr lang="en-US" dirty="0" err="1" smtClean="0"/>
              <a:t>std</a:t>
            </a:r>
            <a:r>
              <a:rPr lang="en-US" baseline="-25000" dirty="0" err="1" smtClean="0"/>
              <a:t>x</a:t>
            </a:r>
            <a:r>
              <a:rPr lang="en-US" dirty="0" smtClean="0"/>
              <a:t>=20 and </a:t>
            </a:r>
            <a:r>
              <a:rPr lang="en-US" dirty="0" err="1" smtClean="0"/>
              <a:t>std</a:t>
            </a:r>
            <a:r>
              <a:rPr lang="en-US" baseline="-25000" dirty="0" err="1" smtClean="0"/>
              <a:t>y</a:t>
            </a:r>
            <a:r>
              <a:rPr lang="en-US" dirty="0" smtClean="0"/>
              <a:t>=25</a:t>
            </a:r>
          </a:p>
          <a:p>
            <a:r>
              <a:rPr lang="en-US" dirty="0" smtClean="0"/>
              <a:t>correlation coefficient=0.75</a:t>
            </a:r>
          </a:p>
          <a:p>
            <a:r>
              <a:rPr lang="en-US" dirty="0" smtClean="0"/>
              <a:t>Now generate vectors of values for x and y that capture these values</a:t>
            </a:r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n=100000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x=</a:t>
            </a:r>
            <a:r>
              <a:rPr lang="en-US" b="1" dirty="0" err="1" smtClean="0">
                <a:solidFill>
                  <a:srgbClr val="FF0000"/>
                </a:solidFill>
              </a:rPr>
              <a:t>normrnd</a:t>
            </a:r>
            <a:r>
              <a:rPr lang="en-US" b="1" dirty="0" smtClean="0">
                <a:solidFill>
                  <a:srgbClr val="FF0000"/>
                </a:solidFill>
              </a:rPr>
              <a:t>(150,20,n,1);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%now get </a:t>
            </a:r>
            <a:r>
              <a:rPr lang="en-US" b="1" dirty="0" err="1" smtClean="0">
                <a:solidFill>
                  <a:srgbClr val="FF0000"/>
                </a:solidFill>
              </a:rPr>
              <a:t>cond</a:t>
            </a:r>
            <a:r>
              <a:rPr lang="en-US" b="1" dirty="0" smtClean="0">
                <a:solidFill>
                  <a:srgbClr val="FF0000"/>
                </a:solidFill>
              </a:rPr>
              <a:t> mean of y for each x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uy</a:t>
            </a:r>
            <a:r>
              <a:rPr lang="en-US" b="1" dirty="0" smtClean="0">
                <a:solidFill>
                  <a:srgbClr val="FF0000"/>
                </a:solidFill>
              </a:rPr>
              <a:t>=120+0.75*(25/20)*(x-150);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sy</a:t>
            </a:r>
            <a:r>
              <a:rPr lang="en-US" b="1" dirty="0" smtClean="0">
                <a:solidFill>
                  <a:srgbClr val="FF0000"/>
                </a:solidFill>
              </a:rPr>
              <a:t>=25*</a:t>
            </a:r>
            <a:r>
              <a:rPr lang="en-US" b="1" dirty="0" err="1" smtClean="0">
                <a:solidFill>
                  <a:srgbClr val="FF0000"/>
                </a:solidFill>
              </a:rPr>
              <a:t>sqrt</a:t>
            </a:r>
            <a:r>
              <a:rPr lang="en-US" b="1" dirty="0" smtClean="0">
                <a:solidFill>
                  <a:srgbClr val="FF0000"/>
                </a:solidFill>
              </a:rPr>
              <a:t>(1-0.75^2);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y=</a:t>
            </a:r>
            <a:r>
              <a:rPr lang="en-US" b="1" dirty="0" err="1" smtClean="0">
                <a:solidFill>
                  <a:srgbClr val="FF0000"/>
                </a:solidFill>
              </a:rPr>
              <a:t>normrnd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uy,sy</a:t>
            </a:r>
            <a:r>
              <a:rPr lang="en-US" b="1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mean(x)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std(x)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mean(y)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std(y)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cc=</a:t>
            </a:r>
            <a:r>
              <a:rPr lang="en-US" b="1" dirty="0" err="1" smtClean="0">
                <a:solidFill>
                  <a:srgbClr val="FF0000"/>
                </a:solidFill>
              </a:rPr>
              <a:t>corrcoef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x,y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Second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 is lognormal – mean=150, </a:t>
            </a:r>
            <a:r>
              <a:rPr lang="en-US" dirty="0" err="1" smtClean="0"/>
              <a:t>cov</a:t>
            </a:r>
            <a:r>
              <a:rPr lang="en-US" dirty="0" smtClean="0"/>
              <a:t>=0.13</a:t>
            </a:r>
          </a:p>
          <a:p>
            <a:r>
              <a:rPr lang="en-US" dirty="0" smtClean="0"/>
              <a:t>y is lognormal – mean=120, </a:t>
            </a:r>
            <a:r>
              <a:rPr lang="en-US" dirty="0" err="1" smtClean="0"/>
              <a:t>cov</a:t>
            </a:r>
            <a:r>
              <a:rPr lang="en-US" dirty="0" smtClean="0"/>
              <a:t>=0.21</a:t>
            </a:r>
          </a:p>
          <a:p>
            <a:r>
              <a:rPr lang="en-US" dirty="0" smtClean="0"/>
              <a:t>Correlation between </a:t>
            </a:r>
            <a:r>
              <a:rPr lang="en-US" dirty="0" err="1" smtClean="0"/>
              <a:t>ln</a:t>
            </a:r>
            <a:r>
              <a:rPr lang="en-US" dirty="0" smtClean="0"/>
              <a:t>(x) and </a:t>
            </a:r>
            <a:r>
              <a:rPr lang="en-US" dirty="0" err="1" smtClean="0"/>
              <a:t>ln</a:t>
            </a:r>
            <a:r>
              <a:rPr lang="en-US" dirty="0" smtClean="0"/>
              <a:t>(y) is 0.75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9200"/>
            <a:ext cx="7498080" cy="54864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n=10^7;  </a:t>
            </a:r>
            <a:r>
              <a:rPr lang="en-US" b="1" dirty="0" err="1" smtClean="0">
                <a:solidFill>
                  <a:srgbClr val="FF0000"/>
                </a:solidFill>
              </a:rPr>
              <a:t>xmean</a:t>
            </a:r>
            <a:r>
              <a:rPr lang="en-US" b="1" dirty="0" smtClean="0">
                <a:solidFill>
                  <a:srgbClr val="FF0000"/>
                </a:solidFill>
              </a:rPr>
              <a:t>=150; </a:t>
            </a:r>
            <a:r>
              <a:rPr lang="en-US" b="1" dirty="0" err="1" smtClean="0">
                <a:solidFill>
                  <a:srgbClr val="FF0000"/>
                </a:solidFill>
              </a:rPr>
              <a:t>xcov</a:t>
            </a:r>
            <a:r>
              <a:rPr lang="en-US" b="1" dirty="0" smtClean="0">
                <a:solidFill>
                  <a:srgbClr val="FF0000"/>
                </a:solidFill>
              </a:rPr>
              <a:t>=0.13;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ymean</a:t>
            </a:r>
            <a:r>
              <a:rPr lang="en-US" b="1" dirty="0" smtClean="0">
                <a:solidFill>
                  <a:srgbClr val="FF0000"/>
                </a:solidFill>
              </a:rPr>
              <a:t>=120; </a:t>
            </a:r>
            <a:r>
              <a:rPr lang="en-US" b="1" dirty="0" err="1" smtClean="0">
                <a:solidFill>
                  <a:srgbClr val="FF0000"/>
                </a:solidFill>
              </a:rPr>
              <a:t>ycov</a:t>
            </a:r>
            <a:r>
              <a:rPr lang="en-US" b="1" dirty="0" smtClean="0">
                <a:solidFill>
                  <a:srgbClr val="FF0000"/>
                </a:solidFill>
              </a:rPr>
              <a:t>=0.21; cc=0.75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xxi=</a:t>
            </a:r>
            <a:r>
              <a:rPr lang="en-US" b="1" dirty="0" err="1" smtClean="0">
                <a:solidFill>
                  <a:srgbClr val="FF0000"/>
                </a:solidFill>
              </a:rPr>
              <a:t>sqrt</a:t>
            </a:r>
            <a:r>
              <a:rPr lang="en-US" b="1" dirty="0" smtClean="0">
                <a:solidFill>
                  <a:srgbClr val="FF0000"/>
                </a:solidFill>
              </a:rPr>
              <a:t>(log(1+xcov^2));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xlam</a:t>
            </a:r>
            <a:r>
              <a:rPr lang="en-US" b="1" dirty="0" smtClean="0">
                <a:solidFill>
                  <a:srgbClr val="FF0000"/>
                </a:solidFill>
              </a:rPr>
              <a:t>=log(</a:t>
            </a:r>
            <a:r>
              <a:rPr lang="en-US" b="1" dirty="0" err="1" smtClean="0">
                <a:solidFill>
                  <a:srgbClr val="FF0000"/>
                </a:solidFill>
              </a:rPr>
              <a:t>xmean</a:t>
            </a:r>
            <a:r>
              <a:rPr lang="en-US" b="1" dirty="0" smtClean="0">
                <a:solidFill>
                  <a:srgbClr val="FF0000"/>
                </a:solidFill>
              </a:rPr>
              <a:t>)-xxi^2/2;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x=</a:t>
            </a:r>
            <a:r>
              <a:rPr lang="en-US" b="1" dirty="0" err="1" smtClean="0">
                <a:solidFill>
                  <a:srgbClr val="FF0000"/>
                </a:solidFill>
              </a:rPr>
              <a:t>lognrnd</a:t>
            </a:r>
            <a:r>
              <a:rPr lang="en-US" b="1" dirty="0" smtClean="0">
                <a:solidFill>
                  <a:srgbClr val="FF0000"/>
                </a:solidFill>
              </a:rPr>
              <a:t>(xlam,xxi,n,1);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A=log(x);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uB</a:t>
            </a:r>
            <a:r>
              <a:rPr lang="en-US" b="1" dirty="0" smtClean="0">
                <a:solidFill>
                  <a:srgbClr val="FF0000"/>
                </a:solidFill>
              </a:rPr>
              <a:t>=log(</a:t>
            </a:r>
            <a:r>
              <a:rPr lang="en-US" b="1" dirty="0" err="1" smtClean="0">
                <a:solidFill>
                  <a:srgbClr val="FF0000"/>
                </a:solidFill>
              </a:rPr>
              <a:t>ymean</a:t>
            </a:r>
            <a:r>
              <a:rPr lang="en-US" b="1" dirty="0" smtClean="0">
                <a:solidFill>
                  <a:srgbClr val="FF0000"/>
                </a:solidFill>
              </a:rPr>
              <a:t>)+cc*(</a:t>
            </a:r>
            <a:r>
              <a:rPr lang="en-US" b="1" dirty="0" err="1" smtClean="0">
                <a:solidFill>
                  <a:srgbClr val="FF0000"/>
                </a:solidFill>
              </a:rPr>
              <a:t>ycov</a:t>
            </a:r>
            <a:r>
              <a:rPr lang="en-US" b="1" dirty="0" smtClean="0">
                <a:solidFill>
                  <a:srgbClr val="FF0000"/>
                </a:solidFill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</a:rPr>
              <a:t>xcov</a:t>
            </a:r>
            <a:r>
              <a:rPr lang="en-US" b="1" dirty="0" smtClean="0">
                <a:solidFill>
                  <a:srgbClr val="FF0000"/>
                </a:solidFill>
              </a:rPr>
              <a:t>)*(A-log(</a:t>
            </a:r>
            <a:r>
              <a:rPr lang="en-US" b="1" dirty="0" err="1" smtClean="0">
                <a:solidFill>
                  <a:srgbClr val="FF0000"/>
                </a:solidFill>
              </a:rPr>
              <a:t>xmean</a:t>
            </a:r>
            <a:r>
              <a:rPr lang="en-US" b="1" dirty="0" smtClean="0">
                <a:solidFill>
                  <a:srgbClr val="FF0000"/>
                </a:solidFill>
              </a:rPr>
              <a:t>));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sB</a:t>
            </a:r>
            <a:r>
              <a:rPr lang="en-US" b="1" dirty="0" smtClean="0">
                <a:solidFill>
                  <a:srgbClr val="FF0000"/>
                </a:solidFill>
              </a:rPr>
              <a:t>=</a:t>
            </a:r>
            <a:r>
              <a:rPr lang="en-US" b="1" dirty="0" err="1" smtClean="0">
                <a:solidFill>
                  <a:srgbClr val="FF0000"/>
                </a:solidFill>
              </a:rPr>
              <a:t>ycov</a:t>
            </a:r>
            <a:r>
              <a:rPr lang="en-US" b="1" dirty="0" smtClean="0">
                <a:solidFill>
                  <a:srgbClr val="FF0000"/>
                </a:solidFill>
              </a:rPr>
              <a:t>*</a:t>
            </a:r>
            <a:r>
              <a:rPr lang="en-US" b="1" dirty="0" err="1" smtClean="0">
                <a:solidFill>
                  <a:srgbClr val="FF0000"/>
                </a:solidFill>
              </a:rPr>
              <a:t>sqrt</a:t>
            </a:r>
            <a:r>
              <a:rPr lang="en-US" b="1" dirty="0" smtClean="0">
                <a:solidFill>
                  <a:srgbClr val="FF0000"/>
                </a:solidFill>
              </a:rPr>
              <a:t>(1-cc^2);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B=</a:t>
            </a:r>
            <a:r>
              <a:rPr lang="en-US" b="1" dirty="0" err="1" smtClean="0">
                <a:solidFill>
                  <a:srgbClr val="FF0000"/>
                </a:solidFill>
              </a:rPr>
              <a:t>normrnd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uB,sB</a:t>
            </a:r>
            <a:r>
              <a:rPr lang="en-US" b="1" dirty="0" smtClean="0">
                <a:solidFill>
                  <a:srgbClr val="FF0000"/>
                </a:solidFill>
              </a:rPr>
              <a:t>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y=exp(B);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mean(x)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std(x)/mean(x)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mean(y)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std(y)/mean(y)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cc=</a:t>
            </a:r>
            <a:r>
              <a:rPr lang="en-US" b="1" dirty="0" err="1" smtClean="0">
                <a:solidFill>
                  <a:srgbClr val="FF0000"/>
                </a:solidFill>
              </a:rPr>
              <a:t>corrcoef</a:t>
            </a:r>
            <a:r>
              <a:rPr lang="en-US" b="1" dirty="0" smtClean="0">
                <a:solidFill>
                  <a:srgbClr val="FF0000"/>
                </a:solidFill>
              </a:rPr>
              <a:t>(log(x),log(y))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76200"/>
            <a:ext cx="7498080" cy="762000"/>
          </a:xfrm>
        </p:spPr>
        <p:txBody>
          <a:bodyPr/>
          <a:lstStyle/>
          <a:p>
            <a:r>
              <a:rPr lang="en-US" dirty="0" smtClean="0"/>
              <a:t>More General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581400" y="685800"/>
          <a:ext cx="5410200" cy="6127761"/>
        </p:xfrm>
        <a:graphic>
          <a:graphicData uri="http://schemas.openxmlformats.org/presentationml/2006/ole">
            <p:oleObj spid="_x0000_s161794" name="Equation" r:id="rId3" imgW="2781000" imgH="3149280" progId="Equation.3">
              <p:embed/>
            </p:oleObj>
          </a:graphicData>
        </a:graphic>
      </p:graphicFrame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General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3832225" y="1828800"/>
          <a:ext cx="2714625" cy="4211638"/>
        </p:xfrm>
        <a:graphic>
          <a:graphicData uri="http://schemas.openxmlformats.org/presentationml/2006/ole">
            <p:oleObj spid="_x0000_s197634" name="Equation" r:id="rId3" imgW="1244520" imgH="1930320" progId="Equation.3">
              <p:embed/>
            </p:oleObj>
          </a:graphicData>
        </a:graphic>
      </p:graphicFrame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General</a:t>
            </a:r>
            <a:endParaRPr lang="en-US" dirty="0"/>
          </a:p>
        </p:txBody>
      </p:sp>
      <p:graphicFrame>
        <p:nvGraphicFramePr>
          <p:cNvPr id="222211" name="Object 3"/>
          <p:cNvGraphicFramePr>
            <a:graphicFrameLocks noChangeAspect="1"/>
          </p:cNvGraphicFramePr>
          <p:nvPr/>
        </p:nvGraphicFramePr>
        <p:xfrm>
          <a:off x="2743199" y="1676400"/>
          <a:ext cx="5181601" cy="3801339"/>
        </p:xfrm>
        <a:graphic>
          <a:graphicData uri="http://schemas.openxmlformats.org/presentationml/2006/ole">
            <p:oleObj spid="_x0000_s222211" name="Equation" r:id="rId3" imgW="1904760" imgH="1396800" progId="Equation.3">
              <p:embed/>
            </p:oleObj>
          </a:graphicData>
        </a:graphic>
      </p:graphicFrame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Analytical Results</a:t>
            </a:r>
            <a:endParaRPr lang="en-US" dirty="0"/>
          </a:p>
        </p:txBody>
      </p:sp>
      <p:graphicFrame>
        <p:nvGraphicFramePr>
          <p:cNvPr id="221187" name="Object 3"/>
          <p:cNvGraphicFramePr>
            <a:graphicFrameLocks noChangeAspect="1"/>
          </p:cNvGraphicFramePr>
          <p:nvPr/>
        </p:nvGraphicFramePr>
        <p:xfrm>
          <a:off x="2406650" y="1371600"/>
          <a:ext cx="5624513" cy="5405438"/>
        </p:xfrm>
        <a:graphic>
          <a:graphicData uri="http://schemas.openxmlformats.org/presentationml/2006/ole">
            <p:oleObj spid="_x0000_s221187" name="Equation" r:id="rId3" imgW="2933640" imgH="281916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Plot</a:t>
            </a:r>
            <a:endParaRPr lang="en-US" dirty="0"/>
          </a:p>
        </p:txBody>
      </p:sp>
      <p:pic>
        <p:nvPicPr>
          <p:cNvPr id="149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4999" y="1431924"/>
            <a:ext cx="6218767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Script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n=100000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u1=</a:t>
            </a:r>
            <a:r>
              <a:rPr lang="en-US" b="1" dirty="0" err="1" smtClean="0">
                <a:solidFill>
                  <a:srgbClr val="FF0000"/>
                </a:solidFill>
              </a:rPr>
              <a:t>unifrnd</a:t>
            </a:r>
            <a:r>
              <a:rPr lang="en-US" b="1" dirty="0" smtClean="0">
                <a:solidFill>
                  <a:srgbClr val="FF0000"/>
                </a:solidFill>
              </a:rPr>
              <a:t>(0,1,n,1);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x=-2+2*</a:t>
            </a:r>
            <a:r>
              <a:rPr lang="en-US" b="1" dirty="0" err="1" smtClean="0">
                <a:solidFill>
                  <a:srgbClr val="FF0000"/>
                </a:solidFill>
              </a:rPr>
              <a:t>sqrt</a:t>
            </a:r>
            <a:r>
              <a:rPr lang="en-US" b="1" dirty="0" smtClean="0">
                <a:solidFill>
                  <a:srgbClr val="FF0000"/>
                </a:solidFill>
              </a:rPr>
              <a:t>(1+3*u1);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u2=</a:t>
            </a:r>
            <a:r>
              <a:rPr lang="en-US" b="1" dirty="0" err="1" smtClean="0">
                <a:solidFill>
                  <a:srgbClr val="FF0000"/>
                </a:solidFill>
              </a:rPr>
              <a:t>unifrnd</a:t>
            </a:r>
            <a:r>
              <a:rPr lang="en-US" b="1" dirty="0" smtClean="0">
                <a:solidFill>
                  <a:srgbClr val="FF0000"/>
                </a:solidFill>
              </a:rPr>
              <a:t>(0,1,n,1);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yx</a:t>
            </a:r>
            <a:r>
              <a:rPr lang="en-US" b="1" dirty="0" smtClean="0">
                <a:solidFill>
                  <a:srgbClr val="FF0000"/>
                </a:solidFill>
              </a:rPr>
              <a:t>=-x/2+1/2*</a:t>
            </a:r>
            <a:r>
              <a:rPr lang="en-US" b="1" dirty="0" err="1" smtClean="0">
                <a:solidFill>
                  <a:srgbClr val="FF0000"/>
                </a:solidFill>
              </a:rPr>
              <a:t>sqrt</a:t>
            </a:r>
            <a:r>
              <a:rPr lang="en-US" b="1" dirty="0" smtClean="0">
                <a:solidFill>
                  <a:srgbClr val="FF0000"/>
                </a:solidFill>
              </a:rPr>
              <a:t>(x.^2+64*u2+16*u2.*x);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mean(x)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std(x)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mean(</a:t>
            </a:r>
            <a:r>
              <a:rPr lang="en-US" b="1" dirty="0" err="1" smtClean="0">
                <a:solidFill>
                  <a:srgbClr val="FF0000"/>
                </a:solidFill>
              </a:rPr>
              <a:t>yx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std(</a:t>
            </a:r>
            <a:r>
              <a:rPr lang="en-US" b="1" dirty="0" err="1" smtClean="0">
                <a:solidFill>
                  <a:srgbClr val="FF0000"/>
                </a:solidFill>
              </a:rPr>
              <a:t>yx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cc=</a:t>
            </a:r>
            <a:r>
              <a:rPr lang="en-US" b="1" dirty="0" err="1" smtClean="0">
                <a:solidFill>
                  <a:srgbClr val="FF0000"/>
                </a:solidFill>
              </a:rPr>
              <a:t>corrcoef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x,yx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for Error Plot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clear all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n=1000;</a:t>
            </a:r>
          </a:p>
          <a:p>
            <a:pPr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ntries</a:t>
            </a:r>
            <a:r>
              <a:rPr lang="en-US" b="1" dirty="0" smtClean="0">
                <a:solidFill>
                  <a:srgbClr val="FF0000"/>
                </a:solidFill>
              </a:rPr>
              <a:t>=100;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roll1=ceil(6*rand(</a:t>
            </a:r>
            <a:r>
              <a:rPr lang="en-US" b="1" dirty="0" err="1" smtClean="0">
                <a:solidFill>
                  <a:srgbClr val="FF0000"/>
                </a:solidFill>
              </a:rPr>
              <a:t>n,ntries</a:t>
            </a:r>
            <a:r>
              <a:rPr lang="en-US" b="1" dirty="0" smtClean="0">
                <a:solidFill>
                  <a:srgbClr val="FF0000"/>
                </a:solidFill>
              </a:rPr>
              <a:t>));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roll2=ceil(6*rand(</a:t>
            </a:r>
            <a:r>
              <a:rPr lang="en-US" b="1" dirty="0" err="1" smtClean="0">
                <a:solidFill>
                  <a:srgbClr val="FF0000"/>
                </a:solidFill>
              </a:rPr>
              <a:t>n,ntries</a:t>
            </a:r>
            <a:r>
              <a:rPr lang="en-US" b="1" dirty="0" smtClean="0">
                <a:solidFill>
                  <a:srgbClr val="FF0000"/>
                </a:solidFill>
              </a:rPr>
              <a:t>));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tot=roll1+roll2;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for 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=1:ntries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sevens=</a:t>
            </a:r>
            <a:r>
              <a:rPr lang="en-US" b="1" dirty="0" err="1" smtClean="0">
                <a:solidFill>
                  <a:srgbClr val="FF0000"/>
                </a:solidFill>
              </a:rPr>
              <a:t>numel</a:t>
            </a:r>
            <a:r>
              <a:rPr lang="en-US" b="1" dirty="0" smtClean="0">
                <a:solidFill>
                  <a:srgbClr val="FF0000"/>
                </a:solidFill>
              </a:rPr>
              <a:t>(find(tot(:,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)==7));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    </a:t>
            </a:r>
            <a:r>
              <a:rPr lang="en-US" b="1" dirty="0" err="1" smtClean="0">
                <a:solidFill>
                  <a:srgbClr val="FF0000"/>
                </a:solidFill>
              </a:rPr>
              <a:t>prob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)=sevens/n;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end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mean(</a:t>
            </a:r>
            <a:r>
              <a:rPr lang="en-US" b="1" dirty="0" err="1" smtClean="0">
                <a:solidFill>
                  <a:srgbClr val="FF0000"/>
                </a:solidFill>
              </a:rPr>
              <a:t>prob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std(</a:t>
            </a:r>
            <a:r>
              <a:rPr lang="en-US" b="1" dirty="0" err="1" smtClean="0">
                <a:solidFill>
                  <a:srgbClr val="FF0000"/>
                </a:solidFill>
              </a:rPr>
              <a:t>prob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Monte Carlo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Monte Carlo approaches are also applicable to other types of problems:</a:t>
            </a:r>
          </a:p>
          <a:p>
            <a:pPr lvl="1"/>
            <a:r>
              <a:rPr lang="en-US" dirty="0" smtClean="0"/>
              <a:t>Particle transport</a:t>
            </a:r>
          </a:p>
          <a:p>
            <a:pPr lvl="1"/>
            <a:r>
              <a:rPr lang="en-US" dirty="0" smtClean="0"/>
              <a:t>Random walk</a:t>
            </a:r>
          </a:p>
          <a:p>
            <a:pPr lvl="1"/>
            <a:r>
              <a:rPr lang="en-US" dirty="0" smtClean="0"/>
              <a:t>Numerical integration (especially many-dimensional)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1986</TotalTime>
  <Words>1892</Words>
  <Application>Microsoft Office PowerPoint</Application>
  <PresentationFormat>On-screen Show (4:3)</PresentationFormat>
  <Paragraphs>432</Paragraphs>
  <Slides>70</Slides>
  <Notes>21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70</vt:i4>
      </vt:variant>
    </vt:vector>
  </HeadingPairs>
  <TitlesOfParts>
    <vt:vector size="73" baseType="lpstr">
      <vt:lpstr>Solstice</vt:lpstr>
      <vt:lpstr>Equation</vt:lpstr>
      <vt:lpstr>Microsoft Equation 3.0</vt:lpstr>
      <vt:lpstr>Monte Carlo Analysis</vt:lpstr>
      <vt:lpstr>Introduction</vt:lpstr>
      <vt:lpstr>Monte Carlo Analysis</vt:lpstr>
      <vt:lpstr>An example: dice</vt:lpstr>
      <vt:lpstr>Simple Code for Dice</vt:lpstr>
      <vt:lpstr>Other questions</vt:lpstr>
      <vt:lpstr>Plot</vt:lpstr>
      <vt:lpstr>Code for Error Plot</vt:lpstr>
      <vt:lpstr>More Monte Carlo</vt:lpstr>
      <vt:lpstr>An Example</vt:lpstr>
      <vt:lpstr>Sample</vt:lpstr>
      <vt:lpstr>4 Runs for 5 Steps Each</vt:lpstr>
      <vt:lpstr>4 Runs for 50 Steps Each</vt:lpstr>
      <vt:lpstr>Another Example</vt:lpstr>
      <vt:lpstr>Finding the Area of a Circle</vt:lpstr>
      <vt:lpstr>Example</vt:lpstr>
      <vt:lpstr>Another Example</vt:lpstr>
      <vt:lpstr>Source</vt:lpstr>
      <vt:lpstr>Characteristics of Monte Carlo Approaches</vt:lpstr>
      <vt:lpstr>Our Case Study</vt:lpstr>
      <vt:lpstr>Parameters</vt:lpstr>
      <vt:lpstr>Uniform Distributions</vt:lpstr>
      <vt:lpstr>Normal Distributions</vt:lpstr>
      <vt:lpstr>Matlab</vt:lpstr>
      <vt:lpstr>Using Matlab</vt:lpstr>
      <vt:lpstr>Basic Analytical Functions</vt:lpstr>
      <vt:lpstr>Example</vt:lpstr>
      <vt:lpstr>Case Study</vt:lpstr>
      <vt:lpstr>Result</vt:lpstr>
      <vt:lpstr>Other Sampling Approaches</vt:lpstr>
      <vt:lpstr>Built-In Matlab Commands</vt:lpstr>
      <vt:lpstr>Other Built-In Commands</vt:lpstr>
      <vt:lpstr>Example</vt:lpstr>
      <vt:lpstr>First solution</vt:lpstr>
      <vt:lpstr>Alternate Solution</vt:lpstr>
      <vt:lpstr>Third Solution</vt:lpstr>
      <vt:lpstr>Example</vt:lpstr>
      <vt:lpstr>Solution</vt:lpstr>
      <vt:lpstr>Example</vt:lpstr>
      <vt:lpstr>Continued</vt:lpstr>
      <vt:lpstr>PDF for V</vt:lpstr>
      <vt:lpstr>PDF for W</vt:lpstr>
      <vt:lpstr>Solution</vt:lpstr>
      <vt:lpstr>Latin Hypercube Sampling</vt:lpstr>
      <vt:lpstr>LHS Approach</vt:lpstr>
      <vt:lpstr>Slide 46</vt:lpstr>
      <vt:lpstr>Slide 47</vt:lpstr>
      <vt:lpstr>Slide 48</vt:lpstr>
      <vt:lpstr>Matlab Example</vt:lpstr>
      <vt:lpstr>Slide 50</vt:lpstr>
      <vt:lpstr>A Test</vt:lpstr>
      <vt:lpstr>Code</vt:lpstr>
      <vt:lpstr>Results</vt:lpstr>
      <vt:lpstr>Monte Carlo with Correlated Variables</vt:lpstr>
      <vt:lpstr>Bivariate distributions</vt:lpstr>
      <vt:lpstr>Conditional and Marginal Distributions</vt:lpstr>
      <vt:lpstr>Derivation</vt:lpstr>
      <vt:lpstr>How do we sample these </vt:lpstr>
      <vt:lpstr>Approach</vt:lpstr>
      <vt:lpstr>Note: For Bivariate Normal Distributions</vt:lpstr>
      <vt:lpstr>How can we use these?</vt:lpstr>
      <vt:lpstr>Example</vt:lpstr>
      <vt:lpstr>The Script</vt:lpstr>
      <vt:lpstr>A Second Example</vt:lpstr>
      <vt:lpstr>Script</vt:lpstr>
      <vt:lpstr>More General</vt:lpstr>
      <vt:lpstr>More General</vt:lpstr>
      <vt:lpstr>More General</vt:lpstr>
      <vt:lpstr>Some Analytical Results</vt:lpstr>
      <vt:lpstr>The Script</vt:lpstr>
    </vt:vector>
  </TitlesOfParts>
  <Company>self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Fitting Curves to Data</dc:title>
  <dc:creator>Blanchard</dc:creator>
  <cp:lastModifiedBy>jake</cp:lastModifiedBy>
  <cp:revision>183</cp:revision>
  <dcterms:created xsi:type="dcterms:W3CDTF">1999-08-26T02:52:39Z</dcterms:created>
  <dcterms:modified xsi:type="dcterms:W3CDTF">2010-10-20T18:10:07Z</dcterms:modified>
</cp:coreProperties>
</file>