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257" r:id="rId3"/>
    <p:sldId id="259" r:id="rId4"/>
    <p:sldId id="276" r:id="rId5"/>
    <p:sldId id="275" r:id="rId6"/>
    <p:sldId id="277" r:id="rId7"/>
    <p:sldId id="278" r:id="rId8"/>
    <p:sldId id="258" r:id="rId9"/>
    <p:sldId id="260" r:id="rId10"/>
    <p:sldId id="261" r:id="rId11"/>
    <p:sldId id="264" r:id="rId12"/>
    <p:sldId id="262" r:id="rId13"/>
    <p:sldId id="263" r:id="rId14"/>
    <p:sldId id="265" r:id="rId15"/>
    <p:sldId id="266" r:id="rId16"/>
    <p:sldId id="267" r:id="rId17"/>
    <p:sldId id="268" r:id="rId18"/>
    <p:sldId id="269" r:id="rId19"/>
    <p:sldId id="270" r:id="rId20"/>
    <p:sldId id="274" r:id="rId21"/>
    <p:sldId id="272" r:id="rId22"/>
    <p:sldId id="273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425A9A-0916-4FA2-B4A5-0162394B6F6A}" type="datetimeFigureOut">
              <a:rPr lang="en-US" smtClean="0"/>
              <a:pPr/>
              <a:t>9/29/2010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27EA77-8099-4109-A32E-F1CCBBC7F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90E5DE-5F91-49B5-9135-492C9D33BE99}" type="datetime1">
              <a:rPr lang="en-US" smtClean="0"/>
              <a:pPr/>
              <a:t>9/29/2010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A51E75-711E-4FDE-ADE6-DCE59B0E7E7C}" type="datetime1">
              <a:rPr lang="en-US" smtClean="0"/>
              <a:pPr/>
              <a:t>9/29/2010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919D6B-4451-46B4-B992-010B895FB06F}" type="datetime1">
              <a:rPr lang="en-US" smtClean="0"/>
              <a:pPr/>
              <a:t>9/29/2010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0E248F-782C-4F61-A3E0-6913809F9755}" type="datetime1">
              <a:rPr lang="en-US" smtClean="0"/>
              <a:pPr/>
              <a:t>9/29/2010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9F25A9-BE53-4303-B9A6-2463BF6D2487}" type="datetime1">
              <a:rPr lang="en-US" smtClean="0"/>
              <a:pPr/>
              <a:t>9/29/2010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B403B5-67E5-4D51-811E-BEF5A5C29690}" type="datetime1">
              <a:rPr lang="en-US" smtClean="0"/>
              <a:pPr/>
              <a:t>9/29/2010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866D13-3CB3-4B1B-82A1-2844F9324533}" type="datetime1">
              <a:rPr lang="en-US" smtClean="0"/>
              <a:pPr/>
              <a:t>9/29/2010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6E6181-3F48-4493-A1F6-F3090B09BF11}" type="datetime1">
              <a:rPr lang="en-US" smtClean="0"/>
              <a:pPr/>
              <a:t>9/29/2010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11700D-73E4-4F3C-882A-5633AA419D32}" type="datetime1">
              <a:rPr lang="en-US" smtClean="0"/>
              <a:pPr/>
              <a:t>9/29/2010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3D4C20-075D-4193-B62E-0ED2024C82AB}" type="datetime1">
              <a:rPr lang="en-US" smtClean="0"/>
              <a:pPr/>
              <a:t>9/29/2010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5F36C9-2C50-41A1-BA8D-3E66BE38B23F}" type="datetime1">
              <a:rPr lang="en-US" smtClean="0"/>
              <a:pPr/>
              <a:t>9/29/2010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C52E69D-7E1F-43A9-9B73-25BDF6E54F3D}" type="datetime1">
              <a:rPr lang="en-US" smtClean="0"/>
              <a:pPr/>
              <a:t>9/29/2010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7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18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Summary Statistics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Jake Blanchard</a:t>
            </a:r>
          </a:p>
          <a:p>
            <a:r>
              <a:rPr lang="en-US" dirty="0" smtClean="0"/>
              <a:t>Spring 2008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Skewness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7772400" cy="5562600"/>
          </a:xfrm>
        </p:spPr>
        <p:txBody>
          <a:bodyPr>
            <a:normAutofit/>
          </a:bodyPr>
          <a:lstStyle/>
          <a:p>
            <a:r>
              <a:rPr lang="en-US" dirty="0" err="1" smtClean="0"/>
              <a:t>skewness</a:t>
            </a:r>
            <a:r>
              <a:rPr lang="en-US" dirty="0" smtClean="0"/>
              <a:t> is a measure of asymmetry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For discrete data sets, the biased </a:t>
            </a:r>
            <a:r>
              <a:rPr lang="en-US" dirty="0" err="1" smtClean="0"/>
              <a:t>skewness</a:t>
            </a:r>
            <a:r>
              <a:rPr lang="en-US" dirty="0" smtClean="0"/>
              <a:t> is related to: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 smtClean="0"/>
              <a:t>skewness</a:t>
            </a:r>
            <a:r>
              <a:rPr lang="en-US" dirty="0" smtClean="0"/>
              <a:t> is often defined as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565275" y="1876425"/>
          <a:ext cx="5716588" cy="1271588"/>
        </p:xfrm>
        <a:graphic>
          <a:graphicData uri="http://schemas.openxmlformats.org/presentationml/2006/ole">
            <p:oleObj spid="_x0000_s56322" name="Equation" r:id="rId4" imgW="2108160" imgH="469800" progId="Equation.3">
              <p:embed/>
            </p:oleObj>
          </a:graphicData>
        </a:graphic>
      </p:graphicFrame>
      <p:graphicFrame>
        <p:nvGraphicFramePr>
          <p:cNvPr id="54275" name="Object 3"/>
          <p:cNvGraphicFramePr>
            <a:graphicFrameLocks noChangeAspect="1"/>
          </p:cNvGraphicFramePr>
          <p:nvPr/>
        </p:nvGraphicFramePr>
        <p:xfrm>
          <a:off x="4038600" y="3886200"/>
          <a:ext cx="2546350" cy="982663"/>
        </p:xfrm>
        <a:graphic>
          <a:graphicData uri="http://schemas.openxmlformats.org/presentationml/2006/ole">
            <p:oleObj spid="_x0000_s56323" name="Equation" r:id="rId5" imgW="1117440" imgH="431640" progId="Equation.3">
              <p:embed/>
            </p:oleObj>
          </a:graphicData>
        </a:graphic>
      </p:graphicFrame>
      <p:graphicFrame>
        <p:nvGraphicFramePr>
          <p:cNvPr id="54276" name="Object 4"/>
          <p:cNvGraphicFramePr>
            <a:graphicFrameLocks noChangeAspect="1"/>
          </p:cNvGraphicFramePr>
          <p:nvPr/>
        </p:nvGraphicFramePr>
        <p:xfrm>
          <a:off x="7086600" y="5334000"/>
          <a:ext cx="1514235" cy="1169988"/>
        </p:xfrm>
        <a:graphic>
          <a:graphicData uri="http://schemas.openxmlformats.org/presentationml/2006/ole">
            <p:oleObj spid="_x0000_s56324" name="Equation" r:id="rId6" imgW="50796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Skewness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033" y="1828800"/>
            <a:ext cx="734992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Kurtosis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7772400" cy="5562600"/>
          </a:xfrm>
        </p:spPr>
        <p:txBody>
          <a:bodyPr>
            <a:normAutofit/>
          </a:bodyPr>
          <a:lstStyle/>
          <a:p>
            <a:r>
              <a:rPr lang="en-US" dirty="0" smtClean="0"/>
              <a:t>kurtosis is a measure of </a:t>
            </a:r>
            <a:r>
              <a:rPr lang="en-US" dirty="0" err="1" smtClean="0"/>
              <a:t>peakedness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For discrete data sets, the biased kurtosis is related to: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kurtosis is often defined as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481263" y="1800225"/>
          <a:ext cx="5783262" cy="1270000"/>
        </p:xfrm>
        <a:graphic>
          <a:graphicData uri="http://schemas.openxmlformats.org/presentationml/2006/ole">
            <p:oleObj spid="_x0000_s57346" name="Equation" r:id="rId4" imgW="2133360" imgH="469800" progId="Equation.3">
              <p:embed/>
            </p:oleObj>
          </a:graphicData>
        </a:graphic>
      </p:graphicFrame>
      <p:graphicFrame>
        <p:nvGraphicFramePr>
          <p:cNvPr id="54275" name="Object 3"/>
          <p:cNvGraphicFramePr>
            <a:graphicFrameLocks noChangeAspect="1"/>
          </p:cNvGraphicFramePr>
          <p:nvPr/>
        </p:nvGraphicFramePr>
        <p:xfrm>
          <a:off x="3414713" y="3886200"/>
          <a:ext cx="2574925" cy="982663"/>
        </p:xfrm>
        <a:graphic>
          <a:graphicData uri="http://schemas.openxmlformats.org/presentationml/2006/ole">
            <p:oleObj spid="_x0000_s57347" name="Equation" r:id="rId5" imgW="1130040" imgH="431640" progId="Equation.3">
              <p:embed/>
            </p:oleObj>
          </a:graphicData>
        </a:graphic>
      </p:graphicFrame>
      <p:graphicFrame>
        <p:nvGraphicFramePr>
          <p:cNvPr id="54276" name="Object 4"/>
          <p:cNvGraphicFramePr>
            <a:graphicFrameLocks noChangeAspect="1"/>
          </p:cNvGraphicFramePr>
          <p:nvPr/>
        </p:nvGraphicFramePr>
        <p:xfrm>
          <a:off x="6858000" y="5410200"/>
          <a:ext cx="1828800" cy="974567"/>
        </p:xfrm>
        <a:graphic>
          <a:graphicData uri="http://schemas.openxmlformats.org/presentationml/2006/ole">
            <p:oleObj spid="_x0000_s57348" name="Equation" r:id="rId6" imgW="73656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Kurtosis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5410200"/>
            <a:ext cx="7772400" cy="94536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Pdf</a:t>
            </a:r>
            <a:r>
              <a:rPr lang="en-US" dirty="0" smtClean="0"/>
              <a:t> of Pearson type VII distribution with kurtosis of infinity (red), 2 (blue), and 0 (black)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1143000"/>
            <a:ext cx="5562600" cy="4171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Matlab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571612"/>
            <a:ext cx="7924800" cy="4783948"/>
          </a:xfrm>
        </p:spPr>
        <p:txBody>
          <a:bodyPr/>
          <a:lstStyle/>
          <a:p>
            <a:r>
              <a:rPr lang="en-US" dirty="0" smtClean="0"/>
              <a:t>Sample data is length of time a person was able to hold their breath (40 attempts)</a:t>
            </a:r>
          </a:p>
          <a:p>
            <a:r>
              <a:rPr lang="en-US" dirty="0" smtClean="0"/>
              <a:t>Try a scatter plot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load </a:t>
            </a:r>
            <a:r>
              <a:rPr lang="en-US" sz="2400" b="1" dirty="0" err="1" smtClean="0">
                <a:solidFill>
                  <a:srgbClr val="FF0000"/>
                </a:solidFill>
              </a:rPr>
              <a:t>RobPracticeHolds</a:t>
            </a:r>
            <a:r>
              <a:rPr lang="en-US" sz="2400" b="1" dirty="0" smtClean="0">
                <a:solidFill>
                  <a:srgbClr val="FF0000"/>
                </a:solidFill>
              </a:rPr>
              <a:t>; 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y = ones(size(</a:t>
            </a:r>
            <a:r>
              <a:rPr lang="en-US" sz="2400" b="1" dirty="0" err="1" smtClean="0">
                <a:solidFill>
                  <a:srgbClr val="FF0000"/>
                </a:solidFill>
              </a:rPr>
              <a:t>breathholds</a:t>
            </a:r>
            <a:r>
              <a:rPr lang="en-US" sz="2400" b="1" dirty="0" smtClean="0">
                <a:solidFill>
                  <a:srgbClr val="FF0000"/>
                </a:solidFill>
              </a:rPr>
              <a:t>));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h1 = figure('Position',[100 100 400 100],'</a:t>
            </a:r>
            <a:r>
              <a:rPr lang="en-US" sz="2400" b="1" dirty="0" err="1" smtClean="0">
                <a:solidFill>
                  <a:srgbClr val="FF0000"/>
                </a:solidFill>
              </a:rPr>
              <a:t>Color','w</a:t>
            </a:r>
            <a:r>
              <a:rPr lang="en-US" sz="2400" b="1" dirty="0" smtClean="0">
                <a:solidFill>
                  <a:srgbClr val="FF0000"/>
                </a:solidFill>
              </a:rPr>
              <a:t>');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scatter(</a:t>
            </a:r>
            <a:r>
              <a:rPr lang="en-US" sz="2400" b="1" dirty="0" err="1" smtClean="0">
                <a:solidFill>
                  <a:srgbClr val="FF0000"/>
                </a:solidFill>
              </a:rPr>
              <a:t>breathholds,y</a:t>
            </a:r>
            <a:r>
              <a:rPr lang="en-US" sz="2400" b="1" dirty="0" smtClean="0">
                <a:solidFill>
                  <a:srgbClr val="FF0000"/>
                </a:solidFill>
              </a:rPr>
              <a:t>);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788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4800600"/>
            <a:ext cx="396240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71612"/>
            <a:ext cx="8382000" cy="4783948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b="1" dirty="0" err="1" smtClean="0">
                <a:solidFill>
                  <a:srgbClr val="FF0000"/>
                </a:solidFill>
              </a:rPr>
              <a:t>disp</a:t>
            </a:r>
            <a:r>
              <a:rPr lang="en-US" sz="1800" b="1" dirty="0" smtClean="0">
                <a:solidFill>
                  <a:srgbClr val="FF0000"/>
                </a:solidFill>
              </a:rPr>
              <a:t>(['The mean is ',num2str(mean(</a:t>
            </a:r>
            <a:r>
              <a:rPr lang="en-US" sz="1800" b="1" dirty="0" err="1" smtClean="0">
                <a:solidFill>
                  <a:srgbClr val="FF0000"/>
                </a:solidFill>
              </a:rPr>
              <a:t>breathholds</a:t>
            </a:r>
            <a:r>
              <a:rPr lang="en-US" sz="1800" b="1" dirty="0" smtClean="0">
                <a:solidFill>
                  <a:srgbClr val="FF0000"/>
                </a:solidFill>
              </a:rPr>
              <a:t>)),' seconds (green line).']);</a:t>
            </a:r>
          </a:p>
          <a:p>
            <a:pPr>
              <a:buNone/>
            </a:pPr>
            <a:r>
              <a:rPr lang="en-US" sz="1800" b="1" dirty="0" err="1" smtClean="0">
                <a:solidFill>
                  <a:srgbClr val="FF0000"/>
                </a:solidFill>
              </a:rPr>
              <a:t>disp</a:t>
            </a:r>
            <a:r>
              <a:rPr lang="en-US" sz="1800" b="1" dirty="0" smtClean="0">
                <a:solidFill>
                  <a:srgbClr val="FF0000"/>
                </a:solidFill>
              </a:rPr>
              <a:t>(['The median is ',num2str(median(</a:t>
            </a:r>
            <a:r>
              <a:rPr lang="en-US" sz="1800" b="1" dirty="0" err="1" smtClean="0">
                <a:solidFill>
                  <a:srgbClr val="FF0000"/>
                </a:solidFill>
              </a:rPr>
              <a:t>breathholds</a:t>
            </a:r>
            <a:r>
              <a:rPr lang="en-US" sz="1800" b="1" dirty="0" smtClean="0">
                <a:solidFill>
                  <a:srgbClr val="FF0000"/>
                </a:solidFill>
              </a:rPr>
              <a:t>)),' seconds (red line).']);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FF0000"/>
                </a:solidFill>
              </a:rPr>
              <a:t>hold all;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FF0000"/>
                </a:solidFill>
              </a:rPr>
              <a:t>line([mean(</a:t>
            </a:r>
            <a:r>
              <a:rPr lang="en-US" sz="1800" b="1" dirty="0" err="1" smtClean="0">
                <a:solidFill>
                  <a:srgbClr val="FF0000"/>
                </a:solidFill>
              </a:rPr>
              <a:t>breathholds</a:t>
            </a:r>
            <a:r>
              <a:rPr lang="en-US" sz="1800" b="1" dirty="0" smtClean="0">
                <a:solidFill>
                  <a:srgbClr val="FF0000"/>
                </a:solidFill>
              </a:rPr>
              <a:t>) mean(</a:t>
            </a:r>
            <a:r>
              <a:rPr lang="en-US" sz="1800" b="1" dirty="0" err="1" smtClean="0">
                <a:solidFill>
                  <a:srgbClr val="FF0000"/>
                </a:solidFill>
              </a:rPr>
              <a:t>breathholds</a:t>
            </a:r>
            <a:r>
              <a:rPr lang="en-US" sz="1800" b="1" dirty="0" smtClean="0">
                <a:solidFill>
                  <a:srgbClr val="FF0000"/>
                </a:solidFill>
              </a:rPr>
              <a:t>)],[0.5 1.5],'</a:t>
            </a:r>
            <a:r>
              <a:rPr lang="en-US" sz="1800" b="1" dirty="0" err="1" smtClean="0">
                <a:solidFill>
                  <a:srgbClr val="FF0000"/>
                </a:solidFill>
              </a:rPr>
              <a:t>color','g</a:t>
            </a:r>
            <a:r>
              <a:rPr lang="en-US" sz="1800" b="1" dirty="0" smtClean="0">
                <a:solidFill>
                  <a:srgbClr val="FF0000"/>
                </a:solidFill>
              </a:rPr>
              <a:t>');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FF0000"/>
                </a:solidFill>
              </a:rPr>
              <a:t>line([median(</a:t>
            </a:r>
            <a:r>
              <a:rPr lang="en-US" sz="1800" b="1" dirty="0" err="1" smtClean="0">
                <a:solidFill>
                  <a:srgbClr val="FF0000"/>
                </a:solidFill>
              </a:rPr>
              <a:t>breathholds</a:t>
            </a:r>
            <a:r>
              <a:rPr lang="en-US" sz="1800" b="1" dirty="0" smtClean="0">
                <a:solidFill>
                  <a:srgbClr val="FF0000"/>
                </a:solidFill>
              </a:rPr>
              <a:t>) median(</a:t>
            </a:r>
            <a:r>
              <a:rPr lang="en-US" sz="1800" b="1" dirty="0" err="1" smtClean="0">
                <a:solidFill>
                  <a:srgbClr val="FF0000"/>
                </a:solidFill>
              </a:rPr>
              <a:t>breathholds</a:t>
            </a:r>
            <a:r>
              <a:rPr lang="en-US" sz="1800" b="1" dirty="0" smtClean="0">
                <a:solidFill>
                  <a:srgbClr val="FF0000"/>
                </a:solidFill>
              </a:rPr>
              <a:t>)],[0.5 1.5],'</a:t>
            </a:r>
            <a:r>
              <a:rPr lang="en-US" sz="1800" b="1" dirty="0" err="1" smtClean="0">
                <a:solidFill>
                  <a:srgbClr val="FF0000"/>
                </a:solidFill>
              </a:rPr>
              <a:t>color','r</a:t>
            </a:r>
            <a:r>
              <a:rPr lang="en-US" sz="1800" dirty="0" smtClean="0">
                <a:solidFill>
                  <a:srgbClr val="FF0000"/>
                </a:solidFill>
              </a:rPr>
              <a:t>');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798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3886200"/>
            <a:ext cx="396240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Box Plot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83948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title('Scatter with Min, 25%iqr, Median, Mean, 75%iqr, &amp; Max lines'); </a:t>
            </a:r>
          </a:p>
          <a:p>
            <a:pPr marL="0" indent="0">
              <a:buNone/>
            </a:pPr>
            <a:r>
              <a:rPr lang="en-US" sz="2000" b="1" dirty="0" err="1" smtClean="0">
                <a:solidFill>
                  <a:srgbClr val="FF0000"/>
                </a:solidFill>
              </a:rPr>
              <a:t>xlabel</a:t>
            </a:r>
            <a:r>
              <a:rPr lang="en-US" sz="2000" b="1" dirty="0" smtClean="0">
                <a:solidFill>
                  <a:srgbClr val="FF0000"/>
                </a:solidFill>
              </a:rPr>
              <a:t>(''); 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h3 = figure('Position',[100 100 400 100],'</a:t>
            </a:r>
            <a:r>
              <a:rPr lang="en-US" sz="2000" b="1" dirty="0" err="1" smtClean="0">
                <a:solidFill>
                  <a:srgbClr val="FF0000"/>
                </a:solidFill>
              </a:rPr>
              <a:t>Color','w</a:t>
            </a:r>
            <a:r>
              <a:rPr lang="en-US" sz="2000" b="1" dirty="0" smtClean="0">
                <a:solidFill>
                  <a:srgbClr val="FF0000"/>
                </a:solidFill>
              </a:rPr>
              <a:t>'); </a:t>
            </a:r>
            <a:r>
              <a:rPr lang="en-US" sz="2000" b="1" dirty="0" err="1" smtClean="0">
                <a:solidFill>
                  <a:srgbClr val="FF0000"/>
                </a:solidFill>
              </a:rPr>
              <a:t>boxplot</a:t>
            </a:r>
            <a:r>
              <a:rPr lang="en-US" sz="2000" b="1" dirty="0" smtClean="0">
                <a:solidFill>
                  <a:srgbClr val="FF0000"/>
                </a:solidFill>
              </a:rPr>
              <a:t>(breathholds,'orientation','horizontal','widths',.5); 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set(</a:t>
            </a:r>
            <a:r>
              <a:rPr lang="en-US" sz="2000" b="1" dirty="0" err="1" smtClean="0">
                <a:solidFill>
                  <a:srgbClr val="FF0000"/>
                </a:solidFill>
              </a:rPr>
              <a:t>gca,'XLim</a:t>
            </a:r>
            <a:r>
              <a:rPr lang="en-US" sz="2000" b="1" dirty="0" smtClean="0">
                <a:solidFill>
                  <a:srgbClr val="FF0000"/>
                </a:solidFill>
              </a:rPr>
              <a:t>',[40 140]); 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title('A </a:t>
            </a:r>
            <a:r>
              <a:rPr lang="en-US" sz="2000" b="1" dirty="0" err="1" smtClean="0">
                <a:solidFill>
                  <a:srgbClr val="FF0000"/>
                </a:solidFill>
              </a:rPr>
              <a:t>Boxplot</a:t>
            </a:r>
            <a:r>
              <a:rPr lang="en-US" sz="2000" b="1" dirty="0" smtClean="0">
                <a:solidFill>
                  <a:srgbClr val="FF0000"/>
                </a:solidFill>
              </a:rPr>
              <a:t> of the same data'); </a:t>
            </a:r>
            <a:r>
              <a:rPr lang="en-US" sz="2000" b="1" dirty="0" err="1" smtClean="0">
                <a:solidFill>
                  <a:srgbClr val="FF0000"/>
                </a:solidFill>
              </a:rPr>
              <a:t>xlabel</a:t>
            </a:r>
            <a:r>
              <a:rPr lang="en-US" sz="2000" b="1" dirty="0" smtClean="0">
                <a:solidFill>
                  <a:srgbClr val="FF0000"/>
                </a:solidFill>
              </a:rPr>
              <a:t>(''); set(</a:t>
            </a:r>
            <a:r>
              <a:rPr lang="en-US" sz="2000" b="1" dirty="0" err="1" smtClean="0">
                <a:solidFill>
                  <a:srgbClr val="FF0000"/>
                </a:solidFill>
              </a:rPr>
              <a:t>gca,'Yticklabel</a:t>
            </a:r>
            <a:r>
              <a:rPr lang="en-US" sz="2000" b="1" dirty="0" smtClean="0">
                <a:solidFill>
                  <a:srgbClr val="FF0000"/>
                </a:solidFill>
              </a:rPr>
              <a:t>',[]); </a:t>
            </a:r>
            <a:r>
              <a:rPr lang="en-US" sz="2000" b="1" dirty="0" err="1" smtClean="0">
                <a:solidFill>
                  <a:srgbClr val="FF0000"/>
                </a:solidFill>
              </a:rPr>
              <a:t>ylabel</a:t>
            </a:r>
            <a:r>
              <a:rPr lang="en-US" sz="2000" b="1" dirty="0" smtClean="0">
                <a:solidFill>
                  <a:srgbClr val="FF0000"/>
                </a:solidFill>
              </a:rPr>
              <a:t>(''); 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Box Plot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2819400"/>
            <a:ext cx="396240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0" y="1066800"/>
            <a:ext cx="396240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Line Callout 1 7"/>
          <p:cNvSpPr/>
          <p:nvPr/>
        </p:nvSpPr>
        <p:spPr>
          <a:xfrm flipH="1">
            <a:off x="2362200" y="3352800"/>
            <a:ext cx="762000" cy="457200"/>
          </a:xfrm>
          <a:prstGeom prst="borderCallout1">
            <a:avLst>
              <a:gd name="adj1" fmla="val 18750"/>
              <a:gd name="adj2" fmla="val -8333"/>
              <a:gd name="adj3" fmla="val 164675"/>
              <a:gd name="adj4" fmla="val -177898"/>
            </a:avLst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Min</a:t>
            </a:r>
            <a:endParaRPr lang="en-US" b="1" dirty="0"/>
          </a:p>
        </p:txBody>
      </p:sp>
      <p:sp>
        <p:nvSpPr>
          <p:cNvPr id="9" name="Line Callout 1 8"/>
          <p:cNvSpPr/>
          <p:nvPr/>
        </p:nvSpPr>
        <p:spPr>
          <a:xfrm flipH="1">
            <a:off x="5257800" y="5562600"/>
            <a:ext cx="762000" cy="457200"/>
          </a:xfrm>
          <a:prstGeom prst="borderCallout1">
            <a:avLst>
              <a:gd name="adj1" fmla="val 18750"/>
              <a:gd name="adj2" fmla="val -8333"/>
              <a:gd name="adj3" fmla="val -302717"/>
              <a:gd name="adj4" fmla="val -56594"/>
            </a:avLst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Max</a:t>
            </a:r>
            <a:endParaRPr lang="en-US" b="1" dirty="0"/>
          </a:p>
        </p:txBody>
      </p:sp>
      <p:sp>
        <p:nvSpPr>
          <p:cNvPr id="10" name="Line Callout 1 9"/>
          <p:cNvSpPr/>
          <p:nvPr/>
        </p:nvSpPr>
        <p:spPr>
          <a:xfrm flipH="1">
            <a:off x="2971800" y="5410200"/>
            <a:ext cx="990600" cy="457200"/>
          </a:xfrm>
          <a:prstGeom prst="borderCallout1">
            <a:avLst>
              <a:gd name="adj1" fmla="val 18750"/>
              <a:gd name="adj2" fmla="val -8333"/>
              <a:gd name="adj3" fmla="val -239673"/>
              <a:gd name="adj4" fmla="val -140373"/>
            </a:avLst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Median</a:t>
            </a:r>
            <a:endParaRPr lang="en-US" b="1" dirty="0"/>
          </a:p>
        </p:txBody>
      </p:sp>
      <p:sp>
        <p:nvSpPr>
          <p:cNvPr id="11" name="Line Callout 1 10"/>
          <p:cNvSpPr/>
          <p:nvPr/>
        </p:nvSpPr>
        <p:spPr>
          <a:xfrm>
            <a:off x="7543800" y="5943600"/>
            <a:ext cx="1447800" cy="457200"/>
          </a:xfrm>
          <a:prstGeom prst="borderCallout1">
            <a:avLst>
              <a:gd name="adj1" fmla="val 18750"/>
              <a:gd name="adj2" fmla="val -8333"/>
              <a:gd name="adj3" fmla="val -389674"/>
              <a:gd name="adj4" fmla="val -35381"/>
            </a:avLst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Outlier</a:t>
            </a:r>
            <a:endParaRPr lang="en-US" b="1" dirty="0"/>
          </a:p>
        </p:txBody>
      </p:sp>
      <p:sp>
        <p:nvSpPr>
          <p:cNvPr id="12" name="Line Callout 1 11"/>
          <p:cNvSpPr/>
          <p:nvPr/>
        </p:nvSpPr>
        <p:spPr>
          <a:xfrm flipH="1">
            <a:off x="457200" y="4114800"/>
            <a:ext cx="1752600" cy="1524000"/>
          </a:xfrm>
          <a:prstGeom prst="borderCallout1">
            <a:avLst>
              <a:gd name="adj1" fmla="val 18750"/>
              <a:gd name="adj2" fmla="val -8333"/>
              <a:gd name="adj3" fmla="val -29481"/>
              <a:gd name="adj4" fmla="val -151799"/>
            </a:avLst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Box represents inter-quartile range (half of data) </a:t>
            </a:r>
            <a:endParaRPr lang="en-US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Empirical </a:t>
            </a:r>
            <a:r>
              <a:rPr lang="en-US" dirty="0" err="1" smtClean="0"/>
              <a:t>cdf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h3 = figure('Position',[100 100 600 400],'</a:t>
            </a:r>
            <a:r>
              <a:rPr lang="en-US" sz="2000" b="1" dirty="0" err="1" smtClean="0">
                <a:solidFill>
                  <a:srgbClr val="FF0000"/>
                </a:solidFill>
              </a:rPr>
              <a:t>Color','w</a:t>
            </a:r>
            <a:r>
              <a:rPr lang="en-US" sz="2000" b="1" dirty="0" smtClean="0">
                <a:solidFill>
                  <a:srgbClr val="FF0000"/>
                </a:solidFill>
              </a:rPr>
              <a:t>');</a:t>
            </a:r>
          </a:p>
          <a:p>
            <a:pPr>
              <a:buNone/>
            </a:pPr>
            <a:r>
              <a:rPr lang="en-US" sz="2000" b="1" dirty="0" err="1" smtClean="0">
                <a:solidFill>
                  <a:srgbClr val="FF0000"/>
                </a:solidFill>
              </a:rPr>
              <a:t>cdfplot</a:t>
            </a:r>
            <a:r>
              <a:rPr lang="en-US" sz="2000" b="1" dirty="0" smtClean="0">
                <a:solidFill>
                  <a:srgbClr val="FF0000"/>
                </a:solidFill>
              </a:rPr>
              <a:t>(</a:t>
            </a:r>
            <a:r>
              <a:rPr lang="en-US" sz="2000" b="1" dirty="0" err="1" smtClean="0">
                <a:solidFill>
                  <a:srgbClr val="FF0000"/>
                </a:solidFill>
              </a:rPr>
              <a:t>breathholds</a:t>
            </a:r>
            <a:r>
              <a:rPr lang="en-US" sz="2000" b="1" dirty="0" smtClean="0">
                <a:solidFill>
                  <a:srgbClr val="FF0000"/>
                </a:solidFill>
              </a:rPr>
              <a:t>);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819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2362200"/>
            <a:ext cx="5312049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Multivariate Data 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47800"/>
            <a:ext cx="7562088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When there are multiple input variables, we need some additional ways to characterize the data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x and y are independent, then </a:t>
            </a:r>
            <a:r>
              <a:rPr lang="en-US" dirty="0" err="1" smtClean="0"/>
              <a:t>Cov</a:t>
            </a:r>
            <a:r>
              <a:rPr lang="en-US" dirty="0" smtClean="0"/>
              <a:t>(</a:t>
            </a:r>
            <a:r>
              <a:rPr lang="en-US" dirty="0" err="1" smtClean="0"/>
              <a:t>x,y</a:t>
            </a:r>
            <a:r>
              <a:rPr lang="en-US" dirty="0" smtClean="0"/>
              <a:t>)=0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78850" name="Object 2"/>
          <p:cNvGraphicFramePr>
            <a:graphicFrameLocks noChangeAspect="1"/>
          </p:cNvGraphicFramePr>
          <p:nvPr/>
        </p:nvGraphicFramePr>
        <p:xfrm>
          <a:off x="2490788" y="3048000"/>
          <a:ext cx="5997575" cy="2025650"/>
        </p:xfrm>
        <a:graphic>
          <a:graphicData uri="http://schemas.openxmlformats.org/presentationml/2006/ole">
            <p:oleObj spid="_x0000_s78850" name="Equation" r:id="rId4" imgW="3073320" imgH="104112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Summarizing and Interpreting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057400"/>
            <a:ext cx="7772400" cy="4298160"/>
          </a:xfrm>
        </p:spPr>
        <p:txBody>
          <a:bodyPr>
            <a:normAutofit/>
          </a:bodyPr>
          <a:lstStyle/>
          <a:p>
            <a:r>
              <a:rPr lang="en-US" dirty="0" smtClean="0"/>
              <a:t>It is useful to have some metrics for summarizing statistical data (both input and output)</a:t>
            </a:r>
          </a:p>
          <a:p>
            <a:r>
              <a:rPr lang="en-US" dirty="0" smtClean="0"/>
              <a:t>3 key characteristics are </a:t>
            </a:r>
          </a:p>
          <a:p>
            <a:pPr lvl="1"/>
            <a:r>
              <a:rPr lang="en-US" dirty="0" smtClean="0"/>
              <a:t>central tendency (mean, median, mode)</a:t>
            </a:r>
          </a:p>
          <a:p>
            <a:pPr lvl="1"/>
            <a:r>
              <a:rPr lang="en-US" dirty="0" smtClean="0"/>
              <a:t>Dispersion (variance)</a:t>
            </a:r>
          </a:p>
          <a:p>
            <a:pPr lvl="1"/>
            <a:r>
              <a:rPr lang="en-US" dirty="0" smtClean="0"/>
              <a:t>Shape (</a:t>
            </a:r>
            <a:r>
              <a:rPr lang="en-US" dirty="0" err="1" smtClean="0"/>
              <a:t>skewness</a:t>
            </a:r>
            <a:r>
              <a:rPr lang="en-US" dirty="0" smtClean="0"/>
              <a:t>, kurtosis)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Correlation Coefficients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71612"/>
            <a:ext cx="8077200" cy="505778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Two random variables may be related</a:t>
            </a:r>
          </a:p>
          <a:p>
            <a:r>
              <a:rPr lang="en-US" dirty="0" smtClean="0"/>
              <a:t>Define correlation coefficient of input (x) and output (y) as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ym typeface="Symbol"/>
              </a:rPr>
              <a:t>=1 implies linear dependence, positive slope</a:t>
            </a:r>
          </a:p>
          <a:p>
            <a:r>
              <a:rPr lang="en-US" dirty="0" smtClean="0">
                <a:sym typeface="Symbol"/>
              </a:rPr>
              <a:t>=0 </a:t>
            </a:r>
            <a:r>
              <a:rPr lang="en-US" smtClean="0">
                <a:sym typeface="Symbol"/>
              </a:rPr>
              <a:t>no dependence</a:t>
            </a:r>
            <a:endParaRPr lang="en-US" dirty="0" smtClean="0"/>
          </a:p>
          <a:p>
            <a:r>
              <a:rPr lang="en-US" dirty="0" smtClean="0">
                <a:sym typeface="Symbol"/>
              </a:rPr>
              <a:t>=-1 implies linear dependence, negative slope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1874837" y="3076575"/>
          <a:ext cx="6888163" cy="1343025"/>
        </p:xfrm>
        <a:graphic>
          <a:graphicData uri="http://schemas.openxmlformats.org/presentationml/2006/ole">
            <p:oleObj spid="_x0000_s88066" name="Equation" r:id="rId4" imgW="3060360" imgH="596880" progId="Equation.3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808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1371600"/>
            <a:ext cx="5486400" cy="481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Line Callout 2 6"/>
          <p:cNvSpPr/>
          <p:nvPr/>
        </p:nvSpPr>
        <p:spPr>
          <a:xfrm>
            <a:off x="7772400" y="2057400"/>
            <a:ext cx="1066800" cy="6858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70471"/>
              <a:gd name="adj6" fmla="val -70891"/>
            </a:avLst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ym typeface="Symbol"/>
              </a:rPr>
              <a:t></a:t>
            </a:r>
            <a:r>
              <a:rPr lang="en-US" b="1" dirty="0" smtClean="0"/>
              <a:t>=0.98</a:t>
            </a:r>
            <a:endParaRPr lang="en-US" b="1" dirty="0"/>
          </a:p>
        </p:txBody>
      </p:sp>
      <p:sp>
        <p:nvSpPr>
          <p:cNvPr id="8" name="Line Callout 2 7"/>
          <p:cNvSpPr/>
          <p:nvPr/>
        </p:nvSpPr>
        <p:spPr>
          <a:xfrm>
            <a:off x="7696200" y="3962400"/>
            <a:ext cx="1066800" cy="6858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70471"/>
              <a:gd name="adj6" fmla="val -70891"/>
            </a:avLst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ym typeface="Symbol"/>
              </a:rPr>
              <a:t></a:t>
            </a:r>
            <a:r>
              <a:rPr lang="en-US" b="1" dirty="0" smtClean="0"/>
              <a:t>=-0.38</a:t>
            </a:r>
            <a:endParaRPr lang="en-US" b="1" dirty="0"/>
          </a:p>
        </p:txBody>
      </p:sp>
      <p:sp>
        <p:nvSpPr>
          <p:cNvPr id="9" name="Line Callout 2 8"/>
          <p:cNvSpPr/>
          <p:nvPr/>
        </p:nvSpPr>
        <p:spPr>
          <a:xfrm flipH="1">
            <a:off x="457200" y="2133600"/>
            <a:ext cx="1066800" cy="6858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70471"/>
              <a:gd name="adj6" fmla="val -70891"/>
            </a:avLst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ym typeface="Symbol"/>
              </a:rPr>
              <a:t></a:t>
            </a:r>
            <a:r>
              <a:rPr lang="en-US" b="1" dirty="0" smtClean="0"/>
              <a:t>=1</a:t>
            </a:r>
            <a:endParaRPr lang="en-US" b="1" dirty="0"/>
          </a:p>
        </p:txBody>
      </p:sp>
      <p:sp>
        <p:nvSpPr>
          <p:cNvPr id="10" name="Line Callout 2 9"/>
          <p:cNvSpPr/>
          <p:nvPr/>
        </p:nvSpPr>
        <p:spPr>
          <a:xfrm flipH="1">
            <a:off x="457200" y="4191000"/>
            <a:ext cx="1066800" cy="6858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70471"/>
              <a:gd name="adj6" fmla="val -70891"/>
            </a:avLst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ym typeface="Symbol"/>
              </a:rPr>
              <a:t></a:t>
            </a:r>
            <a:r>
              <a:rPr lang="en-US" b="1" dirty="0" smtClean="0"/>
              <a:t>=-0.98</a:t>
            </a:r>
            <a:endParaRPr lang="en-US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1400" y="1219200"/>
            <a:ext cx="5105400" cy="54102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x=rand(25,1)-0.5;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y=x;</a:t>
            </a:r>
          </a:p>
          <a:p>
            <a:pPr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corrcoef</a:t>
            </a:r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x,y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subplot(2,2,1), plot(</a:t>
            </a:r>
            <a:r>
              <a:rPr lang="en-US" b="1" dirty="0" err="1" smtClean="0">
                <a:solidFill>
                  <a:srgbClr val="FF0000"/>
                </a:solidFill>
              </a:rPr>
              <a:t>x,y,'o</a:t>
            </a:r>
            <a:r>
              <a:rPr lang="en-US" b="1" dirty="0" smtClean="0">
                <a:solidFill>
                  <a:srgbClr val="FF0000"/>
                </a:solidFill>
              </a:rPr>
              <a:t>')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y2=x+0.2*rand(25,1);</a:t>
            </a:r>
          </a:p>
          <a:p>
            <a:pPr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corrcoef</a:t>
            </a:r>
            <a:r>
              <a:rPr lang="en-US" b="1" dirty="0" smtClean="0">
                <a:solidFill>
                  <a:srgbClr val="FF0000"/>
                </a:solidFill>
              </a:rPr>
              <a:t>(x,y2)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subplot(2,2,2), plot(x,y2,'o')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y3=-x+0.2*rand(25,1);</a:t>
            </a:r>
          </a:p>
          <a:p>
            <a:pPr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corrcoef</a:t>
            </a:r>
            <a:r>
              <a:rPr lang="en-US" b="1" dirty="0" smtClean="0">
                <a:solidFill>
                  <a:srgbClr val="FF0000"/>
                </a:solidFill>
              </a:rPr>
              <a:t>(x,y3)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subplot(2,2,3), plot(x,y3,'o')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y4=rand(25,1)-0.5;</a:t>
            </a:r>
          </a:p>
          <a:p>
            <a:pPr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corrcoef</a:t>
            </a:r>
            <a:r>
              <a:rPr lang="en-US" b="1" dirty="0" smtClean="0">
                <a:solidFill>
                  <a:srgbClr val="FF0000"/>
                </a:solidFill>
              </a:rPr>
              <a:t>(x,y4)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subplot(2,2,4), plot(x,y4,'o')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Central Tendency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Mean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Median=point such that exactly half of the probability is associated with lower values and half with greater values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Mode=most likely value (maximum of </a:t>
            </a:r>
            <a:r>
              <a:rPr lang="en-US" dirty="0" err="1" smtClean="0"/>
              <a:t>pdf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719388" y="1868488"/>
          <a:ext cx="4511675" cy="911225"/>
        </p:xfrm>
        <a:graphic>
          <a:graphicData uri="http://schemas.openxmlformats.org/presentationml/2006/ole">
            <p:oleObj spid="_x0000_s53250" name="Equation" r:id="rId4" imgW="2323800" imgH="469800" progId="Equation.3">
              <p:embed/>
            </p:oleObj>
          </a:graphicData>
        </a:graphic>
      </p:graphicFrame>
      <p:graphicFrame>
        <p:nvGraphicFramePr>
          <p:cNvPr id="53252" name="Object 4"/>
          <p:cNvGraphicFramePr>
            <a:graphicFrameLocks noChangeAspect="1"/>
          </p:cNvGraphicFramePr>
          <p:nvPr/>
        </p:nvGraphicFramePr>
        <p:xfrm>
          <a:off x="3886200" y="4419600"/>
          <a:ext cx="1825625" cy="911225"/>
        </p:xfrm>
        <a:graphic>
          <a:graphicData uri="http://schemas.openxmlformats.org/presentationml/2006/ole">
            <p:oleObj spid="_x0000_s53252" name="Equation" r:id="rId5" imgW="939600" imgH="46980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1 Dice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981200" y="1600200"/>
          <a:ext cx="6477000" cy="2590800"/>
        </p:xfrm>
        <a:graphic>
          <a:graphicData uri="http://schemas.openxmlformats.org/presentationml/2006/ole">
            <p:oleObj spid="_x0000_s90114" name="Equation" r:id="rId4" imgW="3809880" imgH="152388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Radioactive Decay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295400"/>
            <a:ext cx="7498080" cy="5410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For our example, the mean, median, and mode are given by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mode is x=0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981200" y="2438400"/>
          <a:ext cx="3492500" cy="3175000"/>
        </p:xfrm>
        <a:graphic>
          <a:graphicData uri="http://schemas.openxmlformats.org/presentationml/2006/ole">
            <p:oleObj spid="_x0000_s89090" name="Equation" r:id="rId4" imgW="1955520" imgH="177768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calculate the expected value of any function of our random variable as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803649" y="2870200"/>
          <a:ext cx="4016375" cy="2921000"/>
        </p:xfrm>
        <a:graphic>
          <a:graphicData uri="http://schemas.openxmlformats.org/presentationml/2006/ole">
            <p:oleObj spid="_x0000_s91138" name="Equation" r:id="rId4" imgW="1536480" imgH="111744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Results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743200" y="1600200"/>
          <a:ext cx="4038600" cy="3712906"/>
        </p:xfrm>
        <a:graphic>
          <a:graphicData uri="http://schemas.openxmlformats.org/presentationml/2006/ole">
            <p:oleObj spid="_x0000_s92162" name="Equation" r:id="rId4" imgW="1574640" imgH="144756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124200" y="1676400"/>
          <a:ext cx="4024312" cy="2913062"/>
        </p:xfrm>
        <a:graphic>
          <a:graphicData uri="http://schemas.openxmlformats.org/presentationml/2006/ole">
            <p:oleObj spid="_x0000_s1026" name="Equation" r:id="rId4" imgW="2209680" imgH="1600200" progId="Equation.3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52400"/>
            <a:ext cx="749808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Moments of Distributions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7772400" cy="6096000"/>
          </a:xfrm>
        </p:spPr>
        <p:txBody>
          <a:bodyPr>
            <a:normAutofit/>
          </a:bodyPr>
          <a:lstStyle/>
          <a:p>
            <a:r>
              <a:rPr lang="en-US" dirty="0" smtClean="0"/>
              <a:t>We can define many of these parameters in terms of moments of the distribution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Mean is first moment. </a:t>
            </a:r>
          </a:p>
          <a:p>
            <a:r>
              <a:rPr lang="en-US" dirty="0" smtClean="0"/>
              <a:t>Variance is second moment</a:t>
            </a:r>
          </a:p>
          <a:p>
            <a:r>
              <a:rPr lang="en-US" dirty="0" smtClean="0"/>
              <a:t>Third and fourth moments are related to </a:t>
            </a:r>
            <a:r>
              <a:rPr lang="en-US" dirty="0" err="1" smtClean="0"/>
              <a:t>skewness</a:t>
            </a:r>
            <a:r>
              <a:rPr lang="en-US" dirty="0" smtClean="0"/>
              <a:t> and kurtosis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Spread (Variance)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7772400" cy="5562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Variance is a measure of spread or dispersion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For discrete data sets, the biased variance is: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and the unbiased variance is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standard deviation is the square root of the variance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262063" y="1647825"/>
          <a:ext cx="6575425" cy="1271588"/>
        </p:xfrm>
        <a:graphic>
          <a:graphicData uri="http://schemas.openxmlformats.org/presentationml/2006/ole">
            <p:oleObj spid="_x0000_s54274" name="Equation" r:id="rId4" imgW="2425680" imgH="469800" progId="Equation.3">
              <p:embed/>
            </p:oleObj>
          </a:graphicData>
        </a:graphic>
      </p:graphicFrame>
      <p:graphicFrame>
        <p:nvGraphicFramePr>
          <p:cNvPr id="54275" name="Object 3"/>
          <p:cNvGraphicFramePr>
            <a:graphicFrameLocks noChangeAspect="1"/>
          </p:cNvGraphicFramePr>
          <p:nvPr/>
        </p:nvGraphicFramePr>
        <p:xfrm>
          <a:off x="2971800" y="3200400"/>
          <a:ext cx="2489200" cy="982615"/>
        </p:xfrm>
        <a:graphic>
          <a:graphicData uri="http://schemas.openxmlformats.org/presentationml/2006/ole">
            <p:oleObj spid="_x0000_s54275" name="Equation" r:id="rId5" imgW="1091880" imgH="431640" progId="Equation.3">
              <p:embed/>
            </p:oleObj>
          </a:graphicData>
        </a:graphic>
      </p:graphicFrame>
      <p:graphicFrame>
        <p:nvGraphicFramePr>
          <p:cNvPr id="54276" name="Object 4"/>
          <p:cNvGraphicFramePr>
            <a:graphicFrameLocks noChangeAspect="1"/>
          </p:cNvGraphicFramePr>
          <p:nvPr/>
        </p:nvGraphicFramePr>
        <p:xfrm>
          <a:off x="2971800" y="4724400"/>
          <a:ext cx="2669598" cy="906463"/>
        </p:xfrm>
        <a:graphic>
          <a:graphicData uri="http://schemas.openxmlformats.org/presentationml/2006/ole">
            <p:oleObj spid="_x0000_s54276" name="Equation" r:id="rId6" imgW="1269720" imgH="431640" progId="Equation.3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570</TotalTime>
  <Words>746</Words>
  <Application>Microsoft Office PowerPoint</Application>
  <PresentationFormat>On-screen Show (4:3)</PresentationFormat>
  <Paragraphs>202</Paragraphs>
  <Slides>22</Slides>
  <Notes>22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Solstice</vt:lpstr>
      <vt:lpstr>Equation</vt:lpstr>
      <vt:lpstr>Summary Statistics</vt:lpstr>
      <vt:lpstr>Summarizing and Interpreting Data</vt:lpstr>
      <vt:lpstr>Central Tendency</vt:lpstr>
      <vt:lpstr>For 1 Dice</vt:lpstr>
      <vt:lpstr>Radioactive Decay</vt:lpstr>
      <vt:lpstr>Other Characteristics</vt:lpstr>
      <vt:lpstr>Some Results</vt:lpstr>
      <vt:lpstr>Moments of Distributions</vt:lpstr>
      <vt:lpstr>Spread (Variance)</vt:lpstr>
      <vt:lpstr>Skewness</vt:lpstr>
      <vt:lpstr>Skewness</vt:lpstr>
      <vt:lpstr>Kurtosis</vt:lpstr>
      <vt:lpstr>Kurtosis</vt:lpstr>
      <vt:lpstr>Using Matlab</vt:lpstr>
      <vt:lpstr>Adding Information</vt:lpstr>
      <vt:lpstr>Box Plot</vt:lpstr>
      <vt:lpstr>Box Plot</vt:lpstr>
      <vt:lpstr>Empirical cdf</vt:lpstr>
      <vt:lpstr>Multivariate Data Sets</vt:lpstr>
      <vt:lpstr>Correlation Coefficients</vt:lpstr>
      <vt:lpstr>Example</vt:lpstr>
      <vt:lpstr>Example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Probability Density Functions</dc:title>
  <dc:creator>jake</dc:creator>
  <cp:lastModifiedBy>jake</cp:lastModifiedBy>
  <cp:revision>72</cp:revision>
  <dcterms:created xsi:type="dcterms:W3CDTF">2007-12-21T21:25:16Z</dcterms:created>
  <dcterms:modified xsi:type="dcterms:W3CDTF">2010-09-29T20:13:06Z</dcterms:modified>
</cp:coreProperties>
</file>