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78" r:id="rId4"/>
    <p:sldId id="279" r:id="rId5"/>
    <p:sldId id="295" r:id="rId6"/>
    <p:sldId id="296" r:id="rId7"/>
    <p:sldId id="297" r:id="rId8"/>
    <p:sldId id="312" r:id="rId9"/>
    <p:sldId id="313" r:id="rId10"/>
    <p:sldId id="280" r:id="rId11"/>
    <p:sldId id="281" r:id="rId12"/>
    <p:sldId id="282" r:id="rId13"/>
    <p:sldId id="283" r:id="rId14"/>
    <p:sldId id="318" r:id="rId15"/>
    <p:sldId id="284" r:id="rId16"/>
    <p:sldId id="307" r:id="rId17"/>
    <p:sldId id="308" r:id="rId18"/>
    <p:sldId id="309" r:id="rId19"/>
    <p:sldId id="310" r:id="rId20"/>
    <p:sldId id="311" r:id="rId21"/>
    <p:sldId id="285" r:id="rId22"/>
    <p:sldId id="304" r:id="rId23"/>
    <p:sldId id="305" r:id="rId24"/>
    <p:sldId id="306" r:id="rId25"/>
    <p:sldId id="316" r:id="rId26"/>
    <p:sldId id="315" r:id="rId27"/>
    <p:sldId id="317" r:id="rId28"/>
    <p:sldId id="286" r:id="rId29"/>
    <p:sldId id="319" r:id="rId30"/>
    <p:sldId id="320" r:id="rId31"/>
    <p:sldId id="287" r:id="rId32"/>
    <p:sldId id="288" r:id="rId33"/>
    <p:sldId id="289" r:id="rId34"/>
    <p:sldId id="290" r:id="rId35"/>
    <p:sldId id="291" r:id="rId36"/>
    <p:sldId id="292" r:id="rId37"/>
    <p:sldId id="321" r:id="rId38"/>
    <p:sldId id="314" r:id="rId39"/>
    <p:sldId id="293" r:id="rId40"/>
    <p:sldId id="326" r:id="rId41"/>
    <p:sldId id="327" r:id="rId42"/>
    <p:sldId id="294" r:id="rId43"/>
    <p:sldId id="329" r:id="rId44"/>
    <p:sldId id="328" r:id="rId45"/>
    <p:sldId id="303" r:id="rId46"/>
    <p:sldId id="322" r:id="rId47"/>
    <p:sldId id="323" r:id="rId48"/>
    <p:sldId id="324" r:id="rId49"/>
    <p:sldId id="32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Sheet1!$A$1:$A$5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Sheet1!$B$1:$B$5</c:f>
              <c:numCache>
                <c:formatCode>General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0.35000000000000031</c:v>
                </c:pt>
                <c:pt idx="3">
                  <c:v>0.2</c:v>
                </c:pt>
                <c:pt idx="4">
                  <c:v>0.1</c:v>
                </c:pt>
              </c:numCache>
            </c:numRef>
          </c:yVal>
        </c:ser>
        <c:axId val="92433792"/>
        <c:axId val="92511232"/>
      </c:scatterChart>
      <c:valAx>
        <c:axId val="92433792"/>
        <c:scaling>
          <c:orientation val="minMax"/>
        </c:scaling>
        <c:axPos val="b"/>
        <c:numFmt formatCode="General" sourceLinked="1"/>
        <c:tickLblPos val="nextTo"/>
        <c:crossAx val="92511232"/>
        <c:crosses val="autoZero"/>
        <c:crossBetween val="midCat"/>
      </c:valAx>
      <c:valAx>
        <c:axId val="92511232"/>
        <c:scaling>
          <c:orientation val="minMax"/>
        </c:scaling>
        <c:axPos val="l"/>
        <c:majorGridlines/>
        <c:numFmt formatCode="General" sourceLinked="1"/>
        <c:tickLblPos val="nextTo"/>
        <c:crossAx val="92433792"/>
        <c:crosses val="autoZero"/>
        <c:crossBetween val="midCat"/>
      </c:valAx>
    </c:plotArea>
    <c:plotVisOnly val="1"/>
  </c:chart>
  <c:spPr>
    <a:solidFill>
      <a:srgbClr val="FFFFFF"/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Sheet1!$D$1:$D$5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16</c:v>
                </c:pt>
                <c:pt idx="4">
                  <c:v>25</c:v>
                </c:pt>
              </c:numCache>
            </c:numRef>
          </c:xVal>
          <c:yVal>
            <c:numRef>
              <c:f>Sheet1!$E$1:$E$5</c:f>
              <c:numCache>
                <c:formatCode>General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0.35000000000000031</c:v>
                </c:pt>
                <c:pt idx="3">
                  <c:v>0.2</c:v>
                </c:pt>
                <c:pt idx="4">
                  <c:v>0.1</c:v>
                </c:pt>
              </c:numCache>
            </c:numRef>
          </c:yVal>
        </c:ser>
        <c:axId val="93725824"/>
        <c:axId val="93727360"/>
      </c:scatterChart>
      <c:valAx>
        <c:axId val="93725824"/>
        <c:scaling>
          <c:orientation val="minMax"/>
        </c:scaling>
        <c:axPos val="b"/>
        <c:numFmt formatCode="General" sourceLinked="1"/>
        <c:tickLblPos val="nextTo"/>
        <c:crossAx val="93727360"/>
        <c:crosses val="autoZero"/>
        <c:crossBetween val="midCat"/>
      </c:valAx>
      <c:valAx>
        <c:axId val="93727360"/>
        <c:scaling>
          <c:orientation val="minMax"/>
        </c:scaling>
        <c:axPos val="l"/>
        <c:majorGridlines/>
        <c:numFmt formatCode="General" sourceLinked="1"/>
        <c:tickLblPos val="nextTo"/>
        <c:crossAx val="93725824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Sheet1!$A$1:$A$3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Sheet1!$B$1:$B$3</c:f>
              <c:numCache>
                <c:formatCode>General</c:formatCode>
                <c:ptCount val="3"/>
                <c:pt idx="0">
                  <c:v>0.2</c:v>
                </c:pt>
                <c:pt idx="1">
                  <c:v>0.60000000000000064</c:v>
                </c:pt>
                <c:pt idx="2">
                  <c:v>0.2</c:v>
                </c:pt>
              </c:numCache>
            </c:numRef>
          </c:yVal>
        </c:ser>
        <c:axId val="92452736"/>
        <c:axId val="93761536"/>
      </c:scatterChart>
      <c:valAx>
        <c:axId val="924527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x</a:t>
                </a:r>
              </a:p>
            </c:rich>
          </c:tx>
        </c:title>
        <c:numFmt formatCode="General" sourceLinked="1"/>
        <c:tickLblPos val="nextTo"/>
        <c:crossAx val="93761536"/>
        <c:crosses val="autoZero"/>
        <c:crossBetween val="midCat"/>
      </c:valAx>
      <c:valAx>
        <c:axId val="937615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fx</a:t>
                </a:r>
              </a:p>
            </c:rich>
          </c:tx>
        </c:title>
        <c:numFmt formatCode="General" sourceLinked="1"/>
        <c:tickLblPos val="nextTo"/>
        <c:crossAx val="92452736"/>
        <c:crosses val="autoZero"/>
        <c:crossBetween val="midCat"/>
      </c:valAx>
    </c:plotArea>
    <c:plotVisOnly val="1"/>
  </c:chart>
  <c:spPr>
    <a:solidFill>
      <a:schemeClr val="bg1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Sheet1!$D$1:$D$3</c:f>
              <c:numCache>
                <c:formatCode>General</c:formatCode>
                <c:ptCount val="3"/>
                <c:pt idx="0">
                  <c:v>10</c:v>
                </c:pt>
                <c:pt idx="1">
                  <c:v>20</c:v>
                </c:pt>
                <c:pt idx="2">
                  <c:v>30</c:v>
                </c:pt>
              </c:numCache>
            </c:numRef>
          </c:xVal>
          <c:yVal>
            <c:numRef>
              <c:f>Sheet1!$E$1:$E$3</c:f>
              <c:numCache>
                <c:formatCode>General</c:formatCode>
                <c:ptCount val="3"/>
                <c:pt idx="0">
                  <c:v>0.4</c:v>
                </c:pt>
                <c:pt idx="1">
                  <c:v>0.2</c:v>
                </c:pt>
                <c:pt idx="2">
                  <c:v>0.4</c:v>
                </c:pt>
              </c:numCache>
            </c:numRef>
          </c:yVal>
        </c:ser>
        <c:axId val="93768704"/>
        <c:axId val="93770880"/>
      </c:scatterChart>
      <c:valAx>
        <c:axId val="937687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y</a:t>
                </a:r>
              </a:p>
            </c:rich>
          </c:tx>
        </c:title>
        <c:numFmt formatCode="General" sourceLinked="1"/>
        <c:tickLblPos val="nextTo"/>
        <c:crossAx val="93770880"/>
        <c:crosses val="autoZero"/>
        <c:crossBetween val="midCat"/>
      </c:valAx>
      <c:valAx>
        <c:axId val="937708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fy</a:t>
                </a:r>
              </a:p>
            </c:rich>
          </c:tx>
        </c:title>
        <c:numFmt formatCode="General" sourceLinked="1"/>
        <c:tickLblPos val="nextTo"/>
        <c:crossAx val="93768704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Sheet1!$R$1:$R$9</c:f>
              <c:numCache>
                <c:formatCode>General</c:formatCode>
                <c:ptCount val="9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</c:numCache>
            </c:numRef>
          </c:xVal>
          <c:yVal>
            <c:numRef>
              <c:f>Sheet1!$S$1:$S$9</c:f>
              <c:numCache>
                <c:formatCode>General</c:formatCode>
                <c:ptCount val="9"/>
                <c:pt idx="0">
                  <c:v>8.0000000000000043E-2</c:v>
                </c:pt>
                <c:pt idx="1">
                  <c:v>0.24000000000000021</c:v>
                </c:pt>
                <c:pt idx="2">
                  <c:v>8.0000000000000043E-2</c:v>
                </c:pt>
                <c:pt idx="3">
                  <c:v>4.0000000000000022E-2</c:v>
                </c:pt>
                <c:pt idx="4">
                  <c:v>0.12000000000000002</c:v>
                </c:pt>
                <c:pt idx="5">
                  <c:v>4.0000000000000022E-2</c:v>
                </c:pt>
                <c:pt idx="6">
                  <c:v>8.0000000000000043E-2</c:v>
                </c:pt>
                <c:pt idx="7">
                  <c:v>0.24000000000000021</c:v>
                </c:pt>
                <c:pt idx="8">
                  <c:v>8.0000000000000043E-2</c:v>
                </c:pt>
              </c:numCache>
            </c:numRef>
          </c:yVal>
        </c:ser>
        <c:axId val="93942528"/>
        <c:axId val="93944448"/>
      </c:scatterChart>
      <c:valAx>
        <c:axId val="939425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Z</a:t>
                </a:r>
              </a:p>
            </c:rich>
          </c:tx>
        </c:title>
        <c:numFmt formatCode="General" sourceLinked="1"/>
        <c:tickLblPos val="nextTo"/>
        <c:crossAx val="93944448"/>
        <c:crosses val="autoZero"/>
        <c:crossBetween val="midCat"/>
      </c:valAx>
      <c:valAx>
        <c:axId val="939444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fz</a:t>
                </a:r>
              </a:p>
            </c:rich>
          </c:tx>
        </c:title>
        <c:numFmt formatCode="General" sourceLinked="1"/>
        <c:tickLblPos val="nextTo"/>
        <c:crossAx val="93942528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Sheet1!$A$1:$A$3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Sheet1!$B$1:$B$3</c:f>
              <c:numCache>
                <c:formatCode>General</c:formatCode>
                <c:ptCount val="3"/>
                <c:pt idx="0">
                  <c:v>0.2</c:v>
                </c:pt>
                <c:pt idx="1">
                  <c:v>0.60000000000000064</c:v>
                </c:pt>
                <c:pt idx="2">
                  <c:v>0.2</c:v>
                </c:pt>
              </c:numCache>
            </c:numRef>
          </c:yVal>
        </c:ser>
        <c:axId val="93960448"/>
        <c:axId val="93974912"/>
      </c:scatterChart>
      <c:valAx>
        <c:axId val="939604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x</a:t>
                </a:r>
              </a:p>
            </c:rich>
          </c:tx>
        </c:title>
        <c:numFmt formatCode="General" sourceLinked="1"/>
        <c:tickLblPos val="nextTo"/>
        <c:crossAx val="93974912"/>
        <c:crosses val="autoZero"/>
        <c:crossBetween val="midCat"/>
      </c:valAx>
      <c:valAx>
        <c:axId val="939749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fx</a:t>
                </a:r>
              </a:p>
            </c:rich>
          </c:tx>
        </c:title>
        <c:numFmt formatCode="General" sourceLinked="1"/>
        <c:tickLblPos val="nextTo"/>
        <c:crossAx val="93960448"/>
        <c:crosses val="autoZero"/>
        <c:crossBetween val="midCat"/>
      </c:valAx>
    </c:plotArea>
    <c:plotVisOnly val="1"/>
  </c:chart>
  <c:spPr>
    <a:solidFill>
      <a:schemeClr val="bg1"/>
    </a:solidFill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fy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0.4</c:v>
                </c:pt>
                <c:pt idx="1">
                  <c:v>0.2</c:v>
                </c:pt>
                <c:pt idx="2">
                  <c:v>0.4</c:v>
                </c:pt>
              </c:numCache>
            </c:numRef>
          </c:yVal>
        </c:ser>
        <c:axId val="94387584"/>
        <c:axId val="94406144"/>
      </c:scatterChart>
      <c:valAx>
        <c:axId val="94387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</a:t>
                </a:r>
              </a:p>
            </c:rich>
          </c:tx>
        </c:title>
        <c:numFmt formatCode="General" sourceLinked="1"/>
        <c:tickLblPos val="nextTo"/>
        <c:crossAx val="94406144"/>
        <c:crosses val="autoZero"/>
        <c:crossBetween val="midCat"/>
      </c:valAx>
      <c:valAx>
        <c:axId val="94406144"/>
        <c:scaling>
          <c:orientation val="minMax"/>
        </c:scaling>
        <c:axPos val="l"/>
        <c:majorGridlines/>
        <c:numFmt formatCode="General" sourceLinked="1"/>
        <c:tickLblPos val="nextTo"/>
        <c:crossAx val="94387584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/>
    <c:plotArea>
      <c:layout/>
      <c:scatterChart>
        <c:scatterStyle val="lineMarker"/>
        <c:ser>
          <c:idx val="0"/>
          <c:order val="0"/>
          <c:tx>
            <c:strRef>
              <c:f>Sheet1!$B$6</c:f>
              <c:strCache>
                <c:ptCount val="1"/>
                <c:pt idx="0">
                  <c:v>fz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Sheet1!$A$7:$A$11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xVal>
          <c:yVal>
            <c:numRef>
              <c:f>Sheet1!$B$7:$B$11</c:f>
              <c:numCache>
                <c:formatCode>General</c:formatCode>
                <c:ptCount val="5"/>
                <c:pt idx="0">
                  <c:v>8.0000000000000043E-2</c:v>
                </c:pt>
                <c:pt idx="1">
                  <c:v>0.28000000000000008</c:v>
                </c:pt>
                <c:pt idx="2">
                  <c:v>0.28000000000000008</c:v>
                </c:pt>
                <c:pt idx="3">
                  <c:v>0.28000000000000008</c:v>
                </c:pt>
                <c:pt idx="4">
                  <c:v>8.0000000000000043E-2</c:v>
                </c:pt>
              </c:numCache>
            </c:numRef>
          </c:yVal>
        </c:ser>
        <c:axId val="94307840"/>
        <c:axId val="94309760"/>
      </c:scatterChart>
      <c:valAx>
        <c:axId val="94307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z</a:t>
                </a:r>
              </a:p>
            </c:rich>
          </c:tx>
        </c:title>
        <c:numFmt formatCode="General" sourceLinked="1"/>
        <c:tickLblPos val="nextTo"/>
        <c:crossAx val="94309760"/>
        <c:crosses val="autoZero"/>
        <c:crossBetween val="midCat"/>
      </c:valAx>
      <c:valAx>
        <c:axId val="94309760"/>
        <c:scaling>
          <c:orientation val="minMax"/>
        </c:scaling>
        <c:axPos val="l"/>
        <c:majorGridlines/>
        <c:numFmt formatCode="General" sourceLinked="1"/>
        <c:tickLblPos val="nextTo"/>
        <c:crossAx val="94307840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6E216-911F-4EE2-B2EA-D2621DA33C94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56713-6A31-46C9-94CC-2E67EAD96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Propagation of Uncertainty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dirty="0" smtClean="0"/>
              <a:t>is continuous, it takes a bit more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1981200"/>
          <a:ext cx="4114800" cy="4867205"/>
        </p:xfrm>
        <a:graphic>
          <a:graphicData uri="http://schemas.openxmlformats.org/presentationml/2006/ole">
            <p:oleObj spid="_x0000_s79873" name="Equation" r:id="rId3" imgW="208260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86200" y="96333"/>
          <a:ext cx="4419600" cy="6456867"/>
        </p:xfrm>
        <a:graphic>
          <a:graphicData uri="http://schemas.openxmlformats.org/presentationml/2006/ole">
            <p:oleObj spid="_x0000_s116738" name="Equation" r:id="rId3" imgW="1955520" imgH="2857320" progId="Equation.3">
              <p:embed/>
            </p:oleObj>
          </a:graphicData>
        </a:graphic>
      </p:graphicFrame>
      <p:sp>
        <p:nvSpPr>
          <p:cNvPr id="7" name="Line Callout 1 (Accent Bar) 6"/>
          <p:cNvSpPr/>
          <p:nvPr/>
        </p:nvSpPr>
        <p:spPr>
          <a:xfrm flipH="1">
            <a:off x="228600" y="4267200"/>
            <a:ext cx="2057400" cy="762000"/>
          </a:xfrm>
          <a:prstGeom prst="accentCallout1">
            <a:avLst>
              <a:gd name="adj1" fmla="val 78750"/>
              <a:gd name="adj2" fmla="val -10555"/>
              <a:gd name="adj3" fmla="val 202500"/>
              <a:gd name="adj4" fmla="val -735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Normal distribution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Mean=0,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=1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2679192" cy="2438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 is lognormal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3453580" y="762000"/>
          <a:ext cx="5690420" cy="5767387"/>
        </p:xfrm>
        <a:graphic>
          <a:graphicData uri="http://schemas.openxmlformats.org/presentationml/2006/ole">
            <p:oleObj spid="_x0000_s117763" name="Equation" r:id="rId3" imgW="2806560" imgH="2844720" progId="Equation.3">
              <p:embed/>
            </p:oleObj>
          </a:graphicData>
        </a:graphic>
      </p:graphicFrame>
      <p:sp>
        <p:nvSpPr>
          <p:cNvPr id="8" name="Line Callout 1 (Accent Bar) 7"/>
          <p:cNvSpPr/>
          <p:nvPr/>
        </p:nvSpPr>
        <p:spPr>
          <a:xfrm flipH="1">
            <a:off x="1066800" y="3962400"/>
            <a:ext cx="1295400" cy="762000"/>
          </a:xfrm>
          <a:prstGeom prst="accentCallout1">
            <a:avLst>
              <a:gd name="adj1" fmla="val 66750"/>
              <a:gd name="adj2" fmla="val -11862"/>
              <a:gd name="adj3" fmla="val 236500"/>
              <a:gd name="adj4" fmla="val -842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Normal distribution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g</a:t>
            </a:r>
            <a:r>
              <a:rPr lang="en-US" baseline="30000" dirty="0" smtClean="0"/>
              <a:t>-1</a:t>
            </a:r>
            <a:r>
              <a:rPr lang="en-US" dirty="0" smtClean="0"/>
              <a:t>(y) is multi-valued…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29000" y="1371600"/>
          <a:ext cx="4094356" cy="5105400"/>
        </p:xfrm>
        <a:graphic>
          <a:graphicData uri="http://schemas.openxmlformats.org/presentationml/2006/ole">
            <p:oleObj spid="_x0000_s118786" name="Equation" r:id="rId3" imgW="2108160" imgH="2628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3733800" y="1676400"/>
          <a:ext cx="4986551" cy="4572000"/>
        </p:xfrm>
        <a:graphic>
          <a:graphicData uri="http://schemas.openxmlformats.org/presentationml/2006/ole">
            <p:oleObj spid="_x0000_s193538" name="Equation" r:id="rId3" imgW="2908080" imgH="2666880" progId="Equation.3">
              <p:embed/>
            </p:oleObj>
          </a:graphicData>
        </a:graphic>
      </p:graphicFrame>
      <p:sp>
        <p:nvSpPr>
          <p:cNvPr id="7" name="Line Callout 1 (Accent Bar) 6"/>
          <p:cNvSpPr/>
          <p:nvPr/>
        </p:nvSpPr>
        <p:spPr>
          <a:xfrm flipH="1">
            <a:off x="1143000" y="5334000"/>
            <a:ext cx="1295400" cy="762000"/>
          </a:xfrm>
          <a:prstGeom prst="accentCallout1">
            <a:avLst>
              <a:gd name="adj1" fmla="val 66750"/>
              <a:gd name="adj2" fmla="val -11862"/>
              <a:gd name="adj3" fmla="val -30682"/>
              <a:gd name="adj4" fmla="val -9239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lognormal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31273" y="533400"/>
          <a:ext cx="5360327" cy="5922297"/>
        </p:xfrm>
        <a:graphic>
          <a:graphicData uri="http://schemas.openxmlformats.org/presentationml/2006/ole">
            <p:oleObj spid="_x0000_s119810" name="Equation" r:id="rId3" imgW="3149280" imgH="3479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we are making strips of sheet metal</a:t>
            </a:r>
          </a:p>
          <a:p>
            <a:r>
              <a:rPr lang="en-US" dirty="0" smtClean="0"/>
              <a:t>If there is a flaw in the sheet, we must discard some material</a:t>
            </a:r>
          </a:p>
          <a:p>
            <a:r>
              <a:rPr lang="en-US" dirty="0" smtClean="0"/>
              <a:t>We want an assessment of how much waste we expect</a:t>
            </a:r>
          </a:p>
          <a:p>
            <a:r>
              <a:rPr lang="en-US" dirty="0" smtClean="0"/>
              <a:t>Assume flaws lie in line segments (of constant length L) making an angle </a:t>
            </a:r>
            <a:r>
              <a:rPr lang="en-US" dirty="0" smtClean="0">
                <a:sym typeface="Symbol"/>
              </a:rPr>
              <a:t> with the sides of the sheet</a:t>
            </a:r>
          </a:p>
          <a:p>
            <a:r>
              <a:rPr lang="en-US" dirty="0" smtClean="0">
                <a:sym typeface="Symbol"/>
              </a:rPr>
              <a:t> is uniformly distributed from 0 to 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66700" y="3924300"/>
            <a:ext cx="4495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772694" y="3923506"/>
            <a:ext cx="4495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3962400" y="3429000"/>
            <a:ext cx="762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2514600" y="3427412"/>
            <a:ext cx="3505200" cy="1588"/>
          </a:xfrm>
          <a:prstGeom prst="line">
            <a:avLst/>
          </a:prstGeom>
          <a:ln w="38100"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2514600" y="3960811"/>
            <a:ext cx="3505200" cy="1588"/>
          </a:xfrm>
          <a:prstGeom prst="line">
            <a:avLst/>
          </a:prstGeom>
          <a:ln w="38100"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62400" y="3429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</a:t>
            </a:r>
            <a:endParaRPr lang="en-US" b="1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5144294" y="4229100"/>
            <a:ext cx="532606" cy="794"/>
          </a:xfrm>
          <a:prstGeom prst="straightConnector1">
            <a:avLst/>
          </a:prstGeom>
          <a:ln w="38100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5144294" y="3161506"/>
            <a:ext cx="533400" cy="1588"/>
          </a:xfrm>
          <a:prstGeom prst="straightConnector1">
            <a:avLst/>
          </a:prstGeom>
          <a:ln w="38100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05400" y="4495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</a:t>
            </a:r>
            <a:endParaRPr lang="en-US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a flaw is found, we must cut out a segment of width 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2779713"/>
          <a:ext cx="5165725" cy="3387725"/>
        </p:xfrm>
        <a:graphic>
          <a:graphicData uri="http://schemas.openxmlformats.org/presentationml/2006/ole">
            <p:oleObj spid="_x0000_s175106" name="Equation" r:id="rId3" imgW="2323800" imgH="1523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3581400" cy="4783948"/>
          </a:xfrm>
        </p:spPr>
        <p:txBody>
          <a:bodyPr/>
          <a:lstStyle/>
          <a:p>
            <a:r>
              <a:rPr lang="en-US" dirty="0" smtClean="0"/>
              <a:t>g</a:t>
            </a:r>
            <a:r>
              <a:rPr lang="en-US" baseline="30000" dirty="0" smtClean="0"/>
              <a:t>-1</a:t>
            </a:r>
            <a:r>
              <a:rPr lang="en-US" dirty="0" smtClean="0"/>
              <a:t> is multi-valued</a:t>
            </a:r>
            <a:endParaRPr lang="en-US" dirty="0" smtClean="0"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9799" y="2590800"/>
          <a:ext cx="5497157" cy="3733800"/>
        </p:xfrm>
        <a:graphic>
          <a:graphicData uri="http://schemas.openxmlformats.org/presentationml/2006/ole">
            <p:oleObj spid="_x0000_s176130" name="Equation" r:id="rId3" imgW="1981080" imgH="1346040" progId="Equation.3">
              <p:embed/>
            </p:oleObj>
          </a:graphicData>
        </a:graphic>
      </p:graphicFrame>
      <p:sp>
        <p:nvSpPr>
          <p:cNvPr id="7" name="Line Callout 1 (Accent Bar) 6"/>
          <p:cNvSpPr/>
          <p:nvPr/>
        </p:nvSpPr>
        <p:spPr>
          <a:xfrm>
            <a:off x="6019800" y="2133600"/>
            <a:ext cx="838200" cy="381000"/>
          </a:xfrm>
          <a:prstGeom prst="accentCallout1">
            <a:avLst>
              <a:gd name="adj1" fmla="val 18750"/>
              <a:gd name="adj2" fmla="val -8333"/>
              <a:gd name="adj3" fmla="val 194691"/>
              <a:gd name="adj4" fmla="val -1399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sym typeface="Symbol"/>
              </a:rPr>
              <a:t>&lt;/2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Line Callout 1 (Accent Bar) 7"/>
          <p:cNvSpPr/>
          <p:nvPr/>
        </p:nvSpPr>
        <p:spPr>
          <a:xfrm>
            <a:off x="6096000" y="3581400"/>
            <a:ext cx="762000" cy="381000"/>
          </a:xfrm>
          <a:prstGeom prst="accentCallout1">
            <a:avLst>
              <a:gd name="adj1" fmla="val 18750"/>
              <a:gd name="adj2" fmla="val -8333"/>
              <a:gd name="adj3" fmla="val 174966"/>
              <a:gd name="adj4" fmla="val -1630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sym typeface="Symbol"/>
              </a:rPr>
              <a:t>&gt;/2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discussed single-variable probability distributions</a:t>
            </a:r>
          </a:p>
          <a:p>
            <a:r>
              <a:rPr lang="en-US" dirty="0" smtClean="0"/>
              <a:t>This lets us represent uncertain inputs</a:t>
            </a:r>
          </a:p>
          <a:p>
            <a:r>
              <a:rPr lang="en-US" dirty="0" smtClean="0"/>
              <a:t>But what of variables that depend on these inputs? How do we represent their uncertainty?</a:t>
            </a:r>
          </a:p>
          <a:p>
            <a:r>
              <a:rPr lang="en-US" dirty="0" smtClean="0"/>
              <a:t>Some problems can be done analytically; others can only be done numerically</a:t>
            </a:r>
          </a:p>
          <a:p>
            <a:r>
              <a:rPr lang="en-US" dirty="0" smtClean="0"/>
              <a:t>These slides discuss analytical approaches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81000"/>
            <a:ext cx="4389967" cy="329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752600" y="3200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L=1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48006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cdf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733800" y="1676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pdf</a:t>
            </a:r>
            <a:endParaRPr lang="en-US" sz="3200" dirty="0"/>
          </a:p>
        </p:txBody>
      </p:sp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467100"/>
            <a:ext cx="44196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of Multiple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Z=g(X,Y)</a:t>
            </a:r>
          </a:p>
          <a:p>
            <a:r>
              <a:rPr lang="en-US" dirty="0" smtClean="0"/>
              <a:t>For discrete variables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we have the sum of random variables</a:t>
            </a:r>
          </a:p>
          <a:p>
            <a:r>
              <a:rPr lang="en-US" dirty="0" smtClean="0"/>
              <a:t>Z=X+Y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89213" y="5013325"/>
          <a:ext cx="6021387" cy="946150"/>
        </p:xfrm>
        <a:graphic>
          <a:graphicData uri="http://schemas.openxmlformats.org/presentationml/2006/ole">
            <p:oleObj spid="_x0000_s120834" name="Equation" r:id="rId3" imgW="2425680" imgH="380880" progId="Equation.3">
              <p:embed/>
            </p:oleObj>
          </a:graphicData>
        </a:graphic>
      </p:graphicFrame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4051300" y="2725738"/>
          <a:ext cx="3248025" cy="947737"/>
        </p:xfrm>
        <a:graphic>
          <a:graphicData uri="http://schemas.openxmlformats.org/presentationml/2006/ole">
            <p:oleObj spid="_x0000_s120836" name="Equation" r:id="rId4" imgW="1307880" imgH="380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Z=X+Y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52400" y="2286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343400" y="3886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Z-rank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286000" y="2057400"/>
          <a:ext cx="5867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Z=X+Y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52400" y="2286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Z-rank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Data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23622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1219200" y="1271588"/>
          <a:ext cx="7543800" cy="5132387"/>
        </p:xfrm>
        <a:graphic>
          <a:graphicData uri="http://schemas.openxmlformats.org/presentationml/2006/ole">
            <p:oleObj spid="_x0000_s121858" name="Equation" r:id="rId3" imgW="3377880" imgH="20700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0" y="24339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 and y are integers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1981200" y="1676400"/>
          <a:ext cx="4170363" cy="2205038"/>
        </p:xfrm>
        <a:graphic>
          <a:graphicData uri="http://schemas.openxmlformats.org/presentationml/2006/ole">
            <p:oleObj spid="_x0000_s199682" name="Equation" r:id="rId3" imgW="1866600" imgH="888840" progId="Equation.3">
              <p:embed/>
            </p:oleObj>
          </a:graphicData>
        </a:graphic>
      </p:graphicFrame>
      <p:sp>
        <p:nvSpPr>
          <p:cNvPr id="7" name="Line Callout 1 6"/>
          <p:cNvSpPr/>
          <p:nvPr/>
        </p:nvSpPr>
        <p:spPr>
          <a:xfrm>
            <a:off x="5562600" y="4572000"/>
            <a:ext cx="3048000" cy="1066800"/>
          </a:xfrm>
          <a:prstGeom prst="borderCallout1">
            <a:avLst>
              <a:gd name="adj1" fmla="val 4455"/>
              <a:gd name="adj2" fmla="val -8659"/>
              <a:gd name="adj3" fmla="val -65459"/>
              <a:gd name="adj4" fmla="val -43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sum of n independent Poisson processes is Poisson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1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Y=g(X) where X is a random input variable</a:t>
            </a:r>
          </a:p>
          <a:p>
            <a:r>
              <a:rPr lang="en-US" dirty="0" smtClean="0"/>
              <a:t>Assume the </a:t>
            </a:r>
            <a:r>
              <a:rPr lang="en-US" dirty="0" err="1" smtClean="0"/>
              <a:t>pdf</a:t>
            </a:r>
            <a:r>
              <a:rPr lang="en-US" dirty="0" smtClean="0"/>
              <a:t> of X is represented by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this </a:t>
            </a:r>
            <a:r>
              <a:rPr lang="en-US" dirty="0" err="1" smtClean="0"/>
              <a:t>pdf</a:t>
            </a:r>
            <a:r>
              <a:rPr lang="en-US" dirty="0" smtClean="0"/>
              <a:t> is discrete, then we can just map </a:t>
            </a:r>
            <a:r>
              <a:rPr lang="en-US" dirty="0" err="1" smtClean="0"/>
              <a:t>pdf</a:t>
            </a:r>
            <a:r>
              <a:rPr lang="en-US" dirty="0" smtClean="0"/>
              <a:t> of X onto Y</a:t>
            </a:r>
          </a:p>
          <a:p>
            <a:r>
              <a:rPr lang="en-US" dirty="0" smtClean="0"/>
              <a:t>In other words X=g</a:t>
            </a:r>
            <a:r>
              <a:rPr lang="en-US" baseline="30000" dirty="0" smtClean="0"/>
              <a:t>-1</a:t>
            </a:r>
            <a:r>
              <a:rPr lang="en-US" dirty="0" smtClean="0"/>
              <a:t>(Y)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(Y)=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[g</a:t>
            </a:r>
            <a:r>
              <a:rPr lang="en-US" baseline="30000" dirty="0" smtClean="0"/>
              <a:t>-1</a:t>
            </a:r>
            <a:r>
              <a:rPr lang="en-US" dirty="0" smtClean="0"/>
              <a:t>(y)]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Variables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600" y="1655763"/>
          <a:ext cx="3736975" cy="4683125"/>
        </p:xfrm>
        <a:graphic>
          <a:graphicData uri="http://schemas.openxmlformats.org/presentationml/2006/ole">
            <p:oleObj spid="_x0000_s200706" name="Equation" r:id="rId3" imgW="2057400" imgH="257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Variables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90863" y="1447800"/>
          <a:ext cx="3344862" cy="5099050"/>
        </p:xfrm>
        <a:graphic>
          <a:graphicData uri="http://schemas.openxmlformats.org/presentationml/2006/ole">
            <p:oleObj spid="_x0000_s122882" name="Equation" r:id="rId3" imgW="1841400" imgH="280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Variables 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93963" y="1871663"/>
          <a:ext cx="3997325" cy="3767137"/>
        </p:xfrm>
        <a:graphic>
          <a:graphicData uri="http://schemas.openxmlformats.org/presentationml/2006/ole">
            <p:oleObj spid="_x0000_s123906" name="Equation" r:id="rId3" imgW="1777680" imgH="167616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" y="1143000"/>
          <a:ext cx="8788816" cy="5562600"/>
        </p:xfrm>
        <a:graphic>
          <a:graphicData uri="http://schemas.openxmlformats.org/presentationml/2006/ole">
            <p:oleObj spid="_x0000_s124930" name="Equation" r:id="rId3" imgW="4876560" imgH="308592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If Z=X+Y and X and Y are normal dist.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Z is also normal with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48400" y="5749636"/>
          <a:ext cx="1828800" cy="1108364"/>
        </p:xfrm>
        <a:graphic>
          <a:graphicData uri="http://schemas.openxmlformats.org/presentationml/2006/ole">
            <p:oleObj spid="_x0000_s125954" name="Equation" r:id="rId3" imgW="838080" imgH="5079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47799" y="1981200"/>
          <a:ext cx="7097539" cy="4038600"/>
        </p:xfrm>
        <a:graphic>
          <a:graphicData uri="http://schemas.openxmlformats.org/presentationml/2006/ole">
            <p:oleObj spid="_x0000_s125955" name="Equation" r:id="rId4" imgW="4241520" imgH="241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21275" y="228600"/>
          <a:ext cx="3471863" cy="6411913"/>
        </p:xfrm>
        <a:graphic>
          <a:graphicData uri="http://schemas.openxmlformats.org/presentationml/2006/ole">
            <p:oleObj spid="_x0000_s136194" name="Equation" r:id="rId3" imgW="1904760" imgH="3517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38200"/>
          </a:xfrm>
        </p:spPr>
        <p:txBody>
          <a:bodyPr/>
          <a:lstStyle/>
          <a:p>
            <a:r>
              <a:rPr lang="en-US" dirty="0" smtClean="0"/>
              <a:t>W, F, E are lognormal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00449" y="2565400"/>
          <a:ext cx="4143375" cy="3683000"/>
        </p:xfrm>
        <a:graphic>
          <a:graphicData uri="http://schemas.openxmlformats.org/presentationml/2006/ole">
            <p:oleObj spid="_x0000_s137218" name="Equation" r:id="rId3" imgW="1942920" imgH="172692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Limit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sum of a large number of individual random components, none of which is dominant, tends to the Gaussian distribution (for large 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two variables…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47750" y="2667000"/>
          <a:ext cx="7753350" cy="1676400"/>
        </p:xfrm>
        <a:graphic>
          <a:graphicData uri="http://schemas.openxmlformats.org/presentationml/2006/ole">
            <p:oleObj spid="_x0000_s188418" name="Equation" r:id="rId3" imgW="328896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762000"/>
          </a:xfrm>
        </p:spPr>
        <p:txBody>
          <a:bodyPr/>
          <a:lstStyle/>
          <a:p>
            <a:r>
              <a:rPr lang="en-US" dirty="0" smtClean="0"/>
              <a:t>Suppose Z=g(X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2286000"/>
          <a:ext cx="7462837" cy="4264025"/>
        </p:xfrm>
        <a:graphic>
          <a:graphicData uri="http://schemas.openxmlformats.org/presentationml/2006/ole">
            <p:oleObj spid="_x0000_s138242" name="Equation" r:id="rId3" imgW="4178160" imgH="238752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62200"/>
          </a:xfrm>
        </p:spPr>
        <p:txBody>
          <a:bodyPr/>
          <a:lstStyle/>
          <a:p>
            <a:r>
              <a:rPr lang="en-US" dirty="0" smtClean="0"/>
              <a:t>Consider Y=X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Also, assume discrete </a:t>
            </a:r>
            <a:r>
              <a:rPr lang="en-US" dirty="0" err="1" smtClean="0"/>
              <a:t>pdf</a:t>
            </a:r>
            <a:r>
              <a:rPr lang="en-US" dirty="0" smtClean="0"/>
              <a:t> of X is as shown below</a:t>
            </a:r>
          </a:p>
          <a:p>
            <a:r>
              <a:rPr lang="en-US" dirty="0" smtClean="0"/>
              <a:t>When X=1, Y=1; X=2, Y=4; X=3, Y=9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0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28838" y="2332038"/>
          <a:ext cx="5815012" cy="3336925"/>
        </p:xfrm>
        <a:graphic>
          <a:graphicData uri="http://schemas.openxmlformats.org/presentationml/2006/ole">
            <p:oleObj spid="_x0000_s207874" name="Equation" r:id="rId3" imgW="2920680" imgH="167616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66800" y="304800"/>
          <a:ext cx="7162799" cy="6432340"/>
        </p:xfrm>
        <a:graphic>
          <a:graphicData uri="http://schemas.openxmlformats.org/presentationml/2006/ole">
            <p:oleObj spid="_x0000_s208898" name="Equation" r:id="rId3" imgW="3987720" imgH="358128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0050" y="1295400"/>
          <a:ext cx="6030913" cy="5346700"/>
        </p:xfrm>
        <a:graphic>
          <a:graphicData uri="http://schemas.openxmlformats.org/presentationml/2006/ole">
            <p:oleObj spid="_x0000_s139266" name="Equation" r:id="rId3" imgW="3136680" imgH="278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1355725"/>
          <a:ext cx="5591175" cy="5424488"/>
        </p:xfrm>
        <a:graphic>
          <a:graphicData uri="http://schemas.openxmlformats.org/presentationml/2006/ole">
            <p:oleObj spid="_x0000_s210946" name="Equation" r:id="rId3" imgW="3035160" imgH="294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14400"/>
          </a:xfrm>
        </p:spPr>
        <p:txBody>
          <a:bodyPr/>
          <a:lstStyle/>
          <a:p>
            <a:r>
              <a:rPr lang="en-US" dirty="0" smtClean="0"/>
              <a:t>Second Order 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1189038"/>
          <a:ext cx="6026150" cy="5468937"/>
        </p:xfrm>
        <a:graphic>
          <a:graphicData uri="http://schemas.openxmlformats.org/presentationml/2006/ole">
            <p:oleObj spid="_x0000_s209922" name="Equation" r:id="rId3" imgW="2882880" imgH="261612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for Multiple Inputs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5000" y="1981200"/>
          <a:ext cx="6191250" cy="2600254"/>
        </p:xfrm>
        <a:graphic>
          <a:graphicData uri="http://schemas.openxmlformats.org/presentationml/2006/ole">
            <p:oleObj spid="_x0000_s167938" name="Equation" r:id="rId3" imgW="2933640" imgH="123156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352800"/>
          </a:xfrm>
        </p:spPr>
        <p:txBody>
          <a:bodyPr/>
          <a:lstStyle/>
          <a:p>
            <a:r>
              <a:rPr lang="en-US" dirty="0" smtClean="0"/>
              <a:t>Example 4.13</a:t>
            </a:r>
          </a:p>
          <a:p>
            <a:r>
              <a:rPr lang="en-US" dirty="0" smtClean="0"/>
              <a:t>Do exact and then use approximation and compare</a:t>
            </a:r>
          </a:p>
          <a:p>
            <a:r>
              <a:rPr lang="en-US" dirty="0" smtClean="0"/>
              <a:t>Waste Treatment Plant – C=cost, W=weight of waste, F=unit cost factor, E=efficiency coefficient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57400" y="4724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 ton/y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$20/ton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48400" y="838200"/>
          <a:ext cx="1219200" cy="914400"/>
        </p:xfrm>
        <a:graphic>
          <a:graphicData uri="http://schemas.openxmlformats.org/presentationml/2006/ole">
            <p:oleObj spid="_x0000_s205825" name="Equation" r:id="rId3" imgW="5587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19600" y="152400"/>
          <a:ext cx="4267200" cy="6400800"/>
        </p:xfrm>
        <a:graphic>
          <a:graphicData uri="http://schemas.openxmlformats.org/presentationml/2006/ole">
            <p:oleObj spid="_x0000_s202754" name="Equation" r:id="rId3" imgW="2387520" imgH="358128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1123950"/>
          <a:ext cx="5410200" cy="5429250"/>
        </p:xfrm>
        <a:graphic>
          <a:graphicData uri="http://schemas.openxmlformats.org/presentationml/2006/ole">
            <p:oleObj spid="_x0000_s203778" name="Equation" r:id="rId3" imgW="3606480" imgH="361944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90799" y="1752600"/>
          <a:ext cx="5396345" cy="2895600"/>
        </p:xfrm>
        <a:graphic>
          <a:graphicData uri="http://schemas.openxmlformats.org/presentationml/2006/ole">
            <p:oleObj spid="_x0000_s204802" name="Equation" r:id="rId3" imgW="3124080" imgH="16761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51339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Manufacturer incurs warranty charges for system breakdowns</a:t>
            </a:r>
          </a:p>
          <a:p>
            <a:pPr lvl="1"/>
            <a:r>
              <a:rPr lang="en-US" dirty="0" smtClean="0"/>
              <a:t>Charge is C for the first breakdown, C</a:t>
            </a:r>
            <a:r>
              <a:rPr lang="en-US" baseline="30000" dirty="0" smtClean="0"/>
              <a:t>2</a:t>
            </a:r>
            <a:r>
              <a:rPr lang="en-US" dirty="0" smtClean="0"/>
              <a:t> for  the second failure, and </a:t>
            </a:r>
            <a:r>
              <a:rPr lang="en-US" dirty="0" err="1" smtClean="0"/>
              <a:t>C</a:t>
            </a:r>
            <a:r>
              <a:rPr lang="en-US" baseline="30000" dirty="0" err="1" smtClean="0"/>
              <a:t>x</a:t>
            </a:r>
            <a:r>
              <a:rPr lang="en-US" dirty="0" smtClean="0"/>
              <a:t> for the </a:t>
            </a:r>
            <a:r>
              <a:rPr lang="en-US" dirty="0" err="1" smtClean="0"/>
              <a:t>x</a:t>
            </a:r>
            <a:r>
              <a:rPr lang="en-US" baseline="30000" dirty="0" err="1" smtClean="0"/>
              <a:t>th</a:t>
            </a:r>
            <a:r>
              <a:rPr lang="en-US" dirty="0" smtClean="0"/>
              <a:t> breakdown (C&gt;1)</a:t>
            </a:r>
          </a:p>
          <a:p>
            <a:pPr lvl="1"/>
            <a:r>
              <a:rPr lang="en-US" dirty="0" smtClean="0"/>
              <a:t>Time between failures is exponentially distributed (parameter </a:t>
            </a:r>
            <a:r>
              <a:rPr lang="en-US" dirty="0" smtClean="0">
                <a:sym typeface="Symbol"/>
              </a:rPr>
              <a:t>)</a:t>
            </a:r>
            <a:r>
              <a:rPr lang="en-US" dirty="0" smtClean="0"/>
              <a:t>, so number of failures in period T is Poisson  </a:t>
            </a:r>
            <a:r>
              <a:rPr lang="en-US" dirty="0" err="1" smtClean="0"/>
              <a:t>variate</a:t>
            </a:r>
            <a:r>
              <a:rPr lang="en-US" dirty="0" smtClean="0"/>
              <a:t> with parameter </a:t>
            </a:r>
            <a:r>
              <a:rPr lang="en-US" dirty="0" smtClean="0">
                <a:sym typeface="Symbol"/>
              </a:rPr>
              <a:t>T</a:t>
            </a:r>
          </a:p>
          <a:p>
            <a:pPr lvl="1"/>
            <a:r>
              <a:rPr lang="en-US" dirty="0" smtClean="0">
                <a:sym typeface="Symbol"/>
              </a:rPr>
              <a:t>What is distribution for warranty cost for T=1 year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95800" y="152400"/>
          <a:ext cx="4343400" cy="6515100"/>
        </p:xfrm>
        <a:graphic>
          <a:graphicData uri="http://schemas.openxmlformats.org/presentationml/2006/ole">
            <p:oleObj spid="_x0000_s141314" name="Equation" r:id="rId3" imgW="2336760" imgH="3504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502920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C=2</a:t>
            </a:r>
          </a:p>
          <a:p>
            <a:r>
              <a:rPr lang="en-US" sz="3200" dirty="0" smtClean="0">
                <a:sym typeface="Symbol"/>
              </a:rPr>
              <a:t>=1</a:t>
            </a:r>
            <a:endParaRPr lang="en-US" sz="3200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4572000" cy="3429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657600"/>
            <a:ext cx="4267200" cy="320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For Discrete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819400"/>
          </a:xfrm>
        </p:spPr>
        <p:txBody>
          <a:bodyPr/>
          <a:lstStyle/>
          <a:p>
            <a:r>
              <a:rPr lang="en-US" dirty="0" smtClean="0"/>
              <a:t>If g(x) monotonically increases, then P(Y&lt;y)=P[X&lt;g</a:t>
            </a:r>
            <a:r>
              <a:rPr lang="en-US" baseline="30000" dirty="0" smtClean="0"/>
              <a:t>-1</a:t>
            </a:r>
            <a:r>
              <a:rPr lang="en-US" dirty="0" smtClean="0"/>
              <a:t>(y)]</a:t>
            </a:r>
          </a:p>
          <a:p>
            <a:r>
              <a:rPr lang="en-US" dirty="0" smtClean="0"/>
              <a:t>If g(x) monotonically decreases, then P(Y&lt;y)=P[X&gt;g</a:t>
            </a:r>
            <a:r>
              <a:rPr lang="en-US" baseline="30000" dirty="0" smtClean="0"/>
              <a:t>-1</a:t>
            </a:r>
            <a:r>
              <a:rPr lang="en-US" dirty="0" smtClean="0"/>
              <a:t>(y)]</a:t>
            </a:r>
          </a:p>
          <a:p>
            <a:r>
              <a:rPr lang="en-US" dirty="0" smtClean="0"/>
              <a:t>…and, formally,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76800" y="3810000"/>
          <a:ext cx="4230414" cy="762000"/>
        </p:xfrm>
        <a:graphic>
          <a:graphicData uri="http://schemas.openxmlformats.org/presentationml/2006/ole">
            <p:oleObj spid="_x0000_s181250" name="Equation" r:id="rId3" imgW="2044440" imgH="368280" progId="Equation.3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 rot="5400000">
            <a:off x="1104900" y="54483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1905000" y="62484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242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4648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2098964" y="4759036"/>
            <a:ext cx="1797627" cy="1236519"/>
          </a:xfrm>
          <a:custGeom>
            <a:avLst/>
            <a:gdLst>
              <a:gd name="connsiteX0" fmla="*/ 0 w 1797627"/>
              <a:gd name="connsiteY0" fmla="*/ 1236519 h 1236519"/>
              <a:gd name="connsiteX1" fmla="*/ 1091045 w 1797627"/>
              <a:gd name="connsiteY1" fmla="*/ 831273 h 1236519"/>
              <a:gd name="connsiteX2" fmla="*/ 1776845 w 1797627"/>
              <a:gd name="connsiteY2" fmla="*/ 20782 h 1236519"/>
              <a:gd name="connsiteX3" fmla="*/ 1776845 w 1797627"/>
              <a:gd name="connsiteY3" fmla="*/ 20782 h 1236519"/>
              <a:gd name="connsiteX4" fmla="*/ 1797627 w 1797627"/>
              <a:gd name="connsiteY4" fmla="*/ 0 h 1236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627" h="1236519">
                <a:moveTo>
                  <a:pt x="0" y="1236519"/>
                </a:moveTo>
                <a:cubicBezTo>
                  <a:pt x="397452" y="1135207"/>
                  <a:pt x="794904" y="1033896"/>
                  <a:pt x="1091045" y="831273"/>
                </a:cubicBezTo>
                <a:cubicBezTo>
                  <a:pt x="1387186" y="628650"/>
                  <a:pt x="1776845" y="20782"/>
                  <a:pt x="1776845" y="20782"/>
                </a:cubicBezTo>
                <a:lnTo>
                  <a:pt x="1776845" y="20782"/>
                </a:lnTo>
                <a:lnTo>
                  <a:pt x="1797627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492336" y="5413664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5292436" y="6213764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11636" y="628996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11436" y="46135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 rot="4379625">
            <a:off x="5486400" y="4724400"/>
            <a:ext cx="1797627" cy="1236519"/>
          </a:xfrm>
          <a:custGeom>
            <a:avLst/>
            <a:gdLst>
              <a:gd name="connsiteX0" fmla="*/ 0 w 1797627"/>
              <a:gd name="connsiteY0" fmla="*/ 1236519 h 1236519"/>
              <a:gd name="connsiteX1" fmla="*/ 1091045 w 1797627"/>
              <a:gd name="connsiteY1" fmla="*/ 831273 h 1236519"/>
              <a:gd name="connsiteX2" fmla="*/ 1776845 w 1797627"/>
              <a:gd name="connsiteY2" fmla="*/ 20782 h 1236519"/>
              <a:gd name="connsiteX3" fmla="*/ 1776845 w 1797627"/>
              <a:gd name="connsiteY3" fmla="*/ 20782 h 1236519"/>
              <a:gd name="connsiteX4" fmla="*/ 1797627 w 1797627"/>
              <a:gd name="connsiteY4" fmla="*/ 0 h 1236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627" h="1236519">
                <a:moveTo>
                  <a:pt x="0" y="1236519"/>
                </a:moveTo>
                <a:cubicBezTo>
                  <a:pt x="397452" y="1135207"/>
                  <a:pt x="794904" y="1033896"/>
                  <a:pt x="1091045" y="831273"/>
                </a:cubicBezTo>
                <a:cubicBezTo>
                  <a:pt x="1387186" y="628650"/>
                  <a:pt x="1776845" y="20782"/>
                  <a:pt x="1776845" y="20782"/>
                </a:cubicBezTo>
                <a:lnTo>
                  <a:pt x="1776845" y="20782"/>
                </a:lnTo>
                <a:lnTo>
                  <a:pt x="1797627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r>
              <a:rPr lang="en-US" dirty="0" smtClean="0"/>
              <a:t>Suppose Y=X</a:t>
            </a:r>
            <a:r>
              <a:rPr lang="en-US" baseline="30000" dirty="0" smtClean="0"/>
              <a:t>2</a:t>
            </a:r>
            <a:r>
              <a:rPr lang="en-US" dirty="0" smtClean="0"/>
              <a:t> and X is Poisson with parameter </a:t>
            </a:r>
            <a:r>
              <a:rPr lang="en-US" dirty="0" smtClean="0">
                <a:sym typeface="Symbol"/>
              </a:rPr>
              <a:t>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90800" y="2667000"/>
          <a:ext cx="4996113" cy="3771900"/>
        </p:xfrm>
        <a:graphic>
          <a:graphicData uri="http://schemas.openxmlformats.org/presentationml/2006/ole">
            <p:oleObj spid="_x0000_s187394" name="Equation" r:id="rId3" imgW="1917360" imgH="144756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1877</TotalTime>
  <Words>984</Words>
  <Application>Microsoft Office PowerPoint</Application>
  <PresentationFormat>On-screen Show (4:3)</PresentationFormat>
  <Paragraphs>360</Paragraphs>
  <Slides>49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Solstice</vt:lpstr>
      <vt:lpstr>Equation</vt:lpstr>
      <vt:lpstr>Microsoft Equation 3.0</vt:lpstr>
      <vt:lpstr>Propagation of Uncertainty</vt:lpstr>
      <vt:lpstr>Introduction</vt:lpstr>
      <vt:lpstr>Functions of 1 Random Variable</vt:lpstr>
      <vt:lpstr>Example</vt:lpstr>
      <vt:lpstr>Discrete Variables</vt:lpstr>
      <vt:lpstr>Formulation</vt:lpstr>
      <vt:lpstr>Plots</vt:lpstr>
      <vt:lpstr>CDF For Discrete Distributions</vt:lpstr>
      <vt:lpstr>Another Example</vt:lpstr>
      <vt:lpstr>Continuous Distributions</vt:lpstr>
      <vt:lpstr>Example </vt:lpstr>
      <vt:lpstr>Example</vt:lpstr>
      <vt:lpstr>If g-1(y) is multi-valued…</vt:lpstr>
      <vt:lpstr>Example (continued)</vt:lpstr>
      <vt:lpstr>Example</vt:lpstr>
      <vt:lpstr>A second example</vt:lpstr>
      <vt:lpstr>Schematic</vt:lpstr>
      <vt:lpstr>Example (continued)</vt:lpstr>
      <vt:lpstr>Example (continued)</vt:lpstr>
      <vt:lpstr>Results</vt:lpstr>
      <vt:lpstr>Functions of Multiple Random Variables</vt:lpstr>
      <vt:lpstr>Example</vt:lpstr>
      <vt:lpstr>Analysis</vt:lpstr>
      <vt:lpstr>Result</vt:lpstr>
      <vt:lpstr>Example</vt:lpstr>
      <vt:lpstr>Analysis</vt:lpstr>
      <vt:lpstr>Compiled Data</vt:lpstr>
      <vt:lpstr>Example</vt:lpstr>
      <vt:lpstr>Example (continued)</vt:lpstr>
      <vt:lpstr>Continuous Variables</vt:lpstr>
      <vt:lpstr>Continuous Variables</vt:lpstr>
      <vt:lpstr>Continuous Variables (cont.)</vt:lpstr>
      <vt:lpstr>Example</vt:lpstr>
      <vt:lpstr>In General…</vt:lpstr>
      <vt:lpstr>Products</vt:lpstr>
      <vt:lpstr>Example</vt:lpstr>
      <vt:lpstr>Central Limit Theorem</vt:lpstr>
      <vt:lpstr>Generalization</vt:lpstr>
      <vt:lpstr>Moments</vt:lpstr>
      <vt:lpstr>Moments</vt:lpstr>
      <vt:lpstr>Moments</vt:lpstr>
      <vt:lpstr>Approximation</vt:lpstr>
      <vt:lpstr>Approximation</vt:lpstr>
      <vt:lpstr>Second Order Approximation</vt:lpstr>
      <vt:lpstr>Approximation for Multiple Inputs</vt:lpstr>
      <vt:lpstr>Example</vt:lpstr>
      <vt:lpstr>Solving…</vt:lpstr>
      <vt:lpstr>Approximation</vt:lpstr>
      <vt:lpstr>Variance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168</cp:revision>
  <dcterms:created xsi:type="dcterms:W3CDTF">2007-12-21T21:25:16Z</dcterms:created>
  <dcterms:modified xsi:type="dcterms:W3CDTF">2010-10-05T15:04:23Z</dcterms:modified>
</cp:coreProperties>
</file>