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sldIdLst>
    <p:sldId id="256" r:id="rId2"/>
    <p:sldId id="280" r:id="rId3"/>
    <p:sldId id="281" r:id="rId4"/>
    <p:sldId id="282" r:id="rId5"/>
    <p:sldId id="283" r:id="rId6"/>
    <p:sldId id="284" r:id="rId7"/>
    <p:sldId id="285" r:id="rId8"/>
    <p:sldId id="286" r:id="rId9"/>
    <p:sldId id="287" r:id="rId10"/>
    <p:sldId id="288" r:id="rId11"/>
    <p:sldId id="278" r:id="rId12"/>
    <p:sldId id="279" r:id="rId13"/>
    <p:sldId id="289" r:id="rId14"/>
    <p:sldId id="29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90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ake\Desktop\pdfplot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ake\Desktop\pdfplot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ake\Desktop\pdfplot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col"/>
        <c:grouping val="clustered"/>
        <c:ser>
          <c:idx val="0"/>
          <c:order val="0"/>
          <c:tx>
            <c:v>p=0.25</c:v>
          </c:tx>
          <c:spPr>
            <a:ln w="28575">
              <a:noFill/>
            </a:ln>
          </c:spPr>
          <c:cat>
            <c:numRef>
              <c:f>binomial!$A$2:$A$12</c:f>
              <c:numCache>
                <c:formatCode>General</c:formatCode>
                <c:ptCount val="1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</c:numCache>
            </c:numRef>
          </c:cat>
          <c:val>
            <c:numRef>
              <c:f>binomial!$B$2:$B$12</c:f>
              <c:numCache>
                <c:formatCode>General</c:formatCode>
                <c:ptCount val="11"/>
                <c:pt idx="0">
                  <c:v>5.6313514709472677E-2</c:v>
                </c:pt>
                <c:pt idx="1">
                  <c:v>0.18771171569824224</c:v>
                </c:pt>
                <c:pt idx="2">
                  <c:v>0.28156757354736339</c:v>
                </c:pt>
                <c:pt idx="3">
                  <c:v>0.25028228759765642</c:v>
                </c:pt>
                <c:pt idx="4">
                  <c:v>0.14599800109863287</c:v>
                </c:pt>
                <c:pt idx="5">
                  <c:v>5.8399200439453132E-2</c:v>
                </c:pt>
                <c:pt idx="6">
                  <c:v>1.6222000122070319E-2</c:v>
                </c:pt>
                <c:pt idx="7">
                  <c:v>3.0899047851562517E-3</c:v>
                </c:pt>
                <c:pt idx="8">
                  <c:v>3.8623809814453147E-4</c:v>
                </c:pt>
                <c:pt idx="9">
                  <c:v>2.8610229492187507E-5</c:v>
                </c:pt>
                <c:pt idx="10">
                  <c:v>9.5367431640625042E-7</c:v>
                </c:pt>
              </c:numCache>
            </c:numRef>
          </c:val>
        </c:ser>
        <c:axId val="109954944"/>
        <c:axId val="109956480"/>
      </c:barChart>
      <c:catAx>
        <c:axId val="109954944"/>
        <c:scaling>
          <c:orientation val="minMax"/>
        </c:scaling>
        <c:axPos val="b"/>
        <c:numFmt formatCode="General" sourceLinked="1"/>
        <c:tickLblPos val="nextTo"/>
        <c:crossAx val="109956480"/>
        <c:crosses val="autoZero"/>
        <c:auto val="1"/>
        <c:lblAlgn val="ctr"/>
        <c:lblOffset val="100"/>
      </c:catAx>
      <c:valAx>
        <c:axId val="109956480"/>
        <c:scaling>
          <c:orientation val="minMax"/>
        </c:scaling>
        <c:axPos val="l"/>
        <c:majorGridlines/>
        <c:numFmt formatCode="General" sourceLinked="1"/>
        <c:tickLblPos val="nextTo"/>
        <c:crossAx val="1099549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4086242344706912"/>
          <c:y val="0.19425233304170325"/>
          <c:w val="0.20900699912510945"/>
          <c:h val="0.12345472440944882"/>
        </c:manualLayout>
      </c:layout>
      <c:overlay val="1"/>
      <c:txPr>
        <a:bodyPr/>
        <a:lstStyle/>
        <a:p>
          <a:pPr>
            <a:defRPr sz="1800" baseline="0"/>
          </a:pPr>
          <a:endParaRPr lang="en-US"/>
        </a:p>
      </c:txPr>
    </c:legend>
    <c:plotVisOnly val="1"/>
  </c:chart>
  <c:spPr>
    <a:solidFill>
      <a:schemeClr val="bg1"/>
    </a:solidFill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0558573928258978"/>
          <c:y val="5.1400554097404488E-2"/>
          <c:w val="0.86367125984252013"/>
          <c:h val="0.79822506561679785"/>
        </c:manualLayout>
      </c:layout>
      <c:barChart>
        <c:barDir val="col"/>
        <c:grouping val="clustered"/>
        <c:ser>
          <c:idx val="0"/>
          <c:order val="0"/>
          <c:tx>
            <c:v>p=0.5</c:v>
          </c:tx>
          <c:spPr>
            <a:ln w="28575">
              <a:noFill/>
            </a:ln>
          </c:spPr>
          <c:val>
            <c:numRef>
              <c:f>binomial!$C$2:$C$12</c:f>
              <c:numCache>
                <c:formatCode>General</c:formatCode>
                <c:ptCount val="11"/>
                <c:pt idx="0">
                  <c:v>9.7656250000000043E-4</c:v>
                </c:pt>
                <c:pt idx="1">
                  <c:v>9.7656250000000035E-3</c:v>
                </c:pt>
                <c:pt idx="2">
                  <c:v>4.3945312499999972E-2</c:v>
                </c:pt>
                <c:pt idx="3">
                  <c:v>0.1171875</c:v>
                </c:pt>
                <c:pt idx="4">
                  <c:v>0.205078125</c:v>
                </c:pt>
                <c:pt idx="5">
                  <c:v>0.24609375000000006</c:v>
                </c:pt>
                <c:pt idx="6">
                  <c:v>0.205078125</c:v>
                </c:pt>
                <c:pt idx="7">
                  <c:v>0.1171875</c:v>
                </c:pt>
                <c:pt idx="8">
                  <c:v>4.3945312499999972E-2</c:v>
                </c:pt>
                <c:pt idx="9">
                  <c:v>9.7656250000000035E-3</c:v>
                </c:pt>
                <c:pt idx="10">
                  <c:v>9.7656250000000043E-4</c:v>
                </c:pt>
              </c:numCache>
            </c:numRef>
          </c:val>
        </c:ser>
        <c:axId val="112034944"/>
        <c:axId val="112036480"/>
      </c:barChart>
      <c:catAx>
        <c:axId val="112034944"/>
        <c:scaling>
          <c:orientation val="minMax"/>
        </c:scaling>
        <c:axPos val="b"/>
        <c:numFmt formatCode="General" sourceLinked="1"/>
        <c:tickLblPos val="nextTo"/>
        <c:crossAx val="112036480"/>
        <c:crosses val="autoZero"/>
        <c:auto val="1"/>
        <c:lblAlgn val="ctr"/>
        <c:lblOffset val="100"/>
      </c:catAx>
      <c:valAx>
        <c:axId val="112036480"/>
        <c:scaling>
          <c:orientation val="minMax"/>
        </c:scaling>
        <c:axPos val="l"/>
        <c:majorGridlines/>
        <c:numFmt formatCode="General" sourceLinked="1"/>
        <c:tickLblPos val="nextTo"/>
        <c:crossAx val="1120349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7419575678040333"/>
          <c:y val="0.19888196267133276"/>
          <c:w val="0.18609033245844292"/>
          <c:h val="0.1284962817147858"/>
        </c:manualLayout>
      </c:layout>
      <c:txPr>
        <a:bodyPr/>
        <a:lstStyle/>
        <a:p>
          <a:pPr>
            <a:defRPr sz="1800"/>
          </a:pPr>
          <a:endParaRPr lang="en-US"/>
        </a:p>
      </c:txPr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0558573928258978"/>
          <c:y val="5.1400554097404488E-2"/>
          <c:w val="0.86367125984252013"/>
          <c:h val="0.79822506561679785"/>
        </c:manualLayout>
      </c:layout>
      <c:barChart>
        <c:barDir val="col"/>
        <c:grouping val="clustered"/>
        <c:ser>
          <c:idx val="0"/>
          <c:order val="0"/>
          <c:tx>
            <c:v>p=0.75</c:v>
          </c:tx>
          <c:spPr>
            <a:ln w="28575">
              <a:noFill/>
            </a:ln>
          </c:spPr>
          <c:cat>
            <c:numRef>
              <c:f>binomial!$A$2:$A$12</c:f>
              <c:numCache>
                <c:formatCode>General</c:formatCode>
                <c:ptCount val="1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</c:numCache>
            </c:numRef>
          </c:cat>
          <c:val>
            <c:numRef>
              <c:f>binomial!$D$2:$D$12</c:f>
              <c:numCache>
                <c:formatCode>General</c:formatCode>
                <c:ptCount val="11"/>
                <c:pt idx="0">
                  <c:v>9.5367431640625042E-7</c:v>
                </c:pt>
                <c:pt idx="1">
                  <c:v>2.8610229492187507E-5</c:v>
                </c:pt>
                <c:pt idx="2">
                  <c:v>3.8623809814453147E-4</c:v>
                </c:pt>
                <c:pt idx="3">
                  <c:v>3.0899047851562517E-3</c:v>
                </c:pt>
                <c:pt idx="4">
                  <c:v>1.6222000122070319E-2</c:v>
                </c:pt>
                <c:pt idx="5">
                  <c:v>5.8399200439453132E-2</c:v>
                </c:pt>
                <c:pt idx="6">
                  <c:v>0.14599800109863287</c:v>
                </c:pt>
                <c:pt idx="7">
                  <c:v>0.25028228759765642</c:v>
                </c:pt>
                <c:pt idx="8">
                  <c:v>0.28156757354736339</c:v>
                </c:pt>
                <c:pt idx="9">
                  <c:v>0.18771171569824224</c:v>
                </c:pt>
                <c:pt idx="10">
                  <c:v>5.6313514709472677E-2</c:v>
                </c:pt>
              </c:numCache>
            </c:numRef>
          </c:val>
        </c:ser>
        <c:axId val="112052096"/>
        <c:axId val="112053632"/>
      </c:barChart>
      <c:catAx>
        <c:axId val="112052096"/>
        <c:scaling>
          <c:orientation val="minMax"/>
        </c:scaling>
        <c:axPos val="b"/>
        <c:numFmt formatCode="General" sourceLinked="1"/>
        <c:tickLblPos val="nextTo"/>
        <c:crossAx val="112053632"/>
        <c:crosses val="autoZero"/>
        <c:auto val="1"/>
        <c:lblAlgn val="ctr"/>
        <c:lblOffset val="100"/>
      </c:catAx>
      <c:valAx>
        <c:axId val="112053632"/>
        <c:scaling>
          <c:orientation val="minMax"/>
        </c:scaling>
        <c:axPos val="l"/>
        <c:majorGridlines/>
        <c:numFmt formatCode="General" sourceLinked="1"/>
        <c:tickLblPos val="nextTo"/>
        <c:crossAx val="112052096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800"/>
            </a:pPr>
            <a:endParaRPr lang="en-US"/>
          </a:p>
        </c:txPr>
      </c:legendEntry>
      <c:layout>
        <c:manualLayout>
          <c:xMode val="edge"/>
          <c:yMode val="edge"/>
          <c:x val="0.14364020122484689"/>
          <c:y val="0.18499307378244412"/>
          <c:w val="0.20900699912510945"/>
          <c:h val="0.12345472440944882"/>
        </c:manualLayout>
      </c:layout>
    </c:legend>
    <c:plotVisOnly val="1"/>
  </c:chart>
  <c:spPr>
    <a:solidFill>
      <a:prstClr val="white"/>
    </a:solidFill>
  </c:sp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425A9A-0916-4FA2-B4A5-0162394B6F6A}" type="datetimeFigureOut">
              <a:rPr lang="en-US" smtClean="0"/>
              <a:pPr/>
              <a:t>9/7/2010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27EA77-8099-4109-A32E-F1CCBBC7F08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27EA77-8099-4109-A32E-F1CCBBC7F08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27EA77-8099-4109-A32E-F1CCBBC7F08A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27EA77-8099-4109-A32E-F1CCBBC7F08A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90E5DE-5F91-49B5-9135-492C9D33BE99}" type="datetime1">
              <a:rPr lang="en-US" smtClean="0"/>
              <a:pPr/>
              <a:t>9/7/2010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A51E75-711E-4FDE-ADE6-DCE59B0E7E7C}" type="datetime1">
              <a:rPr lang="en-US" smtClean="0"/>
              <a:pPr/>
              <a:t>9/7/2010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919D6B-4451-46B4-B992-010B895FB06F}" type="datetime1">
              <a:rPr lang="en-US" smtClean="0"/>
              <a:pPr/>
              <a:t>9/7/2010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0E248F-782C-4F61-A3E0-6913809F9755}" type="datetime1">
              <a:rPr lang="en-US" smtClean="0"/>
              <a:pPr/>
              <a:t>9/7/2010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9F25A9-BE53-4303-B9A6-2463BF6D2487}" type="datetime1">
              <a:rPr lang="en-US" smtClean="0"/>
              <a:pPr/>
              <a:t>9/7/2010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B403B5-67E5-4D51-811E-BEF5A5C29690}" type="datetime1">
              <a:rPr lang="en-US" smtClean="0"/>
              <a:pPr/>
              <a:t>9/7/2010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866D13-3CB3-4B1B-82A1-2844F9324533}" type="datetime1">
              <a:rPr lang="en-US" smtClean="0"/>
              <a:pPr/>
              <a:t>9/7/2010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6E6181-3F48-4493-A1F6-F3090B09BF11}" type="datetime1">
              <a:rPr lang="en-US" smtClean="0"/>
              <a:pPr/>
              <a:t>9/7/2010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11700D-73E4-4F3C-882A-5633AA419D32}" type="datetime1">
              <a:rPr lang="en-US" smtClean="0"/>
              <a:pPr/>
              <a:t>9/7/2010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3D4C20-075D-4193-B62E-0ED2024C82AB}" type="datetime1">
              <a:rPr lang="en-US" smtClean="0"/>
              <a:pPr/>
              <a:t>9/7/2010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5F36C9-2C50-41A1-BA8D-3E66BE38B23F}" type="datetime1">
              <a:rPr lang="en-US" smtClean="0"/>
              <a:pPr/>
              <a:t>9/7/2010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C52E69D-7E1F-43A9-9B73-25BDF6E54F3D}" type="datetime1">
              <a:rPr lang="en-US" smtClean="0"/>
              <a:pPr/>
              <a:t>9/7/2010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7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Discrete Distribution Functions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Jake Blanchard</a:t>
            </a:r>
          </a:p>
          <a:p>
            <a:r>
              <a:rPr lang="en-US" dirty="0" smtClean="0"/>
              <a:t>Spring </a:t>
            </a:r>
            <a:r>
              <a:rPr lang="en-US" dirty="0" smtClean="0"/>
              <a:t>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Poisson Distribution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Question: What is the probability that exactly x customers will enter a store during a particular time interval?</a:t>
            </a:r>
          </a:p>
          <a:p>
            <a:r>
              <a:rPr lang="en-US" dirty="0" smtClean="0"/>
              <a:t>Binomial distribution cannot help us, in part because we don’t know what to use for a sample size. Also, some customers might come more than once.</a:t>
            </a:r>
          </a:p>
          <a:p>
            <a:r>
              <a:rPr lang="en-US" dirty="0" smtClean="0"/>
              <a:t>So instead of using a probability per trial, we can use data for the average number of arrivals.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Poisson distribution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Distribution describes number of events occurring within a fixed time interval</a:t>
            </a:r>
          </a:p>
          <a:p>
            <a:r>
              <a:rPr lang="en-US" dirty="0" smtClean="0"/>
              <a:t>For example, number of counts on a radiation detector</a:t>
            </a:r>
          </a:p>
          <a:p>
            <a:r>
              <a:rPr lang="en-US" dirty="0" smtClean="0"/>
              <a:t>If, in a time interval, we expect </a:t>
            </a:r>
            <a:r>
              <a:rPr lang="en-US" dirty="0" smtClean="0">
                <a:sym typeface="Symbol"/>
              </a:rPr>
              <a:t> events, then </a:t>
            </a:r>
            <a:r>
              <a:rPr lang="en-US" dirty="0" smtClean="0"/>
              <a:t>P is the probability that there are exactly k occurrences within an interval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919288" y="5072063"/>
          <a:ext cx="5591175" cy="1131887"/>
        </p:xfrm>
        <a:graphic>
          <a:graphicData uri="http://schemas.openxmlformats.org/presentationml/2006/ole">
            <p:oleObj spid="_x0000_s53250" name="Equation" r:id="rId4" imgW="2070000" imgH="419040" progId="Equation.3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Poisson Distribution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4608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1600200"/>
            <a:ext cx="7101719" cy="4276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81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Number of alpha particles emitted by a source in a specified time interval</a:t>
            </a:r>
          </a:p>
          <a:p>
            <a:r>
              <a:rPr lang="en-US" dirty="0" smtClean="0"/>
              <a:t>Number of incoming calls per minute on a switchboard</a:t>
            </a:r>
          </a:p>
          <a:p>
            <a:r>
              <a:rPr lang="en-US" dirty="0" smtClean="0"/>
              <a:t>Number of insurance claims per year</a:t>
            </a:r>
          </a:p>
          <a:p>
            <a:r>
              <a:rPr lang="en-US" dirty="0" smtClean="0"/>
              <a:t>Number of flaws in similar pieces of material</a:t>
            </a:r>
          </a:p>
          <a:p>
            <a:r>
              <a:rPr lang="en-US" dirty="0" smtClean="0"/>
              <a:t>Number of bacteria on a slide</a:t>
            </a:r>
          </a:p>
          <a:p>
            <a:r>
              <a:rPr lang="en-US" dirty="0" smtClean="0"/>
              <a:t>Number of bombs falling on equal areas of land in London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257800"/>
          </a:xfrm>
        </p:spPr>
        <p:txBody>
          <a:bodyPr/>
          <a:lstStyle/>
          <a:p>
            <a:r>
              <a:rPr lang="en-US" dirty="0" smtClean="0"/>
              <a:t>Flaws in a weld arise independently at a rate of two flaws per weld</a:t>
            </a:r>
          </a:p>
          <a:p>
            <a:r>
              <a:rPr lang="en-US" dirty="0" smtClean="0"/>
              <a:t>What is the probability the weld has 0, 1, 2, or 3 defects?</a:t>
            </a:r>
          </a:p>
          <a:p>
            <a:r>
              <a:rPr lang="en-US" dirty="0" smtClean="0"/>
              <a:t>Solution: </a:t>
            </a:r>
            <a:r>
              <a:rPr lang="en-US" dirty="0" smtClean="0">
                <a:sym typeface="Symbol"/>
              </a:rPr>
              <a:t>=2</a:t>
            </a:r>
          </a:p>
          <a:p>
            <a:endParaRPr lang="en-US" dirty="0" smtClean="0">
              <a:sym typeface="Symbol"/>
            </a:endParaRPr>
          </a:p>
          <a:p>
            <a:endParaRPr lang="en-US" dirty="0" smtClean="0">
              <a:sym typeface="Symbol"/>
            </a:endParaRPr>
          </a:p>
          <a:p>
            <a:endParaRPr lang="en-US" dirty="0" smtClean="0">
              <a:sym typeface="Symbol"/>
            </a:endParaRPr>
          </a:p>
          <a:p>
            <a:r>
              <a:rPr lang="en-US" dirty="0" err="1" smtClean="0">
                <a:sym typeface="Symbol"/>
              </a:rPr>
              <a:t>eg</a:t>
            </a:r>
            <a:r>
              <a:rPr lang="en-US" dirty="0" smtClean="0">
                <a:sym typeface="Symbol"/>
              </a:rPr>
              <a:t>, </a:t>
            </a:r>
            <a:r>
              <a:rPr lang="en-US" b="1" dirty="0" err="1" smtClean="0">
                <a:solidFill>
                  <a:srgbClr val="FF0000"/>
                </a:solidFill>
                <a:sym typeface="Symbol"/>
              </a:rPr>
              <a:t>poisspdf</a:t>
            </a:r>
            <a:r>
              <a:rPr lang="en-US" b="1" dirty="0" smtClean="0">
                <a:solidFill>
                  <a:srgbClr val="FF0000"/>
                </a:solidFill>
                <a:sym typeface="Symbol"/>
              </a:rPr>
              <a:t>(0,2)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14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600200" y="4648200"/>
          <a:ext cx="6096000" cy="741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#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.135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.271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.271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.18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Binomial Distributions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problems involve repeated, independent trials in which each trial has two possible outcomes and probability of success is a constant</a:t>
            </a:r>
          </a:p>
          <a:p>
            <a:r>
              <a:rPr lang="en-US" dirty="0" smtClean="0"/>
              <a:t>Best example is coin tossing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Ten space shots are planned. Probability of success is 0.95. What are chances that at least 9 are successful?</a:t>
            </a:r>
          </a:p>
          <a:p>
            <a:r>
              <a:rPr lang="en-US" dirty="0" smtClean="0"/>
              <a:t>10 numbers are rounded to nearest integer. What is probability that half are rounded up and half down?</a:t>
            </a:r>
          </a:p>
          <a:p>
            <a:r>
              <a:rPr lang="en-US" dirty="0" smtClean="0"/>
              <a:t>20 sales presentations are planned. The probability of receiving orders is 1/3. What is the probability of getting at least 10 orders?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Binomial distribution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probability of </a:t>
            </a:r>
            <a:r>
              <a:rPr lang="en-US" i="1" dirty="0" smtClean="0"/>
              <a:t>x</a:t>
            </a:r>
            <a:r>
              <a:rPr lang="en-US" dirty="0" smtClean="0"/>
              <a:t> successes and </a:t>
            </a:r>
            <a:r>
              <a:rPr lang="en-US" i="1" dirty="0" smtClean="0"/>
              <a:t>(n-x) </a:t>
            </a:r>
            <a:r>
              <a:rPr lang="en-US" dirty="0" smtClean="0"/>
              <a:t>failures in n trials is </a:t>
            </a:r>
            <a:r>
              <a:rPr lang="en-US" i="1" dirty="0" err="1" smtClean="0"/>
              <a:t>p</a:t>
            </a:r>
            <a:r>
              <a:rPr lang="en-US" i="1" baseline="30000" dirty="0" err="1" smtClean="0"/>
              <a:t>x</a:t>
            </a:r>
            <a:r>
              <a:rPr lang="en-US" i="1" dirty="0" smtClean="0"/>
              <a:t>(1-p)</a:t>
            </a:r>
            <a:r>
              <a:rPr lang="en-US" i="1" baseline="30000" dirty="0" smtClean="0"/>
              <a:t>n-x</a:t>
            </a:r>
            <a:r>
              <a:rPr lang="en-US" dirty="0" smtClean="0"/>
              <a:t>, where </a:t>
            </a:r>
            <a:r>
              <a:rPr lang="en-US" i="1" dirty="0" smtClean="0"/>
              <a:t>p</a:t>
            </a:r>
            <a:r>
              <a:rPr lang="en-US" dirty="0" smtClean="0"/>
              <a:t> is the probability of success on a single trial</a:t>
            </a:r>
          </a:p>
          <a:p>
            <a:r>
              <a:rPr lang="en-US" dirty="0" smtClean="0"/>
              <a:t>The probability of exactly </a:t>
            </a:r>
            <a:r>
              <a:rPr lang="en-US" i="1" dirty="0" smtClean="0"/>
              <a:t>x</a:t>
            </a:r>
            <a:r>
              <a:rPr lang="en-US" dirty="0" smtClean="0"/>
              <a:t> successes in </a:t>
            </a:r>
            <a:r>
              <a:rPr lang="en-US" i="1" dirty="0" smtClean="0"/>
              <a:t>n</a:t>
            </a:r>
            <a:r>
              <a:rPr lang="en-US" dirty="0" smtClean="0"/>
              <a:t> independent trials is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248835" name="Object 3"/>
          <p:cNvGraphicFramePr>
            <a:graphicFrameLocks noChangeAspect="1"/>
          </p:cNvGraphicFramePr>
          <p:nvPr/>
        </p:nvGraphicFramePr>
        <p:xfrm>
          <a:off x="4572000" y="4114800"/>
          <a:ext cx="3556000" cy="2349500"/>
        </p:xfrm>
        <a:graphic>
          <a:graphicData uri="http://schemas.openxmlformats.org/presentationml/2006/ole">
            <p:oleObj spid="_x0000_s248835" name="Equation" r:id="rId3" imgW="1422360" imgH="939600" progId="Equation.3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Binomial Distribution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binomial </a:t>
            </a:r>
            <a:r>
              <a:rPr lang="en-US" dirty="0" err="1" smtClean="0"/>
              <a:t>cdf</a:t>
            </a:r>
            <a:r>
              <a:rPr lang="en-US" dirty="0" smtClean="0"/>
              <a:t> is thus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E(x)=</a:t>
            </a:r>
            <a:r>
              <a:rPr lang="en-US" dirty="0" err="1" smtClean="0"/>
              <a:t>np</a:t>
            </a:r>
            <a:endParaRPr lang="en-US" dirty="0" smtClean="0"/>
          </a:p>
          <a:p>
            <a:r>
              <a:rPr lang="en-US" dirty="0" err="1" smtClean="0"/>
              <a:t>Var</a:t>
            </a:r>
            <a:r>
              <a:rPr lang="en-US" dirty="0" smtClean="0"/>
              <a:t>(x)=</a:t>
            </a:r>
            <a:r>
              <a:rPr lang="en-US" dirty="0" err="1" smtClean="0"/>
              <a:t>np</a:t>
            </a:r>
            <a:r>
              <a:rPr lang="en-US" dirty="0" smtClean="0"/>
              <a:t>(1-p)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249859" name="Object 3"/>
          <p:cNvGraphicFramePr>
            <a:graphicFrameLocks noChangeAspect="1"/>
          </p:cNvGraphicFramePr>
          <p:nvPr/>
        </p:nvGraphicFramePr>
        <p:xfrm>
          <a:off x="3505200" y="2286000"/>
          <a:ext cx="4499221" cy="1295400"/>
        </p:xfrm>
        <a:graphic>
          <a:graphicData uri="http://schemas.openxmlformats.org/presentationml/2006/ole">
            <p:oleObj spid="_x0000_s249859" name="Equation" r:id="rId3" imgW="1587240" imgH="457200" progId="Equation.3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76200"/>
            <a:ext cx="7498080" cy="838200"/>
          </a:xfrm>
        </p:spPr>
        <p:txBody>
          <a:bodyPr/>
          <a:lstStyle/>
          <a:p>
            <a:r>
              <a:rPr lang="en-US" dirty="0" smtClean="0"/>
              <a:t>Plots of </a:t>
            </a:r>
            <a:r>
              <a:rPr lang="en-US" dirty="0" err="1" smtClean="0"/>
              <a:t>pdf</a:t>
            </a:r>
            <a:r>
              <a:rPr lang="en-US" dirty="0" smtClean="0"/>
              <a:t> for n=10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6" name="Chart 5"/>
          <p:cNvGraphicFramePr/>
          <p:nvPr/>
        </p:nvGraphicFramePr>
        <p:xfrm>
          <a:off x="228600" y="9906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/>
          <p:cNvGraphicFramePr/>
          <p:nvPr/>
        </p:nvGraphicFramePr>
        <p:xfrm>
          <a:off x="4648200" y="2209800"/>
          <a:ext cx="4343400" cy="259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/>
          <p:cNvGraphicFramePr/>
          <p:nvPr/>
        </p:nvGraphicFramePr>
        <p:xfrm>
          <a:off x="228600" y="4114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Select 20 units at random from a manufacturing lot. The lot is accepted if there are less than 4 defective units among the 20. If the average defect rate is 10%, what is the probability of acceptance?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b="1" dirty="0" err="1" smtClean="0">
                <a:solidFill>
                  <a:srgbClr val="FF0000"/>
                </a:solidFill>
              </a:rPr>
              <a:t>binocdf</a:t>
            </a:r>
            <a:r>
              <a:rPr lang="en-US" b="1" dirty="0" smtClean="0">
                <a:solidFill>
                  <a:srgbClr val="FF0000"/>
                </a:solidFill>
              </a:rPr>
              <a:t>(3,20,0.1)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895600" y="4495800"/>
          <a:ext cx="3500718" cy="838200"/>
        </p:xfrm>
        <a:graphic>
          <a:graphicData uri="http://schemas.openxmlformats.org/presentationml/2006/ole">
            <p:oleObj spid="_x0000_s250882" name="Equation" r:id="rId3" imgW="1803240" imgH="431640" progId="Equation.3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Hypergeometric</a:t>
            </a:r>
            <a:r>
              <a:rPr lang="en-US" dirty="0" smtClean="0"/>
              <a:t> Distribution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is the probability of exactly </a:t>
            </a:r>
            <a:r>
              <a:rPr lang="en-US" i="1" dirty="0" smtClean="0"/>
              <a:t>x</a:t>
            </a:r>
            <a:r>
              <a:rPr lang="en-US" dirty="0" smtClean="0"/>
              <a:t> successes in </a:t>
            </a:r>
            <a:r>
              <a:rPr lang="en-US" i="1" dirty="0" smtClean="0"/>
              <a:t>n</a:t>
            </a:r>
            <a:r>
              <a:rPr lang="en-US" dirty="0" smtClean="0"/>
              <a:t> trials when </a:t>
            </a:r>
            <a:r>
              <a:rPr lang="en-US" i="1" dirty="0" smtClean="0"/>
              <a:t>n</a:t>
            </a:r>
            <a:r>
              <a:rPr lang="en-US" dirty="0" smtClean="0"/>
              <a:t> is not small relative to the population size</a:t>
            </a:r>
          </a:p>
          <a:p>
            <a:r>
              <a:rPr lang="en-US" dirty="0" smtClean="0"/>
              <a:t>Useful when sampling from a small lot</a:t>
            </a:r>
          </a:p>
          <a:p>
            <a:r>
              <a:rPr lang="en-US" dirty="0" smtClean="0"/>
              <a:t>For N=total units, k=defective units in sample, n=sample size, x=successes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286000" y="4707117"/>
          <a:ext cx="2743200" cy="2036189"/>
        </p:xfrm>
        <a:graphic>
          <a:graphicData uri="http://schemas.openxmlformats.org/presentationml/2006/ole">
            <p:oleObj spid="_x0000_s251906" name="Equation" r:id="rId3" imgW="1231560" imgH="914400" progId="Equation.3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Geometric Distribution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probability that (x-1) failures will be followed by a success is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probability that the first failure will occur on the </a:t>
            </a:r>
            <a:r>
              <a:rPr lang="en-US" dirty="0" err="1" smtClean="0"/>
              <a:t>x</a:t>
            </a:r>
            <a:r>
              <a:rPr lang="en-US" baseline="30000" dirty="0" err="1" smtClean="0"/>
              <a:t>th</a:t>
            </a:r>
            <a:r>
              <a:rPr lang="en-US" dirty="0" smtClean="0"/>
              <a:t> trial is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514599" y="2590800"/>
          <a:ext cx="3767667" cy="762000"/>
        </p:xfrm>
        <a:graphic>
          <a:graphicData uri="http://schemas.openxmlformats.org/presentationml/2006/ole">
            <p:oleObj spid="_x0000_s252930" name="Equation" r:id="rId3" imgW="1130040" imgH="228600" progId="Equation.3">
              <p:embed/>
            </p:oleObj>
          </a:graphicData>
        </a:graphic>
      </p:graphicFrame>
      <p:graphicFrame>
        <p:nvGraphicFramePr>
          <p:cNvPr id="252931" name="Object 3"/>
          <p:cNvGraphicFramePr>
            <a:graphicFrameLocks noChangeAspect="1"/>
          </p:cNvGraphicFramePr>
          <p:nvPr/>
        </p:nvGraphicFramePr>
        <p:xfrm>
          <a:off x="2590800" y="4876800"/>
          <a:ext cx="3767138" cy="762000"/>
        </p:xfrm>
        <a:graphic>
          <a:graphicData uri="http://schemas.openxmlformats.org/presentationml/2006/ole">
            <p:oleObj spid="_x0000_s252931" name="Equation" r:id="rId4" imgW="1130040" imgH="228600" progId="Equation.3">
              <p:embed/>
            </p:oleObj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1316</TotalTime>
  <Words>586</Words>
  <Application>Microsoft Office PowerPoint</Application>
  <PresentationFormat>On-screen Show (4:3)</PresentationFormat>
  <Paragraphs>101</Paragraphs>
  <Slides>14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Solstice</vt:lpstr>
      <vt:lpstr>Equation</vt:lpstr>
      <vt:lpstr>Discrete Distribution Functions</vt:lpstr>
      <vt:lpstr>Binomial Distributions</vt:lpstr>
      <vt:lpstr>Other examples</vt:lpstr>
      <vt:lpstr>Binomial distribution</vt:lpstr>
      <vt:lpstr>Binomial Distribution</vt:lpstr>
      <vt:lpstr>Plots of pdf for n=10</vt:lpstr>
      <vt:lpstr>Example</vt:lpstr>
      <vt:lpstr>Hypergeometric Distribution</vt:lpstr>
      <vt:lpstr>Geometric Distribution</vt:lpstr>
      <vt:lpstr>The Poisson Distribution</vt:lpstr>
      <vt:lpstr>Poisson distribution</vt:lpstr>
      <vt:lpstr>Poisson Distribution</vt:lpstr>
      <vt:lpstr>Uses</vt:lpstr>
      <vt:lpstr>Example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Probability Density Functions</dc:title>
  <dc:creator>jake</dc:creator>
  <cp:lastModifiedBy>jake</cp:lastModifiedBy>
  <cp:revision>135</cp:revision>
  <dcterms:created xsi:type="dcterms:W3CDTF">2007-12-21T21:25:16Z</dcterms:created>
  <dcterms:modified xsi:type="dcterms:W3CDTF">2010-09-07T15:09:36Z</dcterms:modified>
</cp:coreProperties>
</file>