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80" r:id="rId3"/>
    <p:sldId id="281" r:id="rId4"/>
    <p:sldId id="282" r:id="rId5"/>
    <p:sldId id="294" r:id="rId6"/>
    <p:sldId id="283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1"/>
          <c:order val="0"/>
          <c:cat>
            <c:numRef>
              <c:f>Sheet1!$A$2:$A$12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2.7777777777777863E-2</c:v>
                </c:pt>
                <c:pt idx="1">
                  <c:v>5.5555555555555469E-2</c:v>
                </c:pt>
                <c:pt idx="2">
                  <c:v>8.3333333333333454E-2</c:v>
                </c:pt>
                <c:pt idx="3">
                  <c:v>0.11111111111111116</c:v>
                </c:pt>
                <c:pt idx="4">
                  <c:v>0.1388888888888889</c:v>
                </c:pt>
                <c:pt idx="5">
                  <c:v>0.16666666666666669</c:v>
                </c:pt>
                <c:pt idx="6">
                  <c:v>0.1388888888888889</c:v>
                </c:pt>
                <c:pt idx="7">
                  <c:v>0.11111111111111116</c:v>
                </c:pt>
                <c:pt idx="8">
                  <c:v>8.3333333333333454E-2</c:v>
                </c:pt>
                <c:pt idx="9">
                  <c:v>5.5555555555555469E-2</c:v>
                </c:pt>
                <c:pt idx="10">
                  <c:v>2.7777777777777863E-2</c:v>
                </c:pt>
              </c:numCache>
            </c:numRef>
          </c:val>
        </c:ser>
        <c:axId val="104471552"/>
        <c:axId val="104506496"/>
      </c:barChart>
      <c:catAx>
        <c:axId val="104471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Sum of Two Dice</a:t>
                </a:r>
              </a:p>
            </c:rich>
          </c:tx>
          <c:layout/>
        </c:title>
        <c:numFmt formatCode="General" sourceLinked="1"/>
        <c:tickLblPos val="nextTo"/>
        <c:crossAx val="104506496"/>
        <c:crosses val="autoZero"/>
        <c:auto val="1"/>
        <c:lblAlgn val="ctr"/>
        <c:lblOffset val="100"/>
      </c:catAx>
      <c:valAx>
        <c:axId val="104506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Probability of Occurrence</a:t>
                </a:r>
              </a:p>
            </c:rich>
          </c:tx>
          <c:layout/>
        </c:title>
        <c:numFmt formatCode="General" sourceLinked="1"/>
        <c:tickLblPos val="nextTo"/>
        <c:crossAx val="10447155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val>
            <c:numRef>
              <c:f>Sheet1!$D$2:$D$12</c:f>
              <c:numCache>
                <c:formatCode>General</c:formatCode>
                <c:ptCount val="11"/>
                <c:pt idx="0">
                  <c:v>2.7777777777777863E-2</c:v>
                </c:pt>
                <c:pt idx="1">
                  <c:v>8.3333333333333343E-2</c:v>
                </c:pt>
                <c:pt idx="2">
                  <c:v>0.16666666666666666</c:v>
                </c:pt>
                <c:pt idx="3">
                  <c:v>0.27777777777777835</c:v>
                </c:pt>
                <c:pt idx="4">
                  <c:v>0.41666666666666724</c:v>
                </c:pt>
                <c:pt idx="5">
                  <c:v>0.58333333333333337</c:v>
                </c:pt>
                <c:pt idx="6">
                  <c:v>0.72222222222222232</c:v>
                </c:pt>
                <c:pt idx="7">
                  <c:v>0.8333333333333337</c:v>
                </c:pt>
                <c:pt idx="8">
                  <c:v>0.91666666666666652</c:v>
                </c:pt>
                <c:pt idx="9">
                  <c:v>0.97222222222222243</c:v>
                </c:pt>
                <c:pt idx="10">
                  <c:v>1.0000000000000002</c:v>
                </c:pt>
              </c:numCache>
            </c:numRef>
          </c:val>
        </c:ser>
        <c:axId val="109652224"/>
        <c:axId val="109670784"/>
      </c:barChart>
      <c:catAx>
        <c:axId val="109652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Sum of Two Dice</a:t>
                </a:r>
              </a:p>
            </c:rich>
          </c:tx>
          <c:layout/>
        </c:title>
        <c:numFmt formatCode="General" sourceLinked="1"/>
        <c:tickLblPos val="nextTo"/>
        <c:crossAx val="109670784"/>
        <c:crosses val="autoZero"/>
        <c:auto val="1"/>
        <c:lblAlgn val="ctr"/>
        <c:lblOffset val="100"/>
      </c:catAx>
      <c:valAx>
        <c:axId val="109670784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Probability</a:t>
                </a:r>
              </a:p>
            </c:rich>
          </c:tx>
          <c:layout/>
        </c:title>
        <c:numFmt formatCode="General" sourceLinked="1"/>
        <c:tickLblPos val="nextTo"/>
        <c:crossAx val="10965222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Sheet2!$B$1</c:f>
              <c:strCache>
                <c:ptCount val="1"/>
                <c:pt idx="0">
                  <c:v>F(t)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Sheet2!$A$2:$A$82</c:f>
              <c:numCache>
                <c:formatCode>General</c:formatCode>
                <c:ptCount val="8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0.40000000000000008</c:v>
                </c:pt>
                <c:pt idx="9">
                  <c:v>0.45</c:v>
                </c:pt>
                <c:pt idx="10">
                  <c:v>0.5</c:v>
                </c:pt>
                <c:pt idx="11">
                  <c:v>0.54999999999999993</c:v>
                </c:pt>
                <c:pt idx="12">
                  <c:v>0.60000000000000064</c:v>
                </c:pt>
                <c:pt idx="13">
                  <c:v>0.65000000000000113</c:v>
                </c:pt>
                <c:pt idx="14">
                  <c:v>0.70000000000000062</c:v>
                </c:pt>
                <c:pt idx="15">
                  <c:v>0.75000000000000111</c:v>
                </c:pt>
                <c:pt idx="16">
                  <c:v>0.8000000000000006</c:v>
                </c:pt>
                <c:pt idx="17">
                  <c:v>0.85000000000000064</c:v>
                </c:pt>
                <c:pt idx="18">
                  <c:v>0.90000000000000024</c:v>
                </c:pt>
                <c:pt idx="19">
                  <c:v>0.95000000000000062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1.1500000000000021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1.6000000000000021</c:v>
                </c:pt>
                <c:pt idx="33">
                  <c:v>1.6500000000000021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1.8500000000000021</c:v>
                </c:pt>
                <c:pt idx="38">
                  <c:v>1.9000000000000021</c:v>
                </c:pt>
                <c:pt idx="39">
                  <c:v>1.9500000000000028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2.3499999999999988</c:v>
                </c:pt>
                <c:pt idx="48">
                  <c:v>2.3999999999999977</c:v>
                </c:pt>
                <c:pt idx="49">
                  <c:v>2.4499999999999993</c:v>
                </c:pt>
                <c:pt idx="50">
                  <c:v>2.4999999999999987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3.1499999999999972</c:v>
                </c:pt>
                <c:pt idx="64">
                  <c:v>3.1999999999999966</c:v>
                </c:pt>
                <c:pt idx="65">
                  <c:v>3.2499999999999982</c:v>
                </c:pt>
                <c:pt idx="66">
                  <c:v>3.2999999999999972</c:v>
                </c:pt>
                <c:pt idx="67">
                  <c:v>3.3499999999999961</c:v>
                </c:pt>
                <c:pt idx="68">
                  <c:v>3.3999999999999937</c:v>
                </c:pt>
                <c:pt idx="69">
                  <c:v>3.4499999999999957</c:v>
                </c:pt>
                <c:pt idx="70">
                  <c:v>3.4999999999999947</c:v>
                </c:pt>
                <c:pt idx="71">
                  <c:v>3.5499999999999954</c:v>
                </c:pt>
                <c:pt idx="72">
                  <c:v>3.5999999999999948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3.7499999999999951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3.8999999999999937</c:v>
                </c:pt>
                <c:pt idx="79">
                  <c:v>3.949999999999994</c:v>
                </c:pt>
                <c:pt idx="80">
                  <c:v>3.9999999999999938</c:v>
                </c:pt>
              </c:numCache>
            </c:numRef>
          </c:xVal>
          <c:yVal>
            <c:numRef>
              <c:f>Sheet2!$B$2:$B$82</c:f>
              <c:numCache>
                <c:formatCode>General</c:formatCode>
                <c:ptCount val="81"/>
                <c:pt idx="0">
                  <c:v>0</c:v>
                </c:pt>
                <c:pt idx="1">
                  <c:v>4.8770575499285956E-2</c:v>
                </c:pt>
                <c:pt idx="2">
                  <c:v>9.5162581964040496E-2</c:v>
                </c:pt>
                <c:pt idx="3">
                  <c:v>0.13929202357494241</c:v>
                </c:pt>
                <c:pt idx="4">
                  <c:v>0.18126924692201848</c:v>
                </c:pt>
                <c:pt idx="5">
                  <c:v>0.22119921692859512</c:v>
                </c:pt>
                <c:pt idx="6">
                  <c:v>0.25918177931828262</c:v>
                </c:pt>
                <c:pt idx="7">
                  <c:v>0.29531191028128706</c:v>
                </c:pt>
                <c:pt idx="8">
                  <c:v>0.32967995396436162</c:v>
                </c:pt>
                <c:pt idx="9">
                  <c:v>0.36237184837822711</c:v>
                </c:pt>
                <c:pt idx="10">
                  <c:v>0.39346934028736713</c:v>
                </c:pt>
                <c:pt idx="11">
                  <c:v>0.42305018961951385</c:v>
                </c:pt>
                <c:pt idx="12">
                  <c:v>0.4511883639059745</c:v>
                </c:pt>
                <c:pt idx="13">
                  <c:v>0.47795422323898445</c:v>
                </c:pt>
                <c:pt idx="14">
                  <c:v>0.50341469620859181</c:v>
                </c:pt>
                <c:pt idx="15">
                  <c:v>0.52763344725898564</c:v>
                </c:pt>
                <c:pt idx="16">
                  <c:v>0.55067103588277933</c:v>
                </c:pt>
                <c:pt idx="17">
                  <c:v>0.5725850680512734</c:v>
                </c:pt>
                <c:pt idx="18">
                  <c:v>0.59343034025940056</c:v>
                </c:pt>
                <c:pt idx="19">
                  <c:v>0.61325897654550066</c:v>
                </c:pt>
                <c:pt idx="20">
                  <c:v>0.63212055882855867</c:v>
                </c:pt>
                <c:pt idx="21">
                  <c:v>0.65006225088884473</c:v>
                </c:pt>
                <c:pt idx="22">
                  <c:v>0.66712891630192184</c:v>
                </c:pt>
                <c:pt idx="23">
                  <c:v>0.6833632306209465</c:v>
                </c:pt>
                <c:pt idx="24">
                  <c:v>0.69880578808779803</c:v>
                </c:pt>
                <c:pt idx="25">
                  <c:v>0.71349520313981163</c:v>
                </c:pt>
                <c:pt idx="26">
                  <c:v>0.72746820696598768</c:v>
                </c:pt>
                <c:pt idx="27">
                  <c:v>0.74075973935411032</c:v>
                </c:pt>
                <c:pt idx="28">
                  <c:v>0.7534030360583952</c:v>
                </c:pt>
                <c:pt idx="29">
                  <c:v>0.76542971190620268</c:v>
                </c:pt>
                <c:pt idx="30">
                  <c:v>0.77686983985157199</c:v>
                </c:pt>
                <c:pt idx="31">
                  <c:v>0.78775202617325712</c:v>
                </c:pt>
                <c:pt idx="32">
                  <c:v>0.79810348200534476</c:v>
                </c:pt>
                <c:pt idx="33">
                  <c:v>0.807950091379246</c:v>
                </c:pt>
                <c:pt idx="34">
                  <c:v>0.81731647594726364</c:v>
                </c:pt>
                <c:pt idx="35">
                  <c:v>0.82622605654955616</c:v>
                </c:pt>
                <c:pt idx="36">
                  <c:v>0.83470111177841444</c:v>
                </c:pt>
                <c:pt idx="37">
                  <c:v>0.84276283368637384</c:v>
                </c:pt>
                <c:pt idx="38">
                  <c:v>0.85043138077736347</c:v>
                </c:pt>
                <c:pt idx="39">
                  <c:v>0.8577259284134886</c:v>
                </c:pt>
                <c:pt idx="40">
                  <c:v>0.86466471676338874</c:v>
                </c:pt>
                <c:pt idx="41">
                  <c:v>0.87126509641219718</c:v>
                </c:pt>
                <c:pt idx="42">
                  <c:v>0.87754357174701758</c:v>
                </c:pt>
                <c:pt idx="43">
                  <c:v>0.88351584222650303</c:v>
                </c:pt>
                <c:pt idx="44">
                  <c:v>0.88919684163766521</c:v>
                </c:pt>
                <c:pt idx="45">
                  <c:v>0.89460077543813565</c:v>
                </c:pt>
                <c:pt idx="46">
                  <c:v>0.89974115627719775</c:v>
                </c:pt>
                <c:pt idx="47">
                  <c:v>0.90463083778445064</c:v>
                </c:pt>
                <c:pt idx="48">
                  <c:v>0.90928204671058743</c:v>
                </c:pt>
                <c:pt idx="49">
                  <c:v>0.91370641350062964</c:v>
                </c:pt>
                <c:pt idx="50">
                  <c:v>0.9179150013761016</c:v>
                </c:pt>
                <c:pt idx="51">
                  <c:v>0.92191833399884682</c:v>
                </c:pt>
                <c:pt idx="52">
                  <c:v>0.92572642178566511</c:v>
                </c:pt>
                <c:pt idx="53">
                  <c:v>0.92934878693957135</c:v>
                </c:pt>
                <c:pt idx="54">
                  <c:v>0.9327944872602506</c:v>
                </c:pt>
                <c:pt idx="55">
                  <c:v>0.93607213879329232</c:v>
                </c:pt>
                <c:pt idx="56">
                  <c:v>0.9391899373747834</c:v>
                </c:pt>
                <c:pt idx="57">
                  <c:v>0.94215567912516163</c:v>
                </c:pt>
                <c:pt idx="58">
                  <c:v>0.94497677994359264</c:v>
                </c:pt>
                <c:pt idx="59">
                  <c:v>0.9476602940515676</c:v>
                </c:pt>
                <c:pt idx="60">
                  <c:v>0.95021293163213549</c:v>
                </c:pt>
                <c:pt idx="61">
                  <c:v>0.95264107560886091</c:v>
                </c:pt>
                <c:pt idx="62">
                  <c:v>0.95495079760644264</c:v>
                </c:pt>
                <c:pt idx="63">
                  <c:v>0.95714787313295968</c:v>
                </c:pt>
                <c:pt idx="64">
                  <c:v>0.9592377960216335</c:v>
                </c:pt>
                <c:pt idx="65">
                  <c:v>0.96122579216827952</c:v>
                </c:pt>
                <c:pt idx="66">
                  <c:v>0.96311683259876091</c:v>
                </c:pt>
                <c:pt idx="67">
                  <c:v>0.96491564589915479</c:v>
                </c:pt>
                <c:pt idx="68">
                  <c:v>0.96662673003967492</c:v>
                </c:pt>
                <c:pt idx="69">
                  <c:v>0.96825436362193196</c:v>
                </c:pt>
                <c:pt idx="70">
                  <c:v>0.96980261657768274</c:v>
                </c:pt>
                <c:pt idx="71">
                  <c:v>0.97127536034576045</c:v>
                </c:pt>
                <c:pt idx="72">
                  <c:v>0.97267627755270858</c:v>
                </c:pt>
                <c:pt idx="73">
                  <c:v>0.97400887122124469</c:v>
                </c:pt>
                <c:pt idx="74">
                  <c:v>0.97527647352966063</c:v>
                </c:pt>
                <c:pt idx="75">
                  <c:v>0.97648225414399081</c:v>
                </c:pt>
                <c:pt idx="76">
                  <c:v>0.97762922814383624</c:v>
                </c:pt>
                <c:pt idx="77">
                  <c:v>0.97872026356162356</c:v>
                </c:pt>
                <c:pt idx="78">
                  <c:v>0.97975808855419722</c:v>
                </c:pt>
                <c:pt idx="79">
                  <c:v>0.98074529822461365</c:v>
                </c:pt>
                <c:pt idx="80">
                  <c:v>0.981684361111264</c:v>
                </c:pt>
              </c:numCache>
            </c:numRef>
          </c:yVal>
          <c:smooth val="1"/>
        </c:ser>
        <c:axId val="109699840"/>
        <c:axId val="109701760"/>
      </c:scatterChart>
      <c:valAx>
        <c:axId val="109699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aseline="0"/>
                </a:pPr>
                <a:r>
                  <a:rPr lang="en-US" sz="1800" baseline="0"/>
                  <a:t>time</a:t>
                </a:r>
              </a:p>
            </c:rich>
          </c:tx>
          <c:layout/>
        </c:title>
        <c:numFmt formatCode="General" sourceLinked="1"/>
        <c:tickLblPos val="nextTo"/>
        <c:crossAx val="109701760"/>
        <c:crosses val="autoZero"/>
        <c:crossBetween val="midCat"/>
      </c:valAx>
      <c:valAx>
        <c:axId val="10970176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F(time)</a:t>
                </a:r>
              </a:p>
            </c:rich>
          </c:tx>
          <c:layout/>
        </c:title>
        <c:numFmt formatCode="General" sourceLinked="1"/>
        <c:tickLblPos val="nextTo"/>
        <c:crossAx val="109699840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9/22/2010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Density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for radioactive decay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1447800"/>
          <a:ext cx="6019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Decay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</a:t>
            </a:r>
            <a:r>
              <a:rPr lang="en-US" smtClean="0">
                <a:sym typeface="Symbol"/>
              </a:rPr>
              <a:t>=0.1, </a:t>
            </a:r>
            <a:r>
              <a:rPr lang="en-US" smtClean="0"/>
              <a:t>t</a:t>
            </a:r>
            <a:r>
              <a:rPr lang="en-US" smtClean="0"/>
              <a:t>he </a:t>
            </a:r>
            <a:r>
              <a:rPr lang="en-US" dirty="0" smtClean="0"/>
              <a:t>probability that a particle will decay between 4 and 5 seconds is given by P(4&lt;t&lt;=5)=F(5)-F(4)=[1-exp(-0.5)]-[1-exp(-0.4)]=0.063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Characterizing Distributions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see later how to characterize these functions using</a:t>
            </a:r>
          </a:p>
          <a:p>
            <a:pPr lvl="1"/>
            <a:r>
              <a:rPr lang="en-US" dirty="0" smtClean="0"/>
              <a:t>Mean </a:t>
            </a:r>
          </a:p>
          <a:p>
            <a:pPr lvl="1"/>
            <a:r>
              <a:rPr lang="en-US" dirty="0" smtClean="0"/>
              <a:t>Median</a:t>
            </a:r>
          </a:p>
          <a:p>
            <a:pPr lvl="1"/>
            <a:r>
              <a:rPr lang="en-US" dirty="0" smtClean="0"/>
              <a:t>Standard Deviation</a:t>
            </a:r>
          </a:p>
          <a:p>
            <a:pPr lvl="1"/>
            <a:r>
              <a:rPr lang="en-US" dirty="0" err="1" smtClean="0"/>
              <a:t>Skewness</a:t>
            </a:r>
            <a:endParaRPr lang="en-US" dirty="0" smtClean="0"/>
          </a:p>
          <a:p>
            <a:pPr lvl="1"/>
            <a:r>
              <a:rPr lang="en-US" dirty="0" smtClean="0"/>
              <a:t>Kurtosis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Bivariate</a:t>
            </a:r>
            <a:r>
              <a:rPr lang="en-US" smtClean="0"/>
              <a:t> Distributions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work with more than one random variable.</a:t>
            </a:r>
          </a:p>
          <a:p>
            <a:r>
              <a:rPr lang="en-US" dirty="0" smtClean="0"/>
              <a:t>These can be correlated, so it is appropriate to define a single </a:t>
            </a:r>
            <a:r>
              <a:rPr lang="en-US" dirty="0" err="1" smtClean="0"/>
              <a:t>pdf</a:t>
            </a:r>
            <a:r>
              <a:rPr lang="en-US" dirty="0" smtClean="0"/>
              <a:t> that governs both variables simultaneously</a:t>
            </a:r>
          </a:p>
          <a:p>
            <a:r>
              <a:rPr lang="en-US" dirty="0" smtClean="0"/>
              <a:t>We call this a joint probability density 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continuous random variables are said to have a </a:t>
            </a:r>
            <a:r>
              <a:rPr lang="en-US" dirty="0" err="1" smtClean="0"/>
              <a:t>bivariate</a:t>
            </a:r>
            <a:r>
              <a:rPr lang="en-US" dirty="0" smtClean="0"/>
              <a:t> or joint </a:t>
            </a:r>
            <a:r>
              <a:rPr lang="en-US" dirty="0" err="1" smtClean="0"/>
              <a:t>pdf</a:t>
            </a:r>
            <a:r>
              <a:rPr lang="en-US" dirty="0" smtClean="0"/>
              <a:t> f(</a:t>
            </a:r>
            <a:r>
              <a:rPr lang="en-US" dirty="0" err="1" smtClean="0"/>
              <a:t>x,y</a:t>
            </a:r>
            <a:r>
              <a:rPr lang="en-US" dirty="0" smtClean="0"/>
              <a:t>) if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67000" y="2743200"/>
          <a:ext cx="5969000" cy="3403600"/>
        </p:xfrm>
        <a:graphic>
          <a:graphicData uri="http://schemas.openxmlformats.org/presentationml/2006/ole">
            <p:oleObj spid="_x0000_s126978" name="Equation" r:id="rId4" imgW="2984400" imgH="1701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pdfs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many choices for functional forms of </a:t>
            </a:r>
            <a:r>
              <a:rPr lang="en-US" dirty="0" err="1" smtClean="0"/>
              <a:t>pdfs</a:t>
            </a:r>
            <a:endParaRPr lang="en-US" dirty="0" smtClean="0"/>
          </a:p>
          <a:p>
            <a:r>
              <a:rPr lang="en-US" dirty="0" smtClean="0"/>
              <a:t>Our goal is to represent reality</a:t>
            </a:r>
          </a:p>
          <a:p>
            <a:r>
              <a:rPr lang="en-US" dirty="0" smtClean="0"/>
              <a:t>Ultimately, we need data to validate our choice of </a:t>
            </a:r>
            <a:r>
              <a:rPr lang="en-US" dirty="0" err="1" smtClean="0"/>
              <a:t>pdf</a:t>
            </a:r>
            <a:endParaRPr lang="en-US" dirty="0" smtClean="0"/>
          </a:p>
          <a:p>
            <a:r>
              <a:rPr lang="en-US" dirty="0" smtClean="0"/>
              <a:t>We’ll discuss this later</a:t>
            </a:r>
          </a:p>
          <a:p>
            <a:r>
              <a:rPr lang="en-US" dirty="0" smtClean="0"/>
              <a:t>Next, we’ll look at some of the common forms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spend the rest of the semester dealing with random variables</a:t>
            </a:r>
          </a:p>
          <a:p>
            <a:r>
              <a:rPr lang="en-US" dirty="0" smtClean="0"/>
              <a:t>A random variable is a function defined on a particular sample space</a:t>
            </a:r>
          </a:p>
          <a:p>
            <a:r>
              <a:rPr lang="en-US" dirty="0" smtClean="0"/>
              <a:t>For example, if we roll two dice there are 36 possible outcomes – this is the sample space</a:t>
            </a:r>
          </a:p>
          <a:p>
            <a:r>
              <a:rPr lang="en-US" dirty="0" smtClean="0"/>
              <a:t>The sum of the two dice is the random variable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y1 and y2 represent the values of the two dice</a:t>
            </a:r>
          </a:p>
          <a:p>
            <a:r>
              <a:rPr lang="en-US" dirty="0" smtClean="0"/>
              <a:t>Let x=y1+y2</a:t>
            </a:r>
          </a:p>
          <a:p>
            <a:r>
              <a:rPr lang="en-US" dirty="0" smtClean="0"/>
              <a:t>x can take on any one of 11 values between 2 and 12, with some more common than others</a:t>
            </a:r>
          </a:p>
          <a:p>
            <a:r>
              <a:rPr lang="en-US" dirty="0" smtClean="0"/>
              <a:t>The relative likelihood of rolling each of the possible sums 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057400" y="5638800"/>
          <a:ext cx="6096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calculate a probability from this table and plot the probability against the sum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971800" y="2971800"/>
          <a:ext cx="5562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Probability Distribution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the </a:t>
            </a:r>
            <a:r>
              <a:rPr lang="en-US" dirty="0" err="1" smtClean="0"/>
              <a:t>pdf</a:t>
            </a:r>
            <a:r>
              <a:rPr lang="en-US" dirty="0" smtClean="0"/>
              <a:t> [f(x)]such that the probability that x falls between a and b is given by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3429000"/>
          <a:ext cx="3427413" cy="1095375"/>
        </p:xfrm>
        <a:graphic>
          <a:graphicData uri="http://schemas.openxmlformats.org/presentationml/2006/ole">
            <p:oleObj spid="_x0000_s133122" name="Equation" r:id="rId4" imgW="15112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are interested in the probability that the sum is at or below some value</a:t>
            </a:r>
          </a:p>
          <a:p>
            <a:r>
              <a:rPr lang="en-US" dirty="0" smtClean="0"/>
              <a:t>For example, the probability that the sum is less than or equal to 4 is 6/36=1/6=0.167</a:t>
            </a:r>
          </a:p>
          <a:p>
            <a:r>
              <a:rPr lang="en-US" dirty="0" smtClean="0"/>
              <a:t>We can plot this value as a function of the sum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Probability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676400" y="1447800"/>
          <a:ext cx="6629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call this the cumulative distribution function (CDF)</a:t>
            </a:r>
          </a:p>
          <a:p>
            <a:r>
              <a:rPr lang="en-US" dirty="0" smtClean="0"/>
              <a:t>It has a minimum of 0, a maximum of 1, and is monotonic</a:t>
            </a:r>
          </a:p>
          <a:p>
            <a:r>
              <a:rPr lang="en-US" dirty="0" smtClean="0"/>
              <a:t>For the example of the sum of two dice, the CDF 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38599" y="4724400"/>
          <a:ext cx="2801007" cy="990600"/>
        </p:xfrm>
        <a:graphic>
          <a:graphicData uri="http://schemas.openxmlformats.org/presentationml/2006/ole">
            <p:oleObj spid="_x0000_s72706" name="Equation" r:id="rId4" imgW="1041120" imgH="36828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4114800" y="5638800"/>
          <a:ext cx="2390775" cy="1090613"/>
        </p:xfrm>
        <a:graphic>
          <a:graphicData uri="http://schemas.openxmlformats.org/presentationml/2006/ole">
            <p:oleObj spid="_x0000_s72707" name="Equation" r:id="rId5" imgW="1054080" imgH="4698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24200" y="5867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or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decay of a radioactive particle</a:t>
            </a:r>
          </a:p>
          <a:p>
            <a:r>
              <a:rPr lang="en-US" dirty="0" smtClean="0"/>
              <a:t>The probability it will survive beyond time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is Pr(t&gt;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)=exp(-</a:t>
            </a:r>
            <a:r>
              <a:rPr lang="en-US" dirty="0" smtClean="0">
                <a:sym typeface="Symbol"/>
              </a:rPr>
              <a:t>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/>
              <a:t>i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Hence, the CDF is given by </a:t>
            </a:r>
            <a:r>
              <a:rPr lang="en-US" dirty="0" smtClean="0"/>
              <a:t>Pr(t&lt;=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)=F(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)=1-exp(-</a:t>
            </a:r>
            <a:r>
              <a:rPr lang="en-US" dirty="0" smtClean="0">
                <a:sym typeface="Symbol"/>
              </a:rPr>
              <a:t>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/>
              <a:t>i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This is plotted for =1/s on the next slide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1075</TotalTime>
  <Words>586</Words>
  <Application>Microsoft Office PowerPoint</Application>
  <PresentationFormat>On-screen Show (4:3)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Solstice</vt:lpstr>
      <vt:lpstr>Equation</vt:lpstr>
      <vt:lpstr>Probability Density Functions</vt:lpstr>
      <vt:lpstr>Random Variables</vt:lpstr>
      <vt:lpstr>Random Variables</vt:lpstr>
      <vt:lpstr>Probability Distribution Function</vt:lpstr>
      <vt:lpstr>Continuous Probability Distribution Functions</vt:lpstr>
      <vt:lpstr>Cumulative Probability</vt:lpstr>
      <vt:lpstr>Cumulative Probability</vt:lpstr>
      <vt:lpstr>Cumulative Probability</vt:lpstr>
      <vt:lpstr>Continuous Functions</vt:lpstr>
      <vt:lpstr>CDF for radioactive decay</vt:lpstr>
      <vt:lpstr>Decay Example</vt:lpstr>
      <vt:lpstr>Characterizing Distributions Functions</vt:lpstr>
      <vt:lpstr>Bivariate Distributions</vt:lpstr>
      <vt:lpstr>Joint PDFs</vt:lpstr>
      <vt:lpstr>Types of pdfs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108</cp:revision>
  <dcterms:created xsi:type="dcterms:W3CDTF">2007-12-21T21:25:16Z</dcterms:created>
  <dcterms:modified xsi:type="dcterms:W3CDTF">2010-09-22T12:48:06Z</dcterms:modified>
</cp:coreProperties>
</file>