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80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ke\Desktop\histogram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ke\Desktop\histogram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ke\Desktop\histogram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12"/>
          </c:marker>
          <c:xVal>
            <c:numRef>
              <c:f>Sheet2!$A$3:$A$7</c:f>
              <c:numCache>
                <c:formatCode>General</c:formatCode>
                <c:ptCount val="5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</c:numCache>
            </c:numRef>
          </c:xVal>
          <c:yVal>
            <c:numRef>
              <c:f>Sheet2!$B$3:$B$7</c:f>
              <c:numCache>
                <c:formatCode>General</c:formatCode>
                <c:ptCount val="5"/>
                <c:pt idx="0">
                  <c:v>1858</c:v>
                </c:pt>
                <c:pt idx="1">
                  <c:v>1943</c:v>
                </c:pt>
                <c:pt idx="2">
                  <c:v>2003</c:v>
                </c:pt>
                <c:pt idx="3">
                  <c:v>1937</c:v>
                </c:pt>
                <c:pt idx="4">
                  <c:v>1770</c:v>
                </c:pt>
              </c:numCache>
            </c:numRef>
          </c:yVal>
        </c:ser>
        <c:axId val="38052992"/>
        <c:axId val="39618432"/>
      </c:scatterChart>
      <c:valAx>
        <c:axId val="38052992"/>
        <c:scaling>
          <c:orientation val="minMax"/>
        </c:scaling>
        <c:axPos val="b"/>
        <c:numFmt formatCode="General" sourceLinked="1"/>
        <c:tickLblPos val="nextTo"/>
        <c:crossAx val="39618432"/>
        <c:crosses val="autoZero"/>
        <c:crossBetween val="midCat"/>
        <c:majorUnit val="1"/>
      </c:valAx>
      <c:valAx>
        <c:axId val="39618432"/>
        <c:scaling>
          <c:orientation val="minMax"/>
        </c:scaling>
        <c:axPos val="l"/>
        <c:majorGridlines/>
        <c:numFmt formatCode="General" sourceLinked="1"/>
        <c:tickLblPos val="nextTo"/>
        <c:crossAx val="38052992"/>
        <c:crosses val="autoZero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1"/>
          <c:order val="0"/>
          <c:cat>
            <c:numRef>
              <c:f>Sheet2!$J$3:$J$6</c:f>
              <c:numCache>
                <c:formatCode>General</c:formatCode>
                <c:ptCount val="4"/>
                <c:pt idx="0">
                  <c:v>1750</c:v>
                </c:pt>
                <c:pt idx="1">
                  <c:v>1850</c:v>
                </c:pt>
                <c:pt idx="2">
                  <c:v>1950</c:v>
                </c:pt>
                <c:pt idx="3">
                  <c:v>2050</c:v>
                </c:pt>
              </c:numCache>
            </c:numRef>
          </c:cat>
          <c:val>
            <c:numRef>
              <c:f>Sheet2!$K$3:$K$6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axId val="42697088"/>
        <c:axId val="42698624"/>
      </c:barChart>
      <c:catAx>
        <c:axId val="42697088"/>
        <c:scaling>
          <c:orientation val="minMax"/>
        </c:scaling>
        <c:axPos val="b"/>
        <c:numFmt formatCode="General" sourceLinked="1"/>
        <c:tickLblPos val="nextTo"/>
        <c:crossAx val="42698624"/>
        <c:crosses val="autoZero"/>
        <c:auto val="1"/>
        <c:lblAlgn val="ctr"/>
        <c:lblOffset val="100"/>
      </c:catAx>
      <c:valAx>
        <c:axId val="42698624"/>
        <c:scaling>
          <c:orientation val="minMax"/>
        </c:scaling>
        <c:axPos val="l"/>
        <c:majorGridlines/>
        <c:numFmt formatCode="General" sourceLinked="1"/>
        <c:tickLblPos val="nextTo"/>
        <c:crossAx val="42697088"/>
        <c:crosses val="autoZero"/>
        <c:crossBetween val="between"/>
        <c:majorUnit val="1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1"/>
          <c:order val="0"/>
          <c:cat>
            <c:numRef>
              <c:f>Sheet5!$A$2:$A$27</c:f>
              <c:numCache>
                <c:formatCode>General</c:formatCode>
                <c:ptCount val="26"/>
                <c:pt idx="0">
                  <c:v>1250</c:v>
                </c:pt>
                <c:pt idx="1">
                  <c:v>1500</c:v>
                </c:pt>
                <c:pt idx="2">
                  <c:v>1750</c:v>
                </c:pt>
                <c:pt idx="3">
                  <c:v>2000</c:v>
                </c:pt>
                <c:pt idx="4">
                  <c:v>2250</c:v>
                </c:pt>
                <c:pt idx="5">
                  <c:v>2500</c:v>
                </c:pt>
                <c:pt idx="6">
                  <c:v>2750</c:v>
                </c:pt>
                <c:pt idx="7">
                  <c:v>3000</c:v>
                </c:pt>
                <c:pt idx="8">
                  <c:v>3250</c:v>
                </c:pt>
                <c:pt idx="9">
                  <c:v>3500</c:v>
                </c:pt>
                <c:pt idx="10">
                  <c:v>3750</c:v>
                </c:pt>
                <c:pt idx="11">
                  <c:v>4000</c:v>
                </c:pt>
                <c:pt idx="12">
                  <c:v>4250</c:v>
                </c:pt>
                <c:pt idx="13">
                  <c:v>4500</c:v>
                </c:pt>
                <c:pt idx="14">
                  <c:v>4750</c:v>
                </c:pt>
                <c:pt idx="15">
                  <c:v>5000</c:v>
                </c:pt>
                <c:pt idx="16">
                  <c:v>5250</c:v>
                </c:pt>
                <c:pt idx="17">
                  <c:v>5500</c:v>
                </c:pt>
                <c:pt idx="18">
                  <c:v>5750</c:v>
                </c:pt>
                <c:pt idx="19">
                  <c:v>6000</c:v>
                </c:pt>
                <c:pt idx="20">
                  <c:v>6250</c:v>
                </c:pt>
                <c:pt idx="21">
                  <c:v>6500</c:v>
                </c:pt>
                <c:pt idx="22">
                  <c:v>6750</c:v>
                </c:pt>
                <c:pt idx="23">
                  <c:v>7000</c:v>
                </c:pt>
                <c:pt idx="24">
                  <c:v>7250</c:v>
                </c:pt>
                <c:pt idx="25">
                  <c:v>7500</c:v>
                </c:pt>
              </c:numCache>
            </c:numRef>
          </c:cat>
          <c:val>
            <c:numRef>
              <c:f>Sheet5!$B$2:$B$27</c:f>
              <c:numCache>
                <c:formatCode>General</c:formatCode>
                <c:ptCount val="26"/>
                <c:pt idx="0">
                  <c:v>4</c:v>
                </c:pt>
                <c:pt idx="1">
                  <c:v>20</c:v>
                </c:pt>
                <c:pt idx="2">
                  <c:v>24</c:v>
                </c:pt>
                <c:pt idx="3">
                  <c:v>33</c:v>
                </c:pt>
                <c:pt idx="4">
                  <c:v>11</c:v>
                </c:pt>
                <c:pt idx="5">
                  <c:v>4</c:v>
                </c:pt>
                <c:pt idx="6">
                  <c:v>18</c:v>
                </c:pt>
                <c:pt idx="7">
                  <c:v>25</c:v>
                </c:pt>
                <c:pt idx="8">
                  <c:v>14</c:v>
                </c:pt>
                <c:pt idx="9">
                  <c:v>3</c:v>
                </c:pt>
                <c:pt idx="10">
                  <c:v>16</c:v>
                </c:pt>
                <c:pt idx="11">
                  <c:v>14</c:v>
                </c:pt>
                <c:pt idx="12">
                  <c:v>17</c:v>
                </c:pt>
                <c:pt idx="13">
                  <c:v>14</c:v>
                </c:pt>
                <c:pt idx="14">
                  <c:v>14</c:v>
                </c:pt>
                <c:pt idx="15">
                  <c:v>7</c:v>
                </c:pt>
                <c:pt idx="16">
                  <c:v>14</c:v>
                </c:pt>
                <c:pt idx="17">
                  <c:v>10</c:v>
                </c:pt>
                <c:pt idx="18">
                  <c:v>20</c:v>
                </c:pt>
                <c:pt idx="19">
                  <c:v>19</c:v>
                </c:pt>
                <c:pt idx="20">
                  <c:v>22</c:v>
                </c:pt>
                <c:pt idx="21">
                  <c:v>16</c:v>
                </c:pt>
                <c:pt idx="22">
                  <c:v>10</c:v>
                </c:pt>
                <c:pt idx="23">
                  <c:v>9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</c:ser>
        <c:axId val="107952000"/>
        <c:axId val="107953536"/>
      </c:barChart>
      <c:catAx>
        <c:axId val="107952000"/>
        <c:scaling>
          <c:orientation val="minMax"/>
        </c:scaling>
        <c:axPos val="b"/>
        <c:numFmt formatCode="General" sourceLinked="1"/>
        <c:tickLblPos val="nextTo"/>
        <c:crossAx val="107953536"/>
        <c:crosses val="autoZero"/>
        <c:auto val="1"/>
        <c:lblAlgn val="ctr"/>
        <c:lblOffset val="100"/>
      </c:catAx>
      <c:valAx>
        <c:axId val="107953536"/>
        <c:scaling>
          <c:orientation val="minMax"/>
        </c:scaling>
        <c:axPos val="l"/>
        <c:majorGridlines/>
        <c:numFmt formatCode="General" sourceLinked="1"/>
        <c:tickLblPos val="nextTo"/>
        <c:crossAx val="107952000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25A9A-0916-4FA2-B4A5-0162394B6F6A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7EA77-8099-4109-A32E-F1CCBBC7F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0E5DE-5F91-49B5-9135-492C9D33BE99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A51E75-711E-4FDE-ADE6-DCE59B0E7E7C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19D6B-4451-46B4-B992-010B895FB06F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E248F-782C-4F61-A3E0-6913809F9755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9F25A9-BE53-4303-B9A6-2463BF6D2487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03B5-67E5-4D51-811E-BEF5A5C29690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66D13-3CB3-4B1B-82A1-2844F9324533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E6181-3F48-4493-A1F6-F3090B09BF11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1700D-73E4-4F3C-882A-5633AA419D32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3D4C20-075D-4193-B62E-0ED2024C82AB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5F36C9-2C50-41A1-BA8D-3E66BE38B23F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52E69D-7E1F-43A9-9B73-25BDF6E54F3D}" type="datetime1">
              <a:rPr lang="en-US" smtClean="0"/>
              <a:pPr/>
              <a:t>9/8/2010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Histograms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z=find(data</a:t>
            </a:r>
            <a:r>
              <a:rPr lang="en-US" dirty="0" smtClean="0"/>
              <a:t>(:,1)==1);</a:t>
            </a:r>
          </a:p>
          <a:p>
            <a:pPr>
              <a:buNone/>
            </a:pPr>
            <a:r>
              <a:rPr lang="en-US" dirty="0" smtClean="0"/>
              <a:t>[</a:t>
            </a:r>
            <a:r>
              <a:rPr lang="en-US" dirty="0" smtClean="0"/>
              <a:t>N1,X1]=</a:t>
            </a:r>
            <a:r>
              <a:rPr lang="en-US" dirty="0" err="1" smtClean="0"/>
              <a:t>hist</a:t>
            </a:r>
            <a:r>
              <a:rPr lang="en-US" dirty="0" smtClean="0"/>
              <a:t>(data(z,2</a:t>
            </a:r>
            <a:r>
              <a:rPr lang="en-US" dirty="0" smtClean="0"/>
              <a:t>),10);</a:t>
            </a:r>
          </a:p>
          <a:p>
            <a:pPr>
              <a:buNone/>
            </a:pPr>
            <a:r>
              <a:rPr lang="en-US" dirty="0" smtClean="0"/>
              <a:t>z=find(data(:,1)==</a:t>
            </a:r>
            <a:r>
              <a:rPr lang="en-US" dirty="0" smtClean="0"/>
              <a:t>6);</a:t>
            </a:r>
          </a:p>
          <a:p>
            <a:pPr>
              <a:buNone/>
            </a:pPr>
            <a:r>
              <a:rPr lang="en-US" dirty="0" smtClean="0"/>
              <a:t>[</a:t>
            </a:r>
            <a:r>
              <a:rPr lang="en-US" dirty="0" smtClean="0"/>
              <a:t>N6,X6]=</a:t>
            </a:r>
            <a:r>
              <a:rPr lang="en-US" dirty="0" err="1" smtClean="0"/>
              <a:t>hist</a:t>
            </a:r>
            <a:r>
              <a:rPr lang="en-US" dirty="0" smtClean="0"/>
              <a:t>(data(z,2</a:t>
            </a:r>
            <a:r>
              <a:rPr lang="en-US" dirty="0" smtClean="0"/>
              <a:t>),10);</a:t>
            </a:r>
          </a:p>
          <a:p>
            <a:pPr>
              <a:buNone/>
            </a:pPr>
            <a:r>
              <a:rPr lang="en-US" dirty="0" smtClean="0"/>
              <a:t>bar(X1,N1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hold </a:t>
            </a:r>
            <a:r>
              <a:rPr lang="en-US" dirty="0" smtClean="0"/>
              <a:t>on</a:t>
            </a:r>
          </a:p>
          <a:p>
            <a:pPr>
              <a:buNone/>
            </a:pPr>
            <a:r>
              <a:rPr lang="en-US" dirty="0" smtClean="0"/>
              <a:t>bar(X6,N6)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Histograms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Distribution functions are essentially histograms, so we should get some practice with histograms</a:t>
            </a:r>
          </a:p>
          <a:p>
            <a:r>
              <a:rPr lang="en-US" dirty="0" smtClean="0"/>
              <a:t>We’ll use solar </a:t>
            </a:r>
            <a:r>
              <a:rPr lang="en-US" dirty="0" err="1" smtClean="0"/>
              <a:t>insolation</a:t>
            </a:r>
            <a:r>
              <a:rPr lang="en-US" dirty="0" smtClean="0"/>
              <a:t> as an example</a:t>
            </a:r>
          </a:p>
          <a:p>
            <a:pPr lvl="1"/>
            <a:r>
              <a:rPr lang="en-US" dirty="0" smtClean="0"/>
              <a:t>Daily </a:t>
            </a:r>
            <a:r>
              <a:rPr lang="en-US" dirty="0" err="1" smtClean="0"/>
              <a:t>insolation</a:t>
            </a:r>
            <a:r>
              <a:rPr lang="en-US" dirty="0" smtClean="0"/>
              <a:t> averaged over a month</a:t>
            </a:r>
          </a:p>
          <a:p>
            <a:pPr lvl="1"/>
            <a:r>
              <a:rPr lang="en-US" dirty="0" smtClean="0"/>
              <a:t>Data is for Madison, WI</a:t>
            </a:r>
          </a:p>
          <a:p>
            <a:pPr lvl="1"/>
            <a:r>
              <a:rPr lang="en-US" dirty="0" smtClean="0"/>
              <a:t>Units are W-hr/m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on next slide is for January, years 1961-1966</a:t>
            </a:r>
          </a:p>
          <a:p>
            <a:r>
              <a:rPr lang="en-US" dirty="0" smtClean="0"/>
              <a:t>Divide results into bins</a:t>
            </a:r>
          </a:p>
          <a:p>
            <a:r>
              <a:rPr lang="en-US" dirty="0" smtClean="0"/>
              <a:t>Count instances in each bin</a:t>
            </a:r>
          </a:p>
          <a:p>
            <a:r>
              <a:rPr lang="en-US" dirty="0" smtClean="0"/>
              <a:t>Plot, usually with bar chart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January </a:t>
            </a:r>
            <a:r>
              <a:rPr lang="en-US" dirty="0" err="1" smtClean="0"/>
              <a:t>Insolation</a:t>
            </a:r>
            <a:r>
              <a:rPr lang="en-US" dirty="0" smtClean="0"/>
              <a:t> – 1961-1966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33600" y="1371600"/>
          <a:ext cx="60325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6250"/>
                <a:gridCol w="30162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Insolation</a:t>
                      </a:r>
                      <a:r>
                        <a:rPr lang="en-US" dirty="0" smtClean="0"/>
                        <a:t> (W-h/m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1858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1943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1770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2895600" y="3657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1700-1799	1 entry</a:t>
            </a:r>
          </a:p>
          <a:p>
            <a:r>
              <a:rPr lang="en-US" dirty="0" smtClean="0"/>
              <a:t>1800-1899	1 entry</a:t>
            </a:r>
          </a:p>
          <a:p>
            <a:r>
              <a:rPr lang="en-US" dirty="0" smtClean="0"/>
              <a:t>1900-1999	2 entries</a:t>
            </a:r>
          </a:p>
          <a:p>
            <a:r>
              <a:rPr lang="en-US" dirty="0" smtClean="0"/>
              <a:t>2000-2099	1 entry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4343400" y="3733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Histogram for Full Data Set (Excel)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33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447800"/>
            <a:ext cx="5685249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Data/Data Analysis</a:t>
            </a:r>
          </a:p>
          <a:p>
            <a:r>
              <a:rPr lang="en-US" dirty="0" smtClean="0"/>
              <a:t>Then pick Histogram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124200"/>
            <a:ext cx="38957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Chart 7"/>
          <p:cNvGraphicFramePr/>
          <p:nvPr/>
        </p:nvGraphicFramePr>
        <p:xfrm>
          <a:off x="4343400" y="3200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data=</a:t>
            </a:r>
            <a:r>
              <a:rPr lang="en-US" dirty="0" err="1" smtClean="0"/>
              <a:t>xlsread</a:t>
            </a:r>
            <a:r>
              <a:rPr lang="en-US" dirty="0" smtClean="0"/>
              <a:t>('histograms.xlsx');</a:t>
            </a:r>
          </a:p>
          <a:p>
            <a:r>
              <a:rPr lang="en-US" dirty="0" err="1" smtClean="0"/>
              <a:t>hist</a:t>
            </a:r>
            <a:r>
              <a:rPr lang="en-US" dirty="0" smtClean="0"/>
              <a:t>(data</a:t>
            </a:r>
            <a:r>
              <a:rPr lang="en-US" dirty="0" smtClean="0"/>
              <a:t>(:,2), </a:t>
            </a:r>
            <a:r>
              <a:rPr lang="en-US" dirty="0" smtClean="0"/>
              <a:t>30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we just want the month by month data?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36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1200" y="2667000"/>
            <a:ext cx="46228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62890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248400" y="6019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January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60960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January                            June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1244</TotalTime>
  <Words>218</Words>
  <Application>Microsoft Office PowerPoint</Application>
  <PresentationFormat>On-screen Show (4:3)</PresentationFormat>
  <Paragraphs>73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Histograms</vt:lpstr>
      <vt:lpstr>Creating Histograms</vt:lpstr>
      <vt:lpstr>Small Set</vt:lpstr>
      <vt:lpstr>January Insolation – 1961-1966</vt:lpstr>
      <vt:lpstr>Categories</vt:lpstr>
      <vt:lpstr>Histogram for Full Data Set (Excel)</vt:lpstr>
      <vt:lpstr>Excel</vt:lpstr>
      <vt:lpstr>Matlab</vt:lpstr>
      <vt:lpstr>Matlab</vt:lpstr>
      <vt:lpstr>Script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Density Functions</dc:title>
  <dc:creator>jake</dc:creator>
  <cp:lastModifiedBy>jake</cp:lastModifiedBy>
  <cp:revision>124</cp:revision>
  <dcterms:created xsi:type="dcterms:W3CDTF">2007-12-21T21:25:16Z</dcterms:created>
  <dcterms:modified xsi:type="dcterms:W3CDTF">2010-09-08T20:14:30Z</dcterms:modified>
</cp:coreProperties>
</file>