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54102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P(D)=P(D|AX)*P(AX)+ P(D|AY)* P(AY)+ P(D|BX)* P(BX)+ P(D|BY)* P(BY)</a:t>
            </a:r>
          </a:p>
          <a:p>
            <a:r>
              <a:rPr lang="en-US" dirty="0" smtClean="0"/>
              <a:t>This works as long as A, B and X, Y cover all </a:t>
            </a:r>
            <a:r>
              <a:rPr lang="en-US" smtClean="0"/>
              <a:t>possible outcomes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Highway Congestion (Example 2.26)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859973" y="1856509"/>
            <a:ext cx="3564082" cy="1136073"/>
          </a:xfrm>
          <a:custGeom>
            <a:avLst/>
            <a:gdLst>
              <a:gd name="connsiteX0" fmla="*/ 0 w 3564082"/>
              <a:gd name="connsiteY0" fmla="*/ 117764 h 1136073"/>
              <a:gd name="connsiteX1" fmla="*/ 2088572 w 3564082"/>
              <a:gd name="connsiteY1" fmla="*/ 169718 h 1136073"/>
              <a:gd name="connsiteX2" fmla="*/ 3564082 w 3564082"/>
              <a:gd name="connsiteY2" fmla="*/ 1136073 h 1136073"/>
              <a:gd name="connsiteX3" fmla="*/ 3564082 w 3564082"/>
              <a:gd name="connsiteY3" fmla="*/ 1136073 h 113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4082" h="1136073">
                <a:moveTo>
                  <a:pt x="0" y="117764"/>
                </a:moveTo>
                <a:cubicBezTo>
                  <a:pt x="747279" y="58882"/>
                  <a:pt x="1494558" y="0"/>
                  <a:pt x="2088572" y="169718"/>
                </a:cubicBezTo>
                <a:cubicBezTo>
                  <a:pt x="2682586" y="339436"/>
                  <a:pt x="3564082" y="1136073"/>
                  <a:pt x="3564082" y="1136073"/>
                </a:cubicBezTo>
                <a:lnTo>
                  <a:pt x="3564082" y="1136073"/>
                </a:ln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11927" y="3002973"/>
            <a:ext cx="3512128" cy="1394113"/>
          </a:xfrm>
          <a:custGeom>
            <a:avLst/>
            <a:gdLst>
              <a:gd name="connsiteX0" fmla="*/ 0 w 3512128"/>
              <a:gd name="connsiteY0" fmla="*/ 1319645 h 1394113"/>
              <a:gd name="connsiteX1" fmla="*/ 1870364 w 3512128"/>
              <a:gd name="connsiteY1" fmla="*/ 1174172 h 1394113"/>
              <a:gd name="connsiteX2" fmla="*/ 3512128 w 3512128"/>
              <a:gd name="connsiteY2" fmla="*/ 0 h 139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2128" h="1394113">
                <a:moveTo>
                  <a:pt x="0" y="1319645"/>
                </a:moveTo>
                <a:cubicBezTo>
                  <a:pt x="642504" y="1356879"/>
                  <a:pt x="1285009" y="1394113"/>
                  <a:pt x="1870364" y="1174172"/>
                </a:cubicBezTo>
                <a:cubicBezTo>
                  <a:pt x="2455719" y="954231"/>
                  <a:pt x="2983923" y="477115"/>
                  <a:pt x="3512128" y="0"/>
                </a:cubicBez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410200" y="2209800"/>
            <a:ext cx="3297382" cy="782782"/>
          </a:xfrm>
          <a:custGeom>
            <a:avLst/>
            <a:gdLst>
              <a:gd name="connsiteX0" fmla="*/ 0 w 3241964"/>
              <a:gd name="connsiteY0" fmla="*/ 748146 h 748146"/>
              <a:gd name="connsiteX1" fmla="*/ 1714500 w 3241964"/>
              <a:gd name="connsiteY1" fmla="*/ 20782 h 748146"/>
              <a:gd name="connsiteX2" fmla="*/ 3241964 w 3241964"/>
              <a:gd name="connsiteY2" fmla="*/ 623455 h 74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1964" h="748146">
                <a:moveTo>
                  <a:pt x="0" y="748146"/>
                </a:moveTo>
                <a:cubicBezTo>
                  <a:pt x="587086" y="394855"/>
                  <a:pt x="1174173" y="41564"/>
                  <a:pt x="1714500" y="20782"/>
                </a:cubicBezTo>
                <a:cubicBezTo>
                  <a:pt x="2254827" y="0"/>
                  <a:pt x="2748395" y="311727"/>
                  <a:pt x="3241964" y="623455"/>
                </a:cubicBez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2133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2514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4267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Highway Congestion (Example 2.26)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E1=congestion on interstate 1</a:t>
            </a:r>
          </a:p>
          <a:p>
            <a:r>
              <a:rPr lang="en-US" dirty="0" smtClean="0"/>
              <a:t>P(E1)=0.1; P(E2)=0.2</a:t>
            </a:r>
          </a:p>
          <a:p>
            <a:r>
              <a:rPr lang="en-US" dirty="0" smtClean="0"/>
              <a:t>P(E1|E2)=0.4; P(E2|E1)=0.8 (</a:t>
            </a:r>
            <a:r>
              <a:rPr lang="en-US" dirty="0" err="1" smtClean="0"/>
              <a:t>Bayes</a:t>
            </a:r>
            <a:r>
              <a:rPr lang="en-US" dirty="0" smtClean="0"/>
              <a:t>’ Theorem)</a:t>
            </a:r>
          </a:p>
          <a:p>
            <a:r>
              <a:rPr lang="en-US" dirty="0" smtClean="0"/>
              <a:t>P(E3|E1E2)=0.2; </a:t>
            </a:r>
            <a:r>
              <a:rPr lang="en-US" dirty="0" err="1" smtClean="0"/>
              <a:t>ie</a:t>
            </a:r>
            <a:r>
              <a:rPr lang="en-US" dirty="0" smtClean="0"/>
              <a:t> if no congestion on 1 or 2, then probability of </a:t>
            </a:r>
            <a:r>
              <a:rPr lang="en-US" dirty="0" err="1" smtClean="0"/>
              <a:t>congesion</a:t>
            </a:r>
            <a:r>
              <a:rPr lang="en-US" dirty="0" smtClean="0"/>
              <a:t> on 3 is 20%</a:t>
            </a:r>
          </a:p>
          <a:p>
            <a:r>
              <a:rPr lang="en-US" dirty="0" smtClean="0"/>
              <a:t>Also, there is 100% probability of congestion on 1 if there is congestion on either 1 or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3505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00400" y="3505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4 possibilities: E1E2, </a:t>
            </a:r>
            <a:r>
              <a:rPr lang="en-US" dirty="0" smtClean="0"/>
              <a:t>E1E2</a:t>
            </a:r>
            <a:r>
              <a:rPr lang="en-US" dirty="0" smtClean="0"/>
              <a:t>, </a:t>
            </a:r>
            <a:r>
              <a:rPr lang="en-US" dirty="0" smtClean="0"/>
              <a:t>E1E2</a:t>
            </a:r>
            <a:r>
              <a:rPr lang="en-US" dirty="0" smtClean="0"/>
              <a:t>, E1E2</a:t>
            </a:r>
          </a:p>
          <a:p>
            <a:r>
              <a:rPr lang="en-US" dirty="0" smtClean="0"/>
              <a:t>P(E1E2)=P(E1|E2)P(E2)=.4*.2=.08</a:t>
            </a:r>
          </a:p>
          <a:p>
            <a:r>
              <a:rPr lang="en-US" dirty="0" smtClean="0"/>
              <a:t>P(E1E2)=</a:t>
            </a:r>
            <a:r>
              <a:rPr lang="en-US" dirty="0" smtClean="0"/>
              <a:t>P(E2|E1)P(E1)=(1-.8) *.</a:t>
            </a:r>
            <a:r>
              <a:rPr lang="en-US" dirty="0" smtClean="0"/>
              <a:t>2=.</a:t>
            </a:r>
            <a:r>
              <a:rPr lang="en-US" dirty="0" smtClean="0"/>
              <a:t>02</a:t>
            </a:r>
            <a:endParaRPr lang="en-US" dirty="0" smtClean="0"/>
          </a:p>
          <a:p>
            <a:r>
              <a:rPr lang="en-US" dirty="0" smtClean="0"/>
              <a:t>P(E1E2)=P(E1|E2)P(E2</a:t>
            </a:r>
            <a:r>
              <a:rPr lang="en-US" dirty="0" smtClean="0"/>
              <a:t>)=(1-.4)*.</a:t>
            </a:r>
            <a:r>
              <a:rPr lang="en-US" dirty="0" smtClean="0"/>
              <a:t>2</a:t>
            </a:r>
            <a:r>
              <a:rPr lang="en-US" dirty="0" smtClean="0"/>
              <a:t>=.12</a:t>
            </a:r>
            <a:endParaRPr lang="en-US" dirty="0" smtClean="0"/>
          </a:p>
          <a:p>
            <a:r>
              <a:rPr lang="en-US" dirty="0" smtClean="0"/>
              <a:t>P(E1E2</a:t>
            </a:r>
            <a:r>
              <a:rPr lang="en-US" dirty="0" smtClean="0"/>
              <a:t>)=1-.08-.02-.12=.78</a:t>
            </a:r>
          </a:p>
          <a:p>
            <a:r>
              <a:rPr lang="en-US" dirty="0" smtClean="0"/>
              <a:t>P(E3)=P(E3|E1E2)P(E1E2)+</a:t>
            </a:r>
            <a:r>
              <a:rPr lang="en-US" dirty="0" smtClean="0"/>
              <a:t> P(E3|E1E2)P(E1E2</a:t>
            </a:r>
            <a:r>
              <a:rPr lang="en-US" dirty="0" smtClean="0"/>
              <a:t>)+</a:t>
            </a:r>
            <a:r>
              <a:rPr lang="en-US" dirty="0" smtClean="0"/>
              <a:t> P(E3|E1E2)P(E1E2</a:t>
            </a:r>
            <a:r>
              <a:rPr lang="en-US" dirty="0" smtClean="0"/>
              <a:t>)+</a:t>
            </a:r>
            <a:r>
              <a:rPr lang="en-US" dirty="0" smtClean="0"/>
              <a:t> P(E3|E1E2)P(E1E2</a:t>
            </a:r>
            <a:r>
              <a:rPr lang="en-US" dirty="0" smtClean="0"/>
              <a:t>)=0.376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34200" y="152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305800" y="152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5000" y="20574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0" y="20574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67000" y="3124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10000" y="3124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86000" y="37338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0" y="37338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267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7000" y="4267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95800" y="533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72200" y="533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467600" y="533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00400" y="53340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95800" y="5791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14800" y="5791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00400" y="5791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43200" y="57912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Waste in </a:t>
            </a:r>
            <a:r>
              <a:rPr lang="en-US" dirty="0" smtClean="0"/>
              <a:t>Rivers (Example 2.21)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chemical plant dumps waste in two rivers (A and B). We can measure the contamination in these rivers.</a:t>
            </a:r>
          </a:p>
          <a:p>
            <a:pPr lvl="1"/>
            <a:r>
              <a:rPr lang="en-US" dirty="0" smtClean="0">
                <a:sym typeface="Symbol"/>
              </a:rPr>
              <a:t>=event that A is contaminated</a:t>
            </a:r>
          </a:p>
          <a:p>
            <a:pPr lvl="1"/>
            <a:r>
              <a:rPr lang="en-US" dirty="0" smtClean="0">
                <a:sym typeface="Symbol"/>
              </a:rPr>
              <a:t>=event that B is contaminated</a:t>
            </a:r>
          </a:p>
          <a:p>
            <a:pPr lvl="1"/>
            <a:r>
              <a:rPr lang="en-US" dirty="0" smtClean="0">
                <a:sym typeface="Symbol"/>
              </a:rPr>
              <a:t>P()=0.2; P()=0.33; P()=0.1 (both)</a:t>
            </a:r>
          </a:p>
          <a:p>
            <a:r>
              <a:rPr lang="en-US" dirty="0" smtClean="0">
                <a:sym typeface="Symbol"/>
              </a:rPr>
              <a:t>What is probability that at least one river is contaminated?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least one is contaminated…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P()=P()+P()-P()</a:t>
            </a:r>
          </a:p>
          <a:p>
            <a:r>
              <a:rPr lang="en-US" dirty="0" smtClean="0">
                <a:sym typeface="Symbol"/>
              </a:rPr>
              <a:t>P()=0.2+0.33-0.1=0.43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If B is contaminated, what is the probability that A is also contaminated?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B, also 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P(|)= P()/P()</a:t>
            </a:r>
          </a:p>
          <a:p>
            <a:r>
              <a:rPr lang="en-US" dirty="0" smtClean="0">
                <a:sym typeface="Symbol"/>
              </a:rPr>
              <a:t>P(</a:t>
            </a:r>
            <a:r>
              <a:rPr lang="en-US" dirty="0" smtClean="0">
                <a:sym typeface="Symbol"/>
              </a:rPr>
              <a:t>|</a:t>
            </a:r>
            <a:r>
              <a:rPr lang="en-US" dirty="0" smtClean="0">
                <a:sym typeface="Symbol"/>
              </a:rPr>
              <a:t>)=0.1/0.33=0.3</a:t>
            </a:r>
          </a:p>
          <a:p>
            <a:endParaRPr lang="en-US" dirty="0" smtClean="0"/>
          </a:p>
          <a:p>
            <a:r>
              <a:rPr lang="en-US" dirty="0" smtClean="0">
                <a:sym typeface="Symbol"/>
              </a:rPr>
              <a:t>What is the probability that exactly one river is polluted?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Exactly one polluted…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P()-P()=0.43-0.1=0.33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Plants and </a:t>
            </a:r>
            <a:r>
              <a:rPr lang="en-US" dirty="0" smtClean="0"/>
              <a:t>Brownouts (Example 2.22)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2 power plants (A and B)</a:t>
            </a:r>
          </a:p>
          <a:p>
            <a:pPr lvl="1"/>
            <a:r>
              <a:rPr lang="en-US" dirty="0" smtClean="0">
                <a:sym typeface="Symbol"/>
              </a:rPr>
              <a:t>=failure of A</a:t>
            </a:r>
          </a:p>
          <a:p>
            <a:pPr lvl="1"/>
            <a:r>
              <a:rPr lang="en-US" dirty="0" smtClean="0">
                <a:sym typeface="Symbol"/>
              </a:rPr>
              <a:t>=failure of B</a:t>
            </a:r>
          </a:p>
          <a:p>
            <a:pPr lvl="1"/>
            <a:r>
              <a:rPr lang="en-US" dirty="0" smtClean="0">
                <a:sym typeface="Symbol"/>
              </a:rPr>
              <a:t>P()=0.05; P()=0.07; P()=0.01 (both)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If one of the two plants fails, what is probability the other fails as well?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one fails, the other fails as well…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P(|)= P()/P()=0.01/0.07=0.14</a:t>
            </a:r>
          </a:p>
          <a:p>
            <a:r>
              <a:rPr lang="en-US" dirty="0" smtClean="0">
                <a:sym typeface="Symbol"/>
              </a:rPr>
              <a:t>P(|)= P()/P()=0.01/0.05=0.2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What is the probability of a brownout (at least one fails)?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least one fails…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P()=P()+P()-P()</a:t>
            </a:r>
          </a:p>
          <a:p>
            <a:r>
              <a:rPr lang="en-US" dirty="0" smtClean="0">
                <a:sym typeface="Symbol"/>
              </a:rPr>
              <a:t>P()=0.05+0.07-0.01=0.11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What is probability that a brownout is caused by the failure of both plants?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Brownout from both failing…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Probability of brownout is 0.11</a:t>
            </a:r>
          </a:p>
          <a:p>
            <a:r>
              <a:rPr lang="en-US" dirty="0" smtClean="0">
                <a:sym typeface="Symbol"/>
              </a:rPr>
              <a:t>Probability of both plants failing is 0.01</a:t>
            </a:r>
          </a:p>
          <a:p>
            <a:r>
              <a:rPr lang="en-US" dirty="0" smtClean="0">
                <a:sym typeface="Symbol"/>
              </a:rPr>
              <a:t>Probability of brownout from both failing is 0.01/0.11=0.09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1541</TotalTime>
  <Words>608</Words>
  <Application>Microsoft Office PowerPoint</Application>
  <PresentationFormat>On-screen Show (4:3)</PresentationFormat>
  <Paragraphs>89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Probability Examples</vt:lpstr>
      <vt:lpstr>Waste in Rivers (Example 2.21)</vt:lpstr>
      <vt:lpstr>At least one is contaminated…</vt:lpstr>
      <vt:lpstr>If B, also A…</vt:lpstr>
      <vt:lpstr>Exactly one polluted…</vt:lpstr>
      <vt:lpstr>Power Plants and Brownouts (Example 2.22)</vt:lpstr>
      <vt:lpstr>If one fails, the other fails as well…</vt:lpstr>
      <vt:lpstr>At least one fails…</vt:lpstr>
      <vt:lpstr>Brownout from both failing…</vt:lpstr>
      <vt:lpstr>A Useful Formula</vt:lpstr>
      <vt:lpstr>Highway Congestion (Example 2.26)</vt:lpstr>
      <vt:lpstr>Highway Congestion (Example 2.26)</vt:lpstr>
      <vt:lpstr>Example 2.26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132</cp:revision>
  <dcterms:created xsi:type="dcterms:W3CDTF">2007-12-21T21:25:16Z</dcterms:created>
  <dcterms:modified xsi:type="dcterms:W3CDTF">2010-09-07T15:33:58Z</dcterms:modified>
</cp:coreProperties>
</file>