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9/13/2010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9/13/2010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Probability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638800"/>
            <a:ext cx="7029424" cy="76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events are </a:t>
            </a:r>
            <a:r>
              <a:rPr lang="en-US" i="1" dirty="0" smtClean="0"/>
              <a:t>independent</a:t>
            </a:r>
            <a:r>
              <a:rPr lang="en-US" dirty="0" smtClean="0"/>
              <a:t> if the occurrence of one does not change the probability of occurrence of the other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Pr(A)=1-Pr(A)</a:t>
            </a:r>
          </a:p>
          <a:p>
            <a:r>
              <a:rPr lang="en-US" dirty="0" smtClean="0"/>
              <a:t>If A and B are independent, then</a:t>
            </a:r>
          </a:p>
          <a:p>
            <a:pPr lvl="1"/>
            <a:r>
              <a:rPr lang="en-US" dirty="0" smtClean="0"/>
              <a:t>Pr(A and B)=Pr(AB)=Pr(A)Pr(B)</a:t>
            </a:r>
          </a:p>
          <a:p>
            <a:r>
              <a:rPr lang="en-US" dirty="0" smtClean="0"/>
              <a:t>If A and B are mutually exclusive [m(AB)=0] then</a:t>
            </a:r>
          </a:p>
          <a:p>
            <a:pPr lvl="1"/>
            <a:r>
              <a:rPr lang="en-US" dirty="0" smtClean="0"/>
              <a:t>Pr(A or B)=Pr(A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B)=Pr(A)+Pr(B)</a:t>
            </a:r>
          </a:p>
          <a:p>
            <a:r>
              <a:rPr lang="en-US" dirty="0" smtClean="0"/>
              <a:t>In general</a:t>
            </a:r>
          </a:p>
          <a:p>
            <a:pPr lvl="1"/>
            <a:r>
              <a:rPr lang="en-US" dirty="0" smtClean="0"/>
              <a:t>Pr(A and/or B)</a:t>
            </a:r>
          </a:p>
          <a:p>
            <a:pPr lvl="1"/>
            <a:r>
              <a:rPr lang="en-US" dirty="0" smtClean="0"/>
              <a:t>=Pr(A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B)</a:t>
            </a:r>
          </a:p>
          <a:p>
            <a:pPr lvl="1"/>
            <a:r>
              <a:rPr lang="en-US" dirty="0" smtClean="0"/>
              <a:t>=Pr(A)+Pr(B)-Pr(AB)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11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438400" y="1524000"/>
            <a:ext cx="228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Probability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Pr(A and/or B and/or C)</a:t>
            </a:r>
          </a:p>
          <a:p>
            <a:pPr>
              <a:buNone/>
            </a:pPr>
            <a:r>
              <a:rPr lang="en-US" dirty="0" smtClean="0"/>
              <a:t>=Pr(A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B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C)</a:t>
            </a:r>
          </a:p>
          <a:p>
            <a:pPr>
              <a:buNone/>
            </a:pPr>
            <a:r>
              <a:rPr lang="en-US" dirty="0" smtClean="0"/>
              <a:t>=Pr(A)+Pr(B)+Pr(C)-Pr(AB)-Pr(AC)-Pr(BC)+Pr(ABC)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254318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Consider a 3-stage process, as diagrammed below</a:t>
            </a:r>
          </a:p>
          <a:p>
            <a:r>
              <a:rPr lang="en-US" dirty="0" smtClean="0"/>
              <a:t>Our goal is to find the probability of success of the entire operation, assuming all individual probabilities are independent</a:t>
            </a:r>
          </a:p>
          <a:p>
            <a:r>
              <a:rPr lang="en-US" dirty="0" smtClean="0"/>
              <a:t>Branches represent parallel redundancy, so success in a stage requires success of, for example, A or 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67000" y="48006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67000" y="4800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667000" y="57912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7000" y="5791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495800" y="54102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95800" y="5410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629400" y="60198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29400" y="6019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477000" y="54102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477000" y="5410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629400" y="47244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629400" y="4724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733800" y="5638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76800" y="5638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3048000" y="4953000"/>
            <a:ext cx="68580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048000" y="5638800"/>
            <a:ext cx="68580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638800" y="4954588"/>
            <a:ext cx="990600" cy="684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638800" y="5638800"/>
            <a:ext cx="838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13" idx="1"/>
          </p:cNvCxnSpPr>
          <p:nvPr/>
        </p:nvCxnSpPr>
        <p:spPr>
          <a:xfrm>
            <a:off x="5638800" y="5638800"/>
            <a:ext cx="9906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828800" y="5030788"/>
            <a:ext cx="838200" cy="6080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9" idx="1"/>
          </p:cNvCxnSpPr>
          <p:nvPr/>
        </p:nvCxnSpPr>
        <p:spPr>
          <a:xfrm>
            <a:off x="1828800" y="5638800"/>
            <a:ext cx="838200" cy="342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858000" y="5638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7010400" y="5029200"/>
            <a:ext cx="60960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3" idx="3"/>
          </p:cNvCxnSpPr>
          <p:nvPr/>
        </p:nvCxnSpPr>
        <p:spPr>
          <a:xfrm rot="10800000" flipV="1">
            <a:off x="7010400" y="5638800"/>
            <a:ext cx="6096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91000" y="5791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Pr(C)=0.95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2286000" y="6248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Pr(B)=0.8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1981200" y="4343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Pr(A)=0.9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239000" y="4648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Pr(D)=0.9</a:t>
            </a:r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7010400" y="6324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Pr(F)=0.5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7696200" y="5486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Pr(E)=0.9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762000"/>
            <a:ext cx="7924800" cy="6096000"/>
          </a:xfrm>
        </p:spPr>
        <p:txBody>
          <a:bodyPr>
            <a:normAutofit/>
          </a:bodyPr>
          <a:lstStyle/>
          <a:p>
            <a:r>
              <a:rPr lang="en-US" dirty="0" smtClean="0"/>
              <a:t>Pr(S)=Pr(I)Pr(II)Pr(III)</a:t>
            </a:r>
          </a:p>
          <a:p>
            <a:r>
              <a:rPr lang="en-US" dirty="0" smtClean="0"/>
              <a:t>where I, II, and III represent the three stages</a:t>
            </a:r>
          </a:p>
          <a:p>
            <a:r>
              <a:rPr lang="en-US" dirty="0" smtClean="0"/>
              <a:t>Pr(I)=Pr(A)+Pr(B)-Pr(AB)</a:t>
            </a:r>
          </a:p>
          <a:p>
            <a:r>
              <a:rPr lang="en-US" dirty="0" smtClean="0"/>
              <a:t>=0.9+0.8-0.9*0.8=0.98 (success requires A or B to succeed)</a:t>
            </a:r>
          </a:p>
          <a:p>
            <a:r>
              <a:rPr lang="en-US" dirty="0" smtClean="0"/>
              <a:t>Pr(II)=Pr(C)=0.95</a:t>
            </a:r>
          </a:p>
          <a:p>
            <a:r>
              <a:rPr lang="en-US" dirty="0" smtClean="0"/>
              <a:t>Pr(III)=Pr(D)+Pr(E)+Pr(F)-Pr(DE)-Pr(EF)-Pr(DF)+Pr(DEF)</a:t>
            </a:r>
          </a:p>
          <a:p>
            <a:r>
              <a:rPr lang="en-US" dirty="0" smtClean="0"/>
              <a:t>=0.9+0.9+0.5-0.9*0.9-0.9*0.5-0.9*0.5+0.9*0.9*0.5=0.995</a:t>
            </a:r>
          </a:p>
          <a:p>
            <a:r>
              <a:rPr lang="en-US" dirty="0" smtClean="0"/>
              <a:t>So, Pr(S)=0.98*0.95*0.995=0.926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2543188"/>
          </a:xfrm>
        </p:spPr>
        <p:txBody>
          <a:bodyPr>
            <a:normAutofit/>
          </a:bodyPr>
          <a:lstStyle/>
          <a:p>
            <a:r>
              <a:rPr lang="en-US" dirty="0" smtClean="0"/>
              <a:t>What if 2 events are not independent?</a:t>
            </a:r>
          </a:p>
          <a:p>
            <a:r>
              <a:rPr lang="en-US" dirty="0" smtClean="0"/>
              <a:t>Consider the system below, where event G is in both stages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345261"/>
            <a:ext cx="5562600" cy="365125"/>
          </a:xfrm>
        </p:spPr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45261"/>
            <a:ext cx="457200" cy="365125"/>
          </a:xfrm>
        </p:spPr>
        <p:txBody>
          <a:bodyPr/>
          <a:lstStyle/>
          <a:p>
            <a:fld id="{00B2C9B7-910D-4FD7-B1C4-5BC65A528CC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95600" y="40386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95600" y="4038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895600" y="50292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895600" y="5029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715000" y="52578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715000" y="5257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J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715000" y="3962400"/>
            <a:ext cx="381000" cy="381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715000" y="396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962400" y="4876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3276600" y="4191000"/>
            <a:ext cx="68580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276600" y="4876800"/>
            <a:ext cx="68580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724400" y="4192588"/>
            <a:ext cx="990600" cy="684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endCxn id="13" idx="1"/>
          </p:cNvCxnSpPr>
          <p:nvPr/>
        </p:nvCxnSpPr>
        <p:spPr>
          <a:xfrm>
            <a:off x="4724400" y="4876800"/>
            <a:ext cx="9906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2057400" y="4268788"/>
            <a:ext cx="838200" cy="6080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9" idx="1"/>
          </p:cNvCxnSpPr>
          <p:nvPr/>
        </p:nvCxnSpPr>
        <p:spPr>
          <a:xfrm>
            <a:off x="2057400" y="4876800"/>
            <a:ext cx="838200" cy="342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6096000" y="4267200"/>
            <a:ext cx="60960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endCxn id="13" idx="3"/>
          </p:cNvCxnSpPr>
          <p:nvPr/>
        </p:nvCxnSpPr>
        <p:spPr>
          <a:xfrm rot="10800000" flipV="1">
            <a:off x="6096000" y="4876800"/>
            <a:ext cx="6096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1612"/>
            <a:ext cx="7772400" cy="528638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Conditional probability [Pr(B|A)] of an event B with respect to some other event A is the probability that B will occur, given that A has taken place</a:t>
            </a:r>
          </a:p>
          <a:p>
            <a:r>
              <a:rPr lang="en-US" dirty="0" smtClean="0"/>
              <a:t>For our example, Pr(II|I) represents the probability of successful operation of stage II, given successful operation of stage I</a:t>
            </a:r>
          </a:p>
          <a:p>
            <a:r>
              <a:rPr lang="en-US" dirty="0" smtClean="0"/>
              <a:t>Once A has occurred, then A replaces I as the sample space of interest, so the size of AB relative to the new set is given by </a:t>
            </a:r>
          </a:p>
          <a:p>
            <a:pPr>
              <a:buNone/>
            </a:pPr>
            <a:r>
              <a:rPr lang="en-US" dirty="0" smtClean="0"/>
              <a:t>			m(AB)/m(A)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Cond. Probability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1612"/>
            <a:ext cx="7924800" cy="47839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Pr(B|A)=[m(AB)/m(I)]/[m(A)/m(I)]</a:t>
            </a:r>
          </a:p>
          <a:p>
            <a:r>
              <a:rPr lang="en-US" dirty="0" smtClean="0"/>
              <a:t>=Pr(AB)/Pr(A)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Pr(A and B)=Pr(AB)=Pr(A)Pr(B|A)</a:t>
            </a:r>
          </a:p>
          <a:p>
            <a:r>
              <a:rPr lang="en-US" dirty="0" smtClean="0"/>
              <a:t>Extending…</a:t>
            </a:r>
          </a:p>
          <a:p>
            <a:r>
              <a:rPr lang="en-US" dirty="0" smtClean="0"/>
              <a:t>Pr(A and B and C)=Pr(ABC)= Pr(A)Pr(B|A)Pr(C|AB)</a:t>
            </a:r>
          </a:p>
          <a:p>
            <a:r>
              <a:rPr lang="en-US" dirty="0" smtClean="0"/>
              <a:t>Pr(C|AB) is probability of C, given that A and B have occurred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75% of transistors come from vendor 1 and 25% from vendor 2</a:t>
            </a:r>
          </a:p>
          <a:p>
            <a:r>
              <a:rPr lang="en-US" dirty="0" smtClean="0"/>
              <a:t>99% of supply from vendor 1 and 90% of supply from vendor 2 are acceptable</a:t>
            </a:r>
          </a:p>
          <a:p>
            <a:r>
              <a:rPr lang="en-US" dirty="0" smtClean="0"/>
              <a:t>If we randomly pick a transistor, what is the probability that it came from vendor 1 and is defective?</a:t>
            </a:r>
          </a:p>
          <a:p>
            <a:r>
              <a:rPr lang="en-US" dirty="0" smtClean="0"/>
              <a:t>Also, what is the probability that the transistor is defective, irrespective of the vendor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=transistor from vendor 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=transistor from </a:t>
            </a:r>
            <a:r>
              <a:rPr lang="en-US" dirty="0" smtClean="0"/>
              <a:t>vendor 2</a:t>
            </a:r>
            <a:endParaRPr lang="en-US" dirty="0" smtClean="0"/>
          </a:p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=good transistor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=bad transistor</a:t>
            </a:r>
          </a:p>
          <a:p>
            <a:r>
              <a:rPr lang="en-US" dirty="0" smtClean="0"/>
              <a:t>Pr(A</a:t>
            </a:r>
            <a:r>
              <a:rPr lang="en-US" baseline="-25000" dirty="0" smtClean="0"/>
              <a:t>1</a:t>
            </a:r>
            <a:r>
              <a:rPr lang="en-US" dirty="0" smtClean="0"/>
              <a:t>)=0.75; Pr(A</a:t>
            </a:r>
            <a:r>
              <a:rPr lang="en-US" baseline="-25000" dirty="0" smtClean="0"/>
              <a:t>2</a:t>
            </a:r>
            <a:r>
              <a:rPr lang="en-US" dirty="0" smtClean="0"/>
              <a:t>)=0.25</a:t>
            </a:r>
          </a:p>
          <a:p>
            <a:r>
              <a:rPr lang="en-US" dirty="0" smtClean="0"/>
              <a:t>Pr(B</a:t>
            </a:r>
            <a:r>
              <a:rPr lang="en-US" baseline="-25000" dirty="0" smtClean="0"/>
              <a:t>1</a:t>
            </a:r>
            <a:r>
              <a:rPr lang="en-US" dirty="0" smtClean="0"/>
              <a:t>|A</a:t>
            </a:r>
            <a:r>
              <a:rPr lang="en-US" baseline="-25000" dirty="0" smtClean="0"/>
              <a:t>1</a:t>
            </a:r>
            <a:r>
              <a:rPr lang="en-US" dirty="0" smtClean="0"/>
              <a:t>)=0.99; Pr(B</a:t>
            </a:r>
            <a:r>
              <a:rPr lang="en-US" baseline="-25000" dirty="0" smtClean="0"/>
              <a:t>2</a:t>
            </a:r>
            <a:r>
              <a:rPr lang="en-US" dirty="0" smtClean="0"/>
              <a:t>|A</a:t>
            </a:r>
            <a:r>
              <a:rPr lang="en-US" baseline="-25000" dirty="0" smtClean="0"/>
              <a:t>1</a:t>
            </a:r>
            <a:r>
              <a:rPr lang="en-US" dirty="0" smtClean="0"/>
              <a:t>)=0.01</a:t>
            </a:r>
          </a:p>
          <a:p>
            <a:r>
              <a:rPr lang="en-US" dirty="0" smtClean="0"/>
              <a:t>Pr(B</a:t>
            </a:r>
            <a:r>
              <a:rPr lang="en-US" baseline="-25000" dirty="0" smtClean="0"/>
              <a:t>1</a:t>
            </a:r>
            <a:r>
              <a:rPr lang="en-US" dirty="0" smtClean="0"/>
              <a:t>|A</a:t>
            </a:r>
            <a:r>
              <a:rPr lang="en-US" baseline="-25000" dirty="0" smtClean="0"/>
              <a:t>2</a:t>
            </a:r>
            <a:r>
              <a:rPr lang="en-US" dirty="0" smtClean="0"/>
              <a:t>)=0.90; Pr(B</a:t>
            </a:r>
            <a:r>
              <a:rPr lang="en-US" baseline="-25000" dirty="0" smtClean="0"/>
              <a:t>2</a:t>
            </a:r>
            <a:r>
              <a:rPr lang="en-US" dirty="0" smtClean="0"/>
              <a:t>|A</a:t>
            </a:r>
            <a:r>
              <a:rPr lang="en-US" baseline="-25000" dirty="0" smtClean="0"/>
              <a:t>2</a:t>
            </a:r>
            <a:r>
              <a:rPr lang="en-US" dirty="0" smtClean="0"/>
              <a:t>)=0.10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Interpretations of Probability</a:t>
            </a:r>
          </a:p>
          <a:p>
            <a:pPr lvl="1"/>
            <a:r>
              <a:rPr lang="en-US" dirty="0" smtClean="0"/>
              <a:t>Classical – If an event can occur in N equally likely and different ways, and if n of these have an attribute A, then the probability of the occurrence of A, denoted Pr(A), is defined as n/N</a:t>
            </a:r>
          </a:p>
          <a:p>
            <a:pPr lvl="1"/>
            <a:r>
              <a:rPr lang="en-US" dirty="0" smtClean="0"/>
              <a:t>Example: the probability of drawing an Ace from a full deck of cards is 1/13 (4/52)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Pr(A</a:t>
            </a:r>
            <a:r>
              <a:rPr lang="en-US" baseline="-25000" dirty="0" smtClean="0"/>
              <a:t>1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)=Pr(A</a:t>
            </a:r>
            <a:r>
              <a:rPr lang="en-US" baseline="-25000" dirty="0" smtClean="0"/>
              <a:t>1</a:t>
            </a:r>
            <a:r>
              <a:rPr lang="en-US" dirty="0" smtClean="0"/>
              <a:t>) Pr(B</a:t>
            </a:r>
            <a:r>
              <a:rPr lang="en-US" baseline="-25000" dirty="0" smtClean="0"/>
              <a:t>2</a:t>
            </a:r>
            <a:r>
              <a:rPr lang="en-US" dirty="0" smtClean="0"/>
              <a:t>|A</a:t>
            </a:r>
            <a:r>
              <a:rPr lang="en-US" baseline="-25000" dirty="0" smtClean="0"/>
              <a:t>1</a:t>
            </a:r>
            <a:r>
              <a:rPr lang="en-US" dirty="0" smtClean="0"/>
              <a:t>)=0.75*0.01=0.0075</a:t>
            </a:r>
          </a:p>
          <a:p>
            <a:r>
              <a:rPr lang="en-US" dirty="0" smtClean="0"/>
              <a:t>Pr(A</a:t>
            </a:r>
            <a:r>
              <a:rPr lang="en-US" baseline="-25000" dirty="0" smtClean="0"/>
              <a:t>2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)=Pr(A</a:t>
            </a:r>
            <a:r>
              <a:rPr lang="en-US" baseline="-25000" dirty="0" smtClean="0"/>
              <a:t>2</a:t>
            </a:r>
            <a:r>
              <a:rPr lang="en-US" dirty="0" smtClean="0"/>
              <a:t>) Pr(B</a:t>
            </a:r>
            <a:r>
              <a:rPr lang="en-US" baseline="-25000" dirty="0" smtClean="0"/>
              <a:t>2</a:t>
            </a:r>
            <a:r>
              <a:rPr lang="en-US" dirty="0" smtClean="0"/>
              <a:t>|A</a:t>
            </a:r>
            <a:r>
              <a:rPr lang="en-US" baseline="-25000" dirty="0" smtClean="0"/>
              <a:t>2</a:t>
            </a:r>
            <a:r>
              <a:rPr lang="en-US" dirty="0" smtClean="0"/>
              <a:t>)=0.25*0.1=0.025</a:t>
            </a:r>
          </a:p>
          <a:p>
            <a:r>
              <a:rPr lang="en-US" dirty="0" smtClean="0"/>
              <a:t>Pr(B</a:t>
            </a:r>
            <a:r>
              <a:rPr lang="en-US" baseline="-25000" dirty="0" smtClean="0"/>
              <a:t>2</a:t>
            </a:r>
            <a:r>
              <a:rPr lang="en-US" dirty="0" smtClean="0"/>
              <a:t>)=0.0075+0.025=0.0325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Generalization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B depends on a series of previous events (A</a:t>
            </a:r>
            <a:r>
              <a:rPr lang="en-US" baseline="-25000" dirty="0" smtClean="0"/>
              <a:t>i</a:t>
            </a:r>
            <a:r>
              <a:rPr lang="en-US" dirty="0" smtClean="0"/>
              <a:t>) then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6000" y="2971800"/>
          <a:ext cx="4724400" cy="1216891"/>
        </p:xfrm>
        <a:graphic>
          <a:graphicData uri="http://schemas.openxmlformats.org/presentationml/2006/ole">
            <p:oleObj spid="_x0000_s1026" name="Equation" r:id="rId3" imgW="16761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(2.25)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Hurricanes: C1=Category 1, C2=Category 2, etc.</a:t>
            </a:r>
          </a:p>
          <a:p>
            <a:r>
              <a:rPr lang="en-US" dirty="0" smtClean="0"/>
              <a:t>P(C1)=.35, P(C2)=.25, P(C3)=.14, P(C4)=.05, P(C5)=.01</a:t>
            </a:r>
          </a:p>
          <a:p>
            <a:r>
              <a:rPr lang="en-US" dirty="0" smtClean="0"/>
              <a:t>D=Damage; P(D|C1)=.05, P(D|C2)=.1, P(D|C3)=.25, P(D|C4)=.6, P(D|C5)=1.0</a:t>
            </a:r>
          </a:p>
          <a:p>
            <a:r>
              <a:rPr lang="en-US" dirty="0" smtClean="0"/>
              <a:t>What is probability of damage?</a:t>
            </a:r>
          </a:p>
          <a:p>
            <a:r>
              <a:rPr lang="en-US" dirty="0" smtClean="0"/>
              <a:t>P(D)=P(D|C1)P(C1</a:t>
            </a:r>
            <a:r>
              <a:rPr lang="en-US" smtClean="0"/>
              <a:t>)+ P(D|C2)P(C2</a:t>
            </a:r>
            <a:r>
              <a:rPr lang="en-US" dirty="0" smtClean="0"/>
              <a:t>)+ P(D|C3)P(C3)+ P(D|C4)P(C4)+ </a:t>
            </a:r>
            <a:r>
              <a:rPr lang="en-US" smtClean="0"/>
              <a:t>P(D|C5)P(C5)=0.1175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Interpretations of Probability</a:t>
            </a:r>
          </a:p>
          <a:p>
            <a:pPr lvl="1"/>
            <a:r>
              <a:rPr lang="en-US" dirty="0" smtClean="0"/>
              <a:t>Frequency (empirical) – If an experiment is conducted N times, and a particular attribute A occurs n times, then the limit of n/N as N becomes large is defined as the probability of A</a:t>
            </a:r>
          </a:p>
          <a:p>
            <a:pPr lvl="1"/>
            <a:r>
              <a:rPr lang="en-US" dirty="0" smtClean="0"/>
              <a:t>Example: If, in the past, 73 cars out of 10,000 are defective (coming from a particular factory), then the probability that a car will be defective is 0.0073</a:t>
            </a:r>
          </a:p>
          <a:p>
            <a:pPr lvl="1"/>
            <a:r>
              <a:rPr lang="en-US" dirty="0" smtClean="0"/>
              <a:t>This interpretation is the most common among statisticians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Interpretations of Probability</a:t>
            </a:r>
          </a:p>
          <a:p>
            <a:pPr lvl="1"/>
            <a:r>
              <a:rPr lang="en-US" dirty="0" smtClean="0"/>
              <a:t>Subjective – Pr(A) is a measure of the degree of belief one holds in a specified proposition A</a:t>
            </a:r>
          </a:p>
          <a:p>
            <a:pPr lvl="1"/>
            <a:r>
              <a:rPr lang="en-US" dirty="0" smtClean="0"/>
              <a:t>Broader than other interpretations</a:t>
            </a:r>
          </a:p>
          <a:p>
            <a:pPr lvl="1"/>
            <a:r>
              <a:rPr lang="en-US" dirty="0" smtClean="0"/>
              <a:t>Probability is directly related to the odds one would wager on a specific proposition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Set=collection of distinct objects</a:t>
            </a:r>
          </a:p>
          <a:p>
            <a:r>
              <a:rPr lang="en-US" dirty="0" smtClean="0"/>
              <a:t>Union: C</a:t>
            </a:r>
            <a:r>
              <a:rPr lang="en-US" baseline="-25000" dirty="0" smtClean="0"/>
              <a:t>1</a:t>
            </a:r>
            <a:r>
              <a:rPr lang="en-US" dirty="0" smtClean="0"/>
              <a:t>=A</a:t>
            </a:r>
            <a:r>
              <a:rPr lang="en-US" dirty="0" smtClean="0">
                <a:sym typeface="Symbol"/>
              </a:rPr>
              <a:t></a:t>
            </a:r>
            <a:r>
              <a:rPr lang="en-US" dirty="0" smtClean="0"/>
              <a:t>B</a:t>
            </a:r>
          </a:p>
          <a:p>
            <a:r>
              <a:rPr lang="en-US" dirty="0" smtClean="0"/>
              <a:t>Intersection: C</a:t>
            </a:r>
            <a:r>
              <a:rPr lang="en-US" baseline="-25000" dirty="0" smtClean="0"/>
              <a:t>2</a:t>
            </a:r>
            <a:r>
              <a:rPr lang="en-US" dirty="0" smtClean="0"/>
              <a:t>=A</a:t>
            </a:r>
            <a:r>
              <a:rPr lang="en-US" dirty="0" smtClean="0">
                <a:sym typeface="Symbol"/>
              </a:rPr>
              <a:t></a:t>
            </a:r>
            <a:r>
              <a:rPr lang="en-US" dirty="0" smtClean="0"/>
              <a:t>B=AB</a:t>
            </a:r>
          </a:p>
          <a:p>
            <a:r>
              <a:rPr lang="en-US" dirty="0" smtClean="0"/>
              <a:t>Complement (“not”): C</a:t>
            </a:r>
            <a:r>
              <a:rPr lang="en-US" baseline="-25000" dirty="0" smtClean="0"/>
              <a:t>3</a:t>
            </a:r>
            <a:r>
              <a:rPr lang="en-US" dirty="0" smtClean="0"/>
              <a:t>=A</a:t>
            </a:r>
          </a:p>
          <a:p>
            <a:r>
              <a:rPr lang="en-US" dirty="0" smtClean="0">
                <a:sym typeface="Symbol"/>
              </a:rPr>
              <a:t></a:t>
            </a:r>
            <a:r>
              <a:rPr lang="en-US" dirty="0" smtClean="0"/>
              <a:t>=null set</a:t>
            </a:r>
          </a:p>
          <a:p>
            <a:r>
              <a:rPr lang="en-US" dirty="0" smtClean="0"/>
              <a:t>I=entire set</a:t>
            </a:r>
          </a:p>
          <a:p>
            <a:r>
              <a:rPr lang="en-US" dirty="0" smtClean="0"/>
              <a:t>m(A)=number of elements in set 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172200" y="3276600"/>
            <a:ext cx="228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</a:t>
            </a:r>
            <a:r>
              <a:rPr lang="en-US" dirty="0" smtClean="0">
                <a:sym typeface="Symbol"/>
              </a:rPr>
              <a:t>   </a:t>
            </a:r>
            <a:r>
              <a:rPr lang="en-US" dirty="0" smtClean="0"/>
              <a:t>=A</a:t>
            </a:r>
          </a:p>
          <a:p>
            <a:r>
              <a:rPr lang="en-US" dirty="0" smtClean="0"/>
              <a:t>A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I=I</a:t>
            </a:r>
          </a:p>
          <a:p>
            <a:r>
              <a:rPr lang="en-US" dirty="0" smtClean="0"/>
              <a:t>A</a:t>
            </a:r>
            <a:r>
              <a:rPr lang="en-US" dirty="0" smtClean="0">
                <a:sym typeface="Symbol"/>
              </a:rPr>
              <a:t>   =</a:t>
            </a:r>
            <a:r>
              <a:rPr lang="en-US" dirty="0" smtClean="0"/>
              <a:t> A</a:t>
            </a:r>
            <a:r>
              <a:rPr lang="en-US" dirty="0" smtClean="0">
                <a:sym typeface="Symbol"/>
              </a:rPr>
              <a:t> </a:t>
            </a:r>
            <a:r>
              <a:rPr lang="en-US" dirty="0" smtClean="0"/>
              <a:t>=</a:t>
            </a:r>
            <a:r>
              <a:rPr lang="en-US" dirty="0" smtClean="0">
                <a:sym typeface="Symbol"/>
              </a:rPr>
              <a:t> 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I=A</a:t>
            </a:r>
          </a:p>
          <a:p>
            <a:r>
              <a:rPr lang="en-US" dirty="0" smtClean="0"/>
              <a:t>A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A=A</a:t>
            </a:r>
          </a:p>
          <a:p>
            <a:r>
              <a:rPr lang="en-US" dirty="0" smtClean="0"/>
              <a:t>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/>
              <a:t>A</a:t>
            </a:r>
            <a:r>
              <a:rPr lang="en-US" dirty="0" smtClean="0"/>
              <a:t>=A</a:t>
            </a:r>
          </a:p>
          <a:p>
            <a:r>
              <a:rPr lang="en-US" dirty="0" smtClean="0">
                <a:sym typeface="Symbol"/>
              </a:rPr>
              <a:t> </a:t>
            </a:r>
            <a:r>
              <a:rPr lang="en-US" dirty="0" smtClean="0"/>
              <a:t>=I</a:t>
            </a:r>
          </a:p>
          <a:p>
            <a:r>
              <a:rPr lang="en-US" dirty="0" smtClean="0"/>
              <a:t>A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/>
              <a:t>A</a:t>
            </a:r>
            <a:r>
              <a:rPr lang="en-US" dirty="0" smtClean="0"/>
              <a:t>=</a:t>
            </a:r>
            <a:r>
              <a:rPr lang="en-US" dirty="0" smtClean="0">
                <a:sym typeface="Symbol"/>
              </a:rPr>
              <a:t> 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A=I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0" y="5637212"/>
            <a:ext cx="228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05000" y="4572000"/>
            <a:ext cx="228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86000" y="5105400"/>
            <a:ext cx="228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EZ Company employs 10 non-professional employees: 3 assemblers, 5 machinists, and 2 clerks</a:t>
            </a:r>
          </a:p>
          <a:p>
            <a:r>
              <a:rPr lang="en-US" dirty="0" smtClean="0"/>
              <a:t>m(A)=3; m(M)=5; m(C)=2; m(I)=10</a:t>
            </a:r>
          </a:p>
          <a:p>
            <a:r>
              <a:rPr lang="en-US" dirty="0" smtClean="0"/>
              <a:t>Q=set of workers who are both a machinist and an assembler</a:t>
            </a:r>
          </a:p>
          <a:p>
            <a:r>
              <a:rPr lang="en-US" dirty="0" smtClean="0"/>
              <a:t>Q=AM=Z; m(Q)=0</a:t>
            </a:r>
          </a:p>
          <a:p>
            <a:r>
              <a:rPr lang="en-US" dirty="0" smtClean="0"/>
              <a:t>F=all factory workers; F=A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M</a:t>
            </a:r>
          </a:p>
          <a:p>
            <a:r>
              <a:rPr lang="en-US" dirty="0" smtClean="0"/>
              <a:t>m(F)=m(A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M)=8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the company employs 8 engineers, 3 supervisors, and 2 employees who are both an engineer and a supervisor</a:t>
            </a:r>
          </a:p>
          <a:p>
            <a:pPr>
              <a:buNone/>
            </a:pPr>
            <a:r>
              <a:rPr lang="en-US" dirty="0" smtClean="0"/>
              <a:t>m(E</a:t>
            </a:r>
            <a:r>
              <a:rPr lang="en-US" dirty="0" smtClean="0">
                <a:sym typeface="Symbol"/>
              </a:rPr>
              <a:t>  </a:t>
            </a:r>
            <a:r>
              <a:rPr lang="en-US" dirty="0" smtClean="0"/>
              <a:t>S)</a:t>
            </a:r>
          </a:p>
          <a:p>
            <a:pPr>
              <a:buNone/>
            </a:pPr>
            <a:r>
              <a:rPr lang="en-US" dirty="0" smtClean="0"/>
              <a:t>=m(E)+m(S)-m(ES)</a:t>
            </a:r>
          </a:p>
          <a:p>
            <a:pPr>
              <a:buNone/>
            </a:pPr>
            <a:r>
              <a:rPr lang="en-US" dirty="0" smtClean="0"/>
              <a:t>=10+5-2=13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Rolling dice</a:t>
            </a:r>
          </a:p>
          <a:p>
            <a:r>
              <a:rPr lang="en-US" dirty="0" smtClean="0"/>
              <a:t>m(I)=6</a:t>
            </a:r>
          </a:p>
          <a:p>
            <a:r>
              <a:rPr lang="en-US" dirty="0" smtClean="0"/>
              <a:t>A=rolling a 2</a:t>
            </a:r>
          </a:p>
          <a:p>
            <a:r>
              <a:rPr lang="en-US" dirty="0" smtClean="0"/>
              <a:t>Pr(A)=m(A)/m(I)=1/6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1531</TotalTime>
  <Words>1122</Words>
  <Application>Microsoft Office PowerPoint</Application>
  <PresentationFormat>On-screen Show (4:3)</PresentationFormat>
  <Paragraphs>183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Solstice</vt:lpstr>
      <vt:lpstr>Equation</vt:lpstr>
      <vt:lpstr>Review of Probability</vt:lpstr>
      <vt:lpstr>Introduction</vt:lpstr>
      <vt:lpstr>Introduction</vt:lpstr>
      <vt:lpstr>Introduction</vt:lpstr>
      <vt:lpstr>Set Theory</vt:lpstr>
      <vt:lpstr>Identities</vt:lpstr>
      <vt:lpstr>Example</vt:lpstr>
      <vt:lpstr>Example (continued)</vt:lpstr>
      <vt:lpstr>Probability</vt:lpstr>
      <vt:lpstr>Definition</vt:lpstr>
      <vt:lpstr>Probability Laws</vt:lpstr>
      <vt:lpstr>One More Probability Law</vt:lpstr>
      <vt:lpstr>Example</vt:lpstr>
      <vt:lpstr>Solution</vt:lpstr>
      <vt:lpstr>Another Example</vt:lpstr>
      <vt:lpstr>Conditional Probability</vt:lpstr>
      <vt:lpstr>Cond. Probability (cont.)</vt:lpstr>
      <vt:lpstr>Example</vt:lpstr>
      <vt:lpstr>Solution</vt:lpstr>
      <vt:lpstr>Solution (cont.)</vt:lpstr>
      <vt:lpstr>A Generalization</vt:lpstr>
      <vt:lpstr>Example (2.25)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131</cp:revision>
  <dcterms:created xsi:type="dcterms:W3CDTF">2007-12-21T21:25:16Z</dcterms:created>
  <dcterms:modified xsi:type="dcterms:W3CDTF">2010-09-13T17:40:25Z</dcterms:modified>
</cp:coreProperties>
</file>