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Sources of Uncertainty (from Morgan and </a:t>
            </a:r>
            <a:r>
              <a:rPr lang="en-US" dirty="0" err="1" smtClean="0"/>
              <a:t>Henrion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Subjective probability distributions are only suitable for certain types of events</a:t>
            </a:r>
          </a:p>
          <a:p>
            <a:r>
              <a:rPr lang="en-US" dirty="0" smtClean="0"/>
              <a:t>Empirical Quantities – measurable properties of real-world systems</a:t>
            </a:r>
          </a:p>
          <a:p>
            <a:r>
              <a:rPr lang="en-US" dirty="0" smtClean="0"/>
              <a:t>Constants – fundamental physical constants (certain by definition)</a:t>
            </a:r>
          </a:p>
          <a:p>
            <a:r>
              <a:rPr lang="en-US" dirty="0" smtClean="0"/>
              <a:t>Decision Variables – quantities over which the decision maker exercises direct control</a:t>
            </a:r>
          </a:p>
          <a:p>
            <a:r>
              <a:rPr lang="en-US" dirty="0" smtClean="0"/>
              <a:t>Value Parameters – aspects of the preferences of decision makers (</a:t>
            </a:r>
            <a:r>
              <a:rPr lang="en-US" dirty="0" err="1" smtClean="0"/>
              <a:t>eg</a:t>
            </a:r>
            <a:r>
              <a:rPr lang="en-US" dirty="0" smtClean="0"/>
              <a:t>. risk tolerance or value of life)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Types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Index Variables – identify a location or cell in the spatial or temporal domain (</a:t>
            </a:r>
            <a:r>
              <a:rPr lang="en-US" dirty="0" err="1" smtClean="0"/>
              <a:t>eg</a:t>
            </a:r>
            <a:r>
              <a:rPr lang="en-US" dirty="0" smtClean="0"/>
              <a:t>. a particular year or geographical grid)</a:t>
            </a:r>
          </a:p>
          <a:p>
            <a:r>
              <a:rPr lang="en-US" dirty="0" smtClean="0"/>
              <a:t>Model Domain Parameters – specify domain or scope of system (</a:t>
            </a:r>
            <a:r>
              <a:rPr lang="en-US" dirty="0" err="1" smtClean="0"/>
              <a:t>eg</a:t>
            </a:r>
            <a:r>
              <a:rPr lang="en-US" dirty="0" smtClean="0"/>
              <a:t>. Last year modeled, spatial extent of model, etc.)</a:t>
            </a:r>
          </a:p>
          <a:p>
            <a:r>
              <a:rPr lang="en-US" dirty="0" smtClean="0"/>
              <a:t>State Variables – minimal subset of all variables from which all other variables can be calculated</a:t>
            </a:r>
          </a:p>
          <a:p>
            <a:r>
              <a:rPr lang="en-US" dirty="0" smtClean="0"/>
              <a:t>Outcome Criteria – variables used to rank outcomes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Uncertainty – Empirical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Statistical variation – random error in direct measurement</a:t>
            </a:r>
          </a:p>
          <a:p>
            <a:r>
              <a:rPr lang="en-US" dirty="0" smtClean="0"/>
              <a:t>Systematic error – difference between true value of a measured quantity and mean of measured values</a:t>
            </a:r>
          </a:p>
          <a:p>
            <a:r>
              <a:rPr lang="en-US" dirty="0" smtClean="0"/>
              <a:t>Linguistic imprecision – (“Pat is tall” vs. “Pat is over 6 feet tall”)</a:t>
            </a:r>
          </a:p>
          <a:p>
            <a:r>
              <a:rPr lang="en-US" dirty="0" smtClean="0"/>
              <a:t>Variability – (</a:t>
            </a:r>
            <a:r>
              <a:rPr lang="en-US" dirty="0" err="1" smtClean="0"/>
              <a:t>eg</a:t>
            </a:r>
            <a:r>
              <a:rPr lang="en-US" dirty="0" smtClean="0"/>
              <a:t> retail price of gasoline or flow rate of a river)</a:t>
            </a:r>
          </a:p>
          <a:p>
            <a:r>
              <a:rPr lang="en-US" dirty="0" smtClean="0"/>
              <a:t>Randomness – variation that cannot be attributed to a pattern or model (function of available knowledge)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About Model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602960"/>
          </a:xfrm>
        </p:spPr>
        <p:txBody>
          <a:bodyPr/>
          <a:lstStyle/>
          <a:p>
            <a:r>
              <a:rPr lang="en-US" dirty="0" smtClean="0"/>
              <a:t>If we pick wrong model (</a:t>
            </a:r>
            <a:r>
              <a:rPr lang="en-US" dirty="0" err="1" smtClean="0"/>
              <a:t>eg</a:t>
            </a:r>
            <a:r>
              <a:rPr lang="en-US" dirty="0" smtClean="0"/>
              <a:t> normal vs. </a:t>
            </a:r>
            <a:r>
              <a:rPr lang="en-US" smtClean="0"/>
              <a:t>beta distribution), </a:t>
            </a:r>
            <a:r>
              <a:rPr lang="en-US" dirty="0" smtClean="0"/>
              <a:t>errors will result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2358</TotalTime>
  <Words>281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Sources of Uncertainty (from Morgan and Henrion)</vt:lpstr>
      <vt:lpstr>Types of events</vt:lpstr>
      <vt:lpstr>Event Types (cont.)</vt:lpstr>
      <vt:lpstr>Sources of Uncertainty – Empirical Quantities</vt:lpstr>
      <vt:lpstr>Uncertainty About Model Form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98</cp:revision>
  <dcterms:created xsi:type="dcterms:W3CDTF">2007-12-21T21:25:16Z</dcterms:created>
  <dcterms:modified xsi:type="dcterms:W3CDTF">2010-09-07T15:14:27Z</dcterms:modified>
</cp:coreProperties>
</file>