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73" r:id="rId9"/>
    <p:sldId id="263" r:id="rId10"/>
    <p:sldId id="264" r:id="rId11"/>
    <p:sldId id="270" r:id="rId12"/>
    <p:sldId id="265" r:id="rId13"/>
    <p:sldId id="266" r:id="rId14"/>
    <p:sldId id="267" r:id="rId15"/>
    <p:sldId id="268" r:id="rId16"/>
    <p:sldId id="271" r:id="rId17"/>
    <p:sldId id="272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74" r:id="rId29"/>
    <p:sldId id="275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8/30/2010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Uncertainty in Engineering -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Fall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Aleatory</a:t>
            </a:r>
            <a:r>
              <a:rPr lang="en-US" dirty="0" smtClean="0"/>
              <a:t> – uncertainty arising due to natural variation in a system</a:t>
            </a:r>
          </a:p>
          <a:p>
            <a:r>
              <a:rPr lang="en-US" dirty="0" smtClean="0"/>
              <a:t>Epistemic – uncertainty due to lack of knowledge about the behavior of a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Aleatory</a:t>
            </a:r>
            <a:r>
              <a:rPr lang="en-US" dirty="0" smtClean="0"/>
              <a:t> – radioactive decay</a:t>
            </a:r>
          </a:p>
          <a:p>
            <a:pPr lvl="1"/>
            <a:r>
              <a:rPr lang="en-US" dirty="0" smtClean="0"/>
              <a:t>How long will it take for half of a sample to decay?</a:t>
            </a:r>
          </a:p>
          <a:p>
            <a:pPr lvl="1"/>
            <a:r>
              <a:rPr lang="en-US" dirty="0" smtClean="0"/>
              <a:t>When will a particular atom decay?</a:t>
            </a:r>
          </a:p>
          <a:p>
            <a:pPr lvl="1"/>
            <a:r>
              <a:rPr lang="en-US" dirty="0" smtClean="0"/>
              <a:t>Decay has an intrinsic uncertainty. No knowledge will help to reduce this uncertainty.</a:t>
            </a:r>
          </a:p>
          <a:p>
            <a:r>
              <a:rPr lang="en-US" dirty="0" smtClean="0"/>
              <a:t>Epistemic – weather</a:t>
            </a:r>
          </a:p>
          <a:p>
            <a:pPr lvl="1"/>
            <a:r>
              <a:rPr lang="en-US" dirty="0" smtClean="0"/>
              <a:t>We’re never quite sure what tomorrow’s weather will be like, but our ability to predict has improved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274" y="2190750"/>
            <a:ext cx="8175747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371600"/>
            <a:ext cx="4063999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4132" y="3505200"/>
            <a:ext cx="4068393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3776206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6132" y="3200400"/>
            <a:ext cx="4515918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295400"/>
            <a:ext cx="522794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8366" y="3657600"/>
            <a:ext cx="511370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Deal With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design of a diving board: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05200"/>
            <a:ext cx="3246120" cy="243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0" y="2743200"/>
          <a:ext cx="1733550" cy="2465493"/>
        </p:xfrm>
        <a:graphic>
          <a:graphicData uri="http://schemas.openxmlformats.org/presentationml/2006/ole">
            <p:oleObj spid="_x0000_s5124" name="Equation" r:id="rId4" imgW="571320" imgH="81252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Diving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need to get stiffness right to achieve desired performance</a:t>
            </a:r>
          </a:p>
          <a:p>
            <a:r>
              <a:rPr lang="en-US" dirty="0" smtClean="0"/>
              <a:t>We need to make sure board doesn’t fail</a:t>
            </a:r>
          </a:p>
          <a:p>
            <a:r>
              <a:rPr lang="en-US" dirty="0" smtClean="0"/>
              <a:t>Options:</a:t>
            </a:r>
          </a:p>
          <a:p>
            <a:pPr lvl="1"/>
            <a:r>
              <a:rPr lang="en-US" dirty="0" smtClean="0"/>
              <a:t>Use worst-case properties and loads and small safety factor</a:t>
            </a:r>
          </a:p>
          <a:p>
            <a:pPr lvl="1"/>
            <a:r>
              <a:rPr lang="en-US" dirty="0" smtClean="0"/>
              <a:t>Use average properties and large safety factor</a:t>
            </a:r>
          </a:p>
          <a:p>
            <a:pPr lvl="1"/>
            <a:r>
              <a:rPr lang="en-US" dirty="0" smtClean="0"/>
              <a:t>Spend more on quality control for materials </a:t>
            </a:r>
            <a:r>
              <a:rPr lang="en-US" smtClean="0"/>
              <a:t>and manufacturing (still have uncertainty in loads)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vs. Uncertainty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838200"/>
          </a:xfrm>
        </p:spPr>
        <p:txBody>
          <a:bodyPr/>
          <a:lstStyle/>
          <a:p>
            <a:r>
              <a:rPr lang="en-US" dirty="0" smtClean="0"/>
              <a:t>Consider the system pictured below: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3124200"/>
            <a:ext cx="914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0" y="3124200"/>
            <a:ext cx="914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838200" y="34290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8153400" y="34290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153391" y="3321627"/>
            <a:ext cx="1818409" cy="207818"/>
          </a:xfrm>
          <a:custGeom>
            <a:avLst/>
            <a:gdLst>
              <a:gd name="connsiteX0" fmla="*/ 0 w 1818409"/>
              <a:gd name="connsiteY0" fmla="*/ 114300 h 207818"/>
              <a:gd name="connsiteX1" fmla="*/ 457200 w 1818409"/>
              <a:gd name="connsiteY1" fmla="*/ 114300 h 207818"/>
              <a:gd name="connsiteX2" fmla="*/ 498764 w 1818409"/>
              <a:gd name="connsiteY2" fmla="*/ 0 h 207818"/>
              <a:gd name="connsiteX3" fmla="*/ 561109 w 1818409"/>
              <a:gd name="connsiteY3" fmla="*/ 207818 h 207818"/>
              <a:gd name="connsiteX4" fmla="*/ 623454 w 1818409"/>
              <a:gd name="connsiteY4" fmla="*/ 10391 h 207818"/>
              <a:gd name="connsiteX5" fmla="*/ 665018 w 1818409"/>
              <a:gd name="connsiteY5" fmla="*/ 197428 h 207818"/>
              <a:gd name="connsiteX6" fmla="*/ 748145 w 1818409"/>
              <a:gd name="connsiteY6" fmla="*/ 20782 h 207818"/>
              <a:gd name="connsiteX7" fmla="*/ 779318 w 1818409"/>
              <a:gd name="connsiteY7" fmla="*/ 207818 h 207818"/>
              <a:gd name="connsiteX8" fmla="*/ 810491 w 1818409"/>
              <a:gd name="connsiteY8" fmla="*/ 114300 h 207818"/>
              <a:gd name="connsiteX9" fmla="*/ 1818409 w 1818409"/>
              <a:gd name="connsiteY9" fmla="*/ 114300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8409" h="207818">
                <a:moveTo>
                  <a:pt x="0" y="114300"/>
                </a:moveTo>
                <a:lnTo>
                  <a:pt x="457200" y="114300"/>
                </a:lnTo>
                <a:lnTo>
                  <a:pt x="498764" y="0"/>
                </a:lnTo>
                <a:lnTo>
                  <a:pt x="561109" y="207818"/>
                </a:lnTo>
                <a:lnTo>
                  <a:pt x="623454" y="10391"/>
                </a:lnTo>
                <a:lnTo>
                  <a:pt x="665018" y="197428"/>
                </a:lnTo>
                <a:lnTo>
                  <a:pt x="748145" y="20782"/>
                </a:lnTo>
                <a:lnTo>
                  <a:pt x="779318" y="207818"/>
                </a:lnTo>
                <a:lnTo>
                  <a:pt x="810491" y="114300"/>
                </a:lnTo>
                <a:lnTo>
                  <a:pt x="1818409" y="11430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86200" y="3352800"/>
            <a:ext cx="1818409" cy="207818"/>
          </a:xfrm>
          <a:custGeom>
            <a:avLst/>
            <a:gdLst>
              <a:gd name="connsiteX0" fmla="*/ 0 w 1818409"/>
              <a:gd name="connsiteY0" fmla="*/ 114300 h 207818"/>
              <a:gd name="connsiteX1" fmla="*/ 457200 w 1818409"/>
              <a:gd name="connsiteY1" fmla="*/ 114300 h 207818"/>
              <a:gd name="connsiteX2" fmla="*/ 498764 w 1818409"/>
              <a:gd name="connsiteY2" fmla="*/ 0 h 207818"/>
              <a:gd name="connsiteX3" fmla="*/ 561109 w 1818409"/>
              <a:gd name="connsiteY3" fmla="*/ 207818 h 207818"/>
              <a:gd name="connsiteX4" fmla="*/ 623454 w 1818409"/>
              <a:gd name="connsiteY4" fmla="*/ 10391 h 207818"/>
              <a:gd name="connsiteX5" fmla="*/ 665018 w 1818409"/>
              <a:gd name="connsiteY5" fmla="*/ 197428 h 207818"/>
              <a:gd name="connsiteX6" fmla="*/ 748145 w 1818409"/>
              <a:gd name="connsiteY6" fmla="*/ 20782 h 207818"/>
              <a:gd name="connsiteX7" fmla="*/ 779318 w 1818409"/>
              <a:gd name="connsiteY7" fmla="*/ 207818 h 207818"/>
              <a:gd name="connsiteX8" fmla="*/ 810491 w 1818409"/>
              <a:gd name="connsiteY8" fmla="*/ 114300 h 207818"/>
              <a:gd name="connsiteX9" fmla="*/ 1818409 w 1818409"/>
              <a:gd name="connsiteY9" fmla="*/ 114300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8409" h="207818">
                <a:moveTo>
                  <a:pt x="0" y="114300"/>
                </a:moveTo>
                <a:lnTo>
                  <a:pt x="457200" y="114300"/>
                </a:lnTo>
                <a:lnTo>
                  <a:pt x="498764" y="0"/>
                </a:lnTo>
                <a:lnTo>
                  <a:pt x="561109" y="207818"/>
                </a:lnTo>
                <a:lnTo>
                  <a:pt x="623454" y="10391"/>
                </a:lnTo>
                <a:lnTo>
                  <a:pt x="665018" y="197428"/>
                </a:lnTo>
                <a:lnTo>
                  <a:pt x="748145" y="20782"/>
                </a:lnTo>
                <a:lnTo>
                  <a:pt x="779318" y="207818"/>
                </a:lnTo>
                <a:lnTo>
                  <a:pt x="810491" y="114300"/>
                </a:lnTo>
                <a:lnTo>
                  <a:pt x="1818409" y="11430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629400" y="3352800"/>
            <a:ext cx="1818409" cy="207818"/>
          </a:xfrm>
          <a:custGeom>
            <a:avLst/>
            <a:gdLst>
              <a:gd name="connsiteX0" fmla="*/ 0 w 1818409"/>
              <a:gd name="connsiteY0" fmla="*/ 114300 h 207818"/>
              <a:gd name="connsiteX1" fmla="*/ 457200 w 1818409"/>
              <a:gd name="connsiteY1" fmla="*/ 114300 h 207818"/>
              <a:gd name="connsiteX2" fmla="*/ 498764 w 1818409"/>
              <a:gd name="connsiteY2" fmla="*/ 0 h 207818"/>
              <a:gd name="connsiteX3" fmla="*/ 561109 w 1818409"/>
              <a:gd name="connsiteY3" fmla="*/ 207818 h 207818"/>
              <a:gd name="connsiteX4" fmla="*/ 623454 w 1818409"/>
              <a:gd name="connsiteY4" fmla="*/ 10391 h 207818"/>
              <a:gd name="connsiteX5" fmla="*/ 665018 w 1818409"/>
              <a:gd name="connsiteY5" fmla="*/ 197428 h 207818"/>
              <a:gd name="connsiteX6" fmla="*/ 748145 w 1818409"/>
              <a:gd name="connsiteY6" fmla="*/ 20782 h 207818"/>
              <a:gd name="connsiteX7" fmla="*/ 779318 w 1818409"/>
              <a:gd name="connsiteY7" fmla="*/ 207818 h 207818"/>
              <a:gd name="connsiteX8" fmla="*/ 810491 w 1818409"/>
              <a:gd name="connsiteY8" fmla="*/ 114300 h 207818"/>
              <a:gd name="connsiteX9" fmla="*/ 1818409 w 1818409"/>
              <a:gd name="connsiteY9" fmla="*/ 114300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8409" h="207818">
                <a:moveTo>
                  <a:pt x="0" y="114300"/>
                </a:moveTo>
                <a:lnTo>
                  <a:pt x="457200" y="114300"/>
                </a:lnTo>
                <a:lnTo>
                  <a:pt x="498764" y="0"/>
                </a:lnTo>
                <a:lnTo>
                  <a:pt x="561109" y="207818"/>
                </a:lnTo>
                <a:lnTo>
                  <a:pt x="623454" y="10391"/>
                </a:lnTo>
                <a:lnTo>
                  <a:pt x="665018" y="197428"/>
                </a:lnTo>
                <a:lnTo>
                  <a:pt x="748145" y="20782"/>
                </a:lnTo>
                <a:lnTo>
                  <a:pt x="779318" y="207818"/>
                </a:lnTo>
                <a:lnTo>
                  <a:pt x="810491" y="114300"/>
                </a:lnTo>
                <a:lnTo>
                  <a:pt x="1818409" y="114300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276600" y="4191000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29000" y="4191000"/>
            <a:ext cx="381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24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2004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196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71628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276600" y="2819400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29000" y="2819400"/>
            <a:ext cx="381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05200" y="2362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Fsin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</a:t>
            </a:r>
            <a:r>
              <a:rPr lang="en-US" dirty="0" smtClean="0"/>
              <a:t>t)</a:t>
            </a:r>
            <a:endParaRPr lang="en-US" baseline="-250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241442" y="4267200"/>
          <a:ext cx="4673958" cy="2212340"/>
        </p:xfrm>
        <a:graphic>
          <a:graphicData uri="http://schemas.openxmlformats.org/presentationml/2006/ole">
            <p:oleObj spid="_x0000_s44034" name="Equation" r:id="rId3" imgW="190476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a design (k=2, m=1, </a:t>
            </a:r>
            <a:r>
              <a:rPr lang="en-US" dirty="0" smtClean="0">
                <a:sym typeface="Symbol"/>
              </a:rPr>
              <a:t>=1) and we want to see how far we are from resonance</a:t>
            </a:r>
          </a:p>
          <a:p>
            <a:r>
              <a:rPr lang="en-US" dirty="0" smtClean="0">
                <a:sym typeface="Symbol"/>
              </a:rPr>
              <a:t>Resonant frequencies are 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and 1.73 </a:t>
            </a:r>
            <a:r>
              <a:rPr lang="en-US" baseline="-25000" dirty="0" smtClean="0">
                <a:sym typeface="Symbol"/>
              </a:rPr>
              <a:t>1</a:t>
            </a:r>
          </a:p>
          <a:p>
            <a:r>
              <a:rPr lang="en-US" dirty="0" smtClean="0">
                <a:sym typeface="Symbol"/>
              </a:rPr>
              <a:t>Or 1.41 and 2.45</a:t>
            </a:r>
          </a:p>
          <a:p>
            <a:r>
              <a:rPr lang="en-US" dirty="0" smtClean="0">
                <a:sym typeface="Symbol"/>
              </a:rPr>
              <a:t>Since the driving frequency is 1, we should be safe</a:t>
            </a:r>
          </a:p>
          <a:p>
            <a:r>
              <a:rPr lang="en-US" dirty="0" smtClean="0">
                <a:sym typeface="Symbol"/>
              </a:rPr>
              <a:t>To check, computing x</a:t>
            </a:r>
            <a:r>
              <a:rPr lang="en-US" baseline="-25000" dirty="0" smtClean="0">
                <a:sym typeface="Symbol"/>
              </a:rPr>
              <a:t> 1</a:t>
            </a:r>
            <a:r>
              <a:rPr lang="en-US" dirty="0" smtClean="0">
                <a:sym typeface="Symbol"/>
              </a:rPr>
              <a:t> gives 0.6*F1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Engineering Physics</a:t>
            </a:r>
          </a:p>
          <a:p>
            <a:r>
              <a:rPr lang="en-US" dirty="0" smtClean="0"/>
              <a:t>143 Engineering Research Building</a:t>
            </a:r>
          </a:p>
          <a:p>
            <a:r>
              <a:rPr lang="en-US" dirty="0" smtClean="0"/>
              <a:t>blanchard@engr.wisc.edu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Amplitude vs. Driving Freq. (F</a:t>
            </a:r>
            <a:r>
              <a:rPr lang="en-US" baseline="-25000" dirty="0" smtClean="0"/>
              <a:t>1</a:t>
            </a:r>
            <a:r>
              <a:rPr lang="en-US" dirty="0" smtClean="0"/>
              <a:t>=1)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6324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If Model Has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errors in the model:</a:t>
            </a:r>
          </a:p>
          <a:p>
            <a:pPr lvl="1"/>
            <a:r>
              <a:rPr lang="en-US" dirty="0" smtClean="0"/>
              <a:t>Inputs might be wrong</a:t>
            </a:r>
          </a:p>
          <a:p>
            <a:pPr lvl="1"/>
            <a:r>
              <a:rPr lang="en-US" dirty="0" smtClean="0"/>
              <a:t>Loads might be wrong</a:t>
            </a:r>
          </a:p>
          <a:p>
            <a:pPr lvl="1"/>
            <a:r>
              <a:rPr lang="en-US" dirty="0" smtClean="0"/>
              <a:t>Driving frequency might be wrong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Sensitive is the Result to Variations in Inputs?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change in amplitude as a function of relative change in 3 inputs (k=2; m=1)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71750"/>
            <a:ext cx="5715000" cy="428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for Different 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k=10; m=1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57400"/>
            <a:ext cx="599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Defaults Closer to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k=1.1; m=1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Variation Do We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question is, how much variation do we expect in these inputs?</a:t>
            </a:r>
          </a:p>
          <a:p>
            <a:r>
              <a:rPr lang="en-US" dirty="0" smtClean="0"/>
              <a:t>Can we control variation in spring stiffness and mass?</a:t>
            </a:r>
          </a:p>
          <a:p>
            <a:r>
              <a:rPr lang="en-US" dirty="0" smtClean="0"/>
              <a:t>What about controlling the frequency?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all inputs have normal distribution with standard deviation of 1% of the mean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8575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588008" y="3048000"/>
            <a:ext cx="2374392" cy="3352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Plot is histogram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amplitudes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inputs have standard deviation of 5% of the mean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908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Commandments of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 clearly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problem drive analysis (not available tools, for example)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the analysis as simple as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all significant assumptions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explicit about decision criteria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Commandments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848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Be explicit about uncertainties</a:t>
            </a:r>
          </a:p>
          <a:p>
            <a:pPr lvl="1"/>
            <a:r>
              <a:rPr lang="en-US" dirty="0" smtClean="0"/>
              <a:t>Technical, economic, and political quantities</a:t>
            </a:r>
          </a:p>
          <a:p>
            <a:pPr lvl="1"/>
            <a:r>
              <a:rPr lang="en-US" dirty="0" smtClean="0"/>
              <a:t>Functional form of models</a:t>
            </a:r>
          </a:p>
          <a:p>
            <a:pPr lvl="1"/>
            <a:r>
              <a:rPr lang="en-US" dirty="0" smtClean="0"/>
              <a:t>Disagreement among experts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Perform sensitivity and uncertainty analysis</a:t>
            </a:r>
          </a:p>
          <a:p>
            <a:pPr lvl="1"/>
            <a:r>
              <a:rPr lang="en-US" dirty="0" smtClean="0"/>
              <a:t>Which uncertainties are important</a:t>
            </a:r>
          </a:p>
          <a:p>
            <a:pPr lvl="1"/>
            <a:r>
              <a:rPr lang="en-US" dirty="0" smtClean="0"/>
              <a:t>Sensitivity=what is change in output for given change in input</a:t>
            </a:r>
          </a:p>
          <a:p>
            <a:pPr lvl="1"/>
            <a:r>
              <a:rPr lang="en-US" dirty="0" smtClean="0"/>
              <a:t>Uncertainty=what is best estimate of output uncertainty given quantified uncertainty in inputs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eCOW2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Commandments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Iteratively refine problem statement and analysis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Document clearly and completely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Seek peer review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Course Goals: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 smtClean="0"/>
              <a:t>completing this course should be able to:</a:t>
            </a:r>
          </a:p>
          <a:p>
            <a:pPr lvl="1"/>
            <a:r>
              <a:rPr lang="en-US" dirty="0" smtClean="0"/>
              <a:t>create probability distribution functions for model inputs</a:t>
            </a:r>
          </a:p>
          <a:p>
            <a:pPr lvl="1"/>
            <a:r>
              <a:rPr lang="en-US" dirty="0" smtClean="0"/>
              <a:t>determine analytical solutions for output distribution functions when the inputs are uncertain</a:t>
            </a:r>
          </a:p>
          <a:p>
            <a:pPr lvl="1"/>
            <a:r>
              <a:rPr lang="en-US" dirty="0" smtClean="0"/>
              <a:t>determine numerical solutions for these same output distribution functions</a:t>
            </a:r>
          </a:p>
          <a:p>
            <a:pPr lvl="1"/>
            <a:r>
              <a:rPr lang="en-US" dirty="0" smtClean="0"/>
              <a:t>apply these techniques to practical engineering problems</a:t>
            </a:r>
          </a:p>
          <a:p>
            <a:pPr lvl="1"/>
            <a:r>
              <a:rPr lang="en-US" dirty="0" smtClean="0"/>
              <a:t>make engineering decisions based on these uncertainty analyses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– 30%</a:t>
            </a:r>
          </a:p>
          <a:p>
            <a:r>
              <a:rPr lang="en-US" dirty="0" smtClean="0"/>
              <a:t>1 Midterm – 30%</a:t>
            </a:r>
          </a:p>
          <a:p>
            <a:r>
              <a:rPr lang="en-US" dirty="0" smtClean="0"/>
              <a:t>Final Project – 40%</a:t>
            </a:r>
          </a:p>
          <a:p>
            <a:pPr lvl="1"/>
            <a:r>
              <a:rPr lang="en-US" dirty="0" smtClean="0"/>
              <a:t>Due Thursday, December 21, 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see me any time</a:t>
            </a:r>
          </a:p>
          <a:p>
            <a:r>
              <a:rPr lang="en-US" dirty="0" smtClean="0"/>
              <a:t>Email or call if you want to make sure I’m available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8382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3914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Introduction to Engineering Uncertainty and Risk-Based Decision Making</a:t>
            </a:r>
          </a:p>
          <a:p>
            <a:r>
              <a:rPr lang="en-US" dirty="0" smtClean="0"/>
              <a:t>Review of Probability and Statistics</a:t>
            </a:r>
          </a:p>
          <a:p>
            <a:r>
              <a:rPr lang="en-US" dirty="0" smtClean="0"/>
              <a:t>Probability Distribution </a:t>
            </a:r>
            <a:r>
              <a:rPr lang="en-US" dirty="0" smtClean="0"/>
              <a:t>Functions and Cumulative </a:t>
            </a:r>
            <a:r>
              <a:rPr lang="en-US" dirty="0" smtClean="0"/>
              <a:t>Distribution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Multiple Random Variables (joint and conditional probability)</a:t>
            </a:r>
          </a:p>
          <a:p>
            <a:r>
              <a:rPr lang="en-US" dirty="0" smtClean="0"/>
              <a:t>Functions of Random Variables (analytical methods)</a:t>
            </a:r>
          </a:p>
          <a:p>
            <a:r>
              <a:rPr lang="en-US" dirty="0" smtClean="0"/>
              <a:t>Numerical Models</a:t>
            </a:r>
          </a:p>
          <a:p>
            <a:pPr lvl="1"/>
            <a:r>
              <a:rPr lang="en-US" dirty="0" smtClean="0"/>
              <a:t>Monte Carlo</a:t>
            </a:r>
          </a:p>
          <a:p>
            <a:pPr lvl="1"/>
            <a:r>
              <a:rPr lang="en-US" dirty="0" smtClean="0"/>
              <a:t>Commercial Software</a:t>
            </a:r>
          </a:p>
          <a:p>
            <a:r>
              <a:rPr lang="en-US" dirty="0" smtClean="0"/>
              <a:t>Statistical</a:t>
            </a:r>
            <a:r>
              <a:rPr lang="en-US" dirty="0" smtClean="0"/>
              <a:t> Inferences</a:t>
            </a:r>
            <a:endParaRPr lang="en-US" dirty="0" smtClean="0"/>
          </a:p>
          <a:p>
            <a:r>
              <a:rPr lang="en-US" dirty="0" smtClean="0"/>
              <a:t>Determining Distribution Models</a:t>
            </a:r>
          </a:p>
          <a:p>
            <a:pPr lvl="1"/>
            <a:r>
              <a:rPr lang="en-US" dirty="0" smtClean="0"/>
              <a:t>Goodness of Fit</a:t>
            </a:r>
          </a:p>
          <a:p>
            <a:pPr lvl="1"/>
            <a:r>
              <a:rPr lang="en-US" dirty="0" smtClean="0"/>
              <a:t>Software Solutions</a:t>
            </a:r>
            <a:endParaRPr lang="en-US" dirty="0" smtClean="0"/>
          </a:p>
          <a:p>
            <a:r>
              <a:rPr lang="en-US" dirty="0" smtClean="0"/>
              <a:t>Regression and Correlation</a:t>
            </a:r>
            <a:endParaRPr lang="en-US" dirty="0" smtClean="0"/>
          </a:p>
          <a:p>
            <a:r>
              <a:rPr lang="en-US" dirty="0" smtClean="0"/>
              <a:t>Sensitivity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Bayesian Approaches</a:t>
            </a:r>
          </a:p>
          <a:p>
            <a:r>
              <a:rPr lang="en-US" dirty="0" smtClean="0"/>
              <a:t>Engineering Applications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Uncertainty: A Guide to Dealing With Uncertainty in Quantitative Risk and Policy Analysis -  Morgan &amp; </a:t>
            </a:r>
            <a:r>
              <a:rPr lang="en-US" dirty="0" err="1" smtClean="0"/>
              <a:t>Henrion</a:t>
            </a:r>
            <a:endParaRPr lang="en-US" dirty="0" smtClean="0"/>
          </a:p>
          <a:p>
            <a:r>
              <a:rPr lang="en-US" dirty="0" smtClean="0"/>
              <a:t>Probability, Statistics, and Decision for Civil Engineers – Benjamin &amp; Cornell</a:t>
            </a:r>
          </a:p>
          <a:p>
            <a:r>
              <a:rPr lang="en-US" dirty="0" smtClean="0"/>
              <a:t>Risk Analysis: A Quantitative Guide – </a:t>
            </a:r>
            <a:r>
              <a:rPr lang="en-US" dirty="0" err="1" smtClean="0"/>
              <a:t>Vose</a:t>
            </a:r>
            <a:endParaRPr lang="en-US" dirty="0" smtClean="0"/>
          </a:p>
          <a:p>
            <a:r>
              <a:rPr lang="en-US" dirty="0" smtClean="0"/>
              <a:t>Probabilistic Techniques in Exposure Assessment – Cullen &amp; Frey (on reserve)</a:t>
            </a:r>
          </a:p>
          <a:p>
            <a:r>
              <a:rPr lang="en-US" dirty="0" smtClean="0"/>
              <a:t>Statistical Models in Engineering – Hahn &amp; Shapiro (on reserve)</a:t>
            </a:r>
          </a:p>
          <a:p>
            <a:r>
              <a:rPr lang="en-US" dirty="0" smtClean="0"/>
              <a:t>Probability Concepts in Engineering – </a:t>
            </a:r>
            <a:r>
              <a:rPr lang="en-US" dirty="0" err="1" smtClean="0"/>
              <a:t>Ang</a:t>
            </a:r>
            <a:r>
              <a:rPr lang="en-US" dirty="0" smtClean="0"/>
              <a:t> &amp; Tang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in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Engineers apply scientific and mathematical principles to design, manufacture, and operate structures, machines, processes, systems, etc.</a:t>
            </a:r>
          </a:p>
          <a:p>
            <a:r>
              <a:rPr lang="en-US" dirty="0" smtClean="0"/>
              <a:t>This entire process brings with it uncertainty and risk</a:t>
            </a:r>
          </a:p>
          <a:p>
            <a:r>
              <a:rPr lang="en-US" dirty="0" smtClean="0"/>
              <a:t>We must understand this uncertainty if we are to properly account for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1273</TotalTime>
  <Words>950</Words>
  <Application>Microsoft Office PowerPoint</Application>
  <PresentationFormat>On-screen Show (4:3)</PresentationFormat>
  <Paragraphs>189</Paragraphs>
  <Slides>30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Solstice</vt:lpstr>
      <vt:lpstr>Equation</vt:lpstr>
      <vt:lpstr>Uncertainty in Engineering - Introduction</vt:lpstr>
      <vt:lpstr>Instructor</vt:lpstr>
      <vt:lpstr>Course Web Site</vt:lpstr>
      <vt:lpstr>Uncertainty Analysis for Engineers</vt:lpstr>
      <vt:lpstr>Grading</vt:lpstr>
      <vt:lpstr>Office Hours</vt:lpstr>
      <vt:lpstr>Topics</vt:lpstr>
      <vt:lpstr>References</vt:lpstr>
      <vt:lpstr>Uncertainty in Engineering</vt:lpstr>
      <vt:lpstr>Types of Uncertainty</vt:lpstr>
      <vt:lpstr>An Example</vt:lpstr>
      <vt:lpstr>Some Examples</vt:lpstr>
      <vt:lpstr>Some Examples</vt:lpstr>
      <vt:lpstr>Some Examples</vt:lpstr>
      <vt:lpstr>Some Examples</vt:lpstr>
      <vt:lpstr>How Do We Deal With This?</vt:lpstr>
      <vt:lpstr>Diving Board</vt:lpstr>
      <vt:lpstr>Sensitivity vs. Uncertainty</vt:lpstr>
      <vt:lpstr>Sensitivity</vt:lpstr>
      <vt:lpstr>Amplitude vs. Driving Freq. (F1=1)</vt:lpstr>
      <vt:lpstr>But What If Model Has Errors?</vt:lpstr>
      <vt:lpstr>How Sensitive is the Result to Variations in Inputs?</vt:lpstr>
      <vt:lpstr>Sensitivity for Different Defaults</vt:lpstr>
      <vt:lpstr>Defaults Closer to Resonance</vt:lpstr>
      <vt:lpstr>How Much Variation Do We Expect?</vt:lpstr>
      <vt:lpstr>Uncertainty Analysis</vt:lpstr>
      <vt:lpstr>Uncertainty Analysis</vt:lpstr>
      <vt:lpstr>10 Commandments of Analysis</vt:lpstr>
      <vt:lpstr>10 Commandments (cont.)</vt:lpstr>
      <vt:lpstr>10 Commandments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113</cp:revision>
  <dcterms:created xsi:type="dcterms:W3CDTF">2007-12-21T21:25:16Z</dcterms:created>
  <dcterms:modified xsi:type="dcterms:W3CDTF">2010-08-30T16:23:16Z</dcterms:modified>
</cp:coreProperties>
</file>