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2"/>
  </p:notesMasterIdLst>
  <p:sldIdLst>
    <p:sldId id="256" r:id="rId2"/>
    <p:sldId id="260" r:id="rId3"/>
    <p:sldId id="261" r:id="rId4"/>
    <p:sldId id="257" r:id="rId5"/>
    <p:sldId id="258" r:id="rId6"/>
    <p:sldId id="259" r:id="rId7"/>
    <p:sldId id="262" r:id="rId8"/>
    <p:sldId id="273" r:id="rId9"/>
    <p:sldId id="263" r:id="rId10"/>
    <p:sldId id="264" r:id="rId11"/>
    <p:sldId id="270" r:id="rId12"/>
    <p:sldId id="265" r:id="rId13"/>
    <p:sldId id="266" r:id="rId14"/>
    <p:sldId id="267" r:id="rId15"/>
    <p:sldId id="268" r:id="rId16"/>
    <p:sldId id="271" r:id="rId17"/>
    <p:sldId id="272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74" r:id="rId29"/>
    <p:sldId id="275" r:id="rId30"/>
    <p:sldId id="276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90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425A9A-0916-4FA2-B4A5-0162394B6F6A}" type="datetimeFigureOut">
              <a:rPr lang="en-US" smtClean="0"/>
              <a:pPr/>
              <a:t>8/30/2010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27EA77-8099-4109-A32E-F1CCBBC7F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7EA77-8099-4109-A32E-F1CCBBC7F08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7EA77-8099-4109-A32E-F1CCBBC7F08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90E5DE-5F91-49B5-9135-492C9D33BE99}" type="datetime1">
              <a:rPr lang="en-US" smtClean="0"/>
              <a:pPr/>
              <a:t>8/30/2010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A51E75-711E-4FDE-ADE6-DCE59B0E7E7C}" type="datetime1">
              <a:rPr lang="en-US" smtClean="0"/>
              <a:pPr/>
              <a:t>8/30/2010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919D6B-4451-46B4-B992-010B895FB06F}" type="datetime1">
              <a:rPr lang="en-US" smtClean="0"/>
              <a:pPr/>
              <a:t>8/30/2010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0E248F-782C-4F61-A3E0-6913809F9755}" type="datetime1">
              <a:rPr lang="en-US" smtClean="0"/>
              <a:pPr/>
              <a:t>8/30/2010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9F25A9-BE53-4303-B9A6-2463BF6D2487}" type="datetime1">
              <a:rPr lang="en-US" smtClean="0"/>
              <a:pPr/>
              <a:t>8/30/2010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B403B5-67E5-4D51-811E-BEF5A5C29690}" type="datetime1">
              <a:rPr lang="en-US" smtClean="0"/>
              <a:pPr/>
              <a:t>8/30/2010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866D13-3CB3-4B1B-82A1-2844F9324533}" type="datetime1">
              <a:rPr lang="en-US" smtClean="0"/>
              <a:pPr/>
              <a:t>8/30/2010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6E6181-3F48-4493-A1F6-F3090B09BF11}" type="datetime1">
              <a:rPr lang="en-US" smtClean="0"/>
              <a:pPr/>
              <a:t>8/30/2010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11700D-73E4-4F3C-882A-5633AA419D32}" type="datetime1">
              <a:rPr lang="en-US" smtClean="0"/>
              <a:pPr/>
              <a:t>8/30/2010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3D4C20-075D-4193-B62E-0ED2024C82AB}" type="datetime1">
              <a:rPr lang="en-US" smtClean="0"/>
              <a:pPr/>
              <a:t>8/30/2010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5F36C9-2C50-41A1-BA8D-3E66BE38B23F}" type="datetime1">
              <a:rPr lang="en-US" smtClean="0"/>
              <a:pPr/>
              <a:t>8/30/2010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C52E69D-7E1F-43A9-9B73-25BDF6E54F3D}" type="datetime1">
              <a:rPr lang="en-US" smtClean="0"/>
              <a:pPr/>
              <a:t>8/30/2010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Uncertainty in Engineering - Introduction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Jake Blanchard</a:t>
            </a:r>
          </a:p>
          <a:p>
            <a:r>
              <a:rPr lang="en-US" dirty="0" smtClean="0"/>
              <a:t>Fall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Uncertainty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Aleatory</a:t>
            </a:r>
            <a:r>
              <a:rPr lang="en-US" dirty="0" smtClean="0"/>
              <a:t> – uncertainty arising due to natural variation in a system</a:t>
            </a:r>
          </a:p>
          <a:p>
            <a:r>
              <a:rPr lang="en-US" dirty="0" smtClean="0"/>
              <a:t>Epistemic – uncertainty due to lack of knowledge about the behavior of a system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Aleatory</a:t>
            </a:r>
            <a:r>
              <a:rPr lang="en-US" dirty="0" smtClean="0"/>
              <a:t> – radioactive decay</a:t>
            </a:r>
          </a:p>
          <a:p>
            <a:pPr lvl="1"/>
            <a:r>
              <a:rPr lang="en-US" dirty="0" smtClean="0"/>
              <a:t>How long will it take for half of a sample to decay?</a:t>
            </a:r>
          </a:p>
          <a:p>
            <a:pPr lvl="1"/>
            <a:r>
              <a:rPr lang="en-US" dirty="0" smtClean="0"/>
              <a:t>When will a particular atom decay?</a:t>
            </a:r>
          </a:p>
          <a:p>
            <a:pPr lvl="1"/>
            <a:r>
              <a:rPr lang="en-US" dirty="0" smtClean="0"/>
              <a:t>Decay has an intrinsic uncertainty. No knowledge will help to reduce this uncertainty.</a:t>
            </a:r>
          </a:p>
          <a:p>
            <a:r>
              <a:rPr lang="en-US" dirty="0" smtClean="0"/>
              <a:t>Epistemic – weather</a:t>
            </a:r>
          </a:p>
          <a:p>
            <a:pPr lvl="1"/>
            <a:r>
              <a:rPr lang="en-US" dirty="0" smtClean="0"/>
              <a:t>We’re never quite sure what tomorrow’s weather will be like, but our ability to predict has improved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Examples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2274" y="2190750"/>
            <a:ext cx="8175747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Examples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599" y="1371600"/>
            <a:ext cx="4063999" cy="304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04132" y="3505200"/>
            <a:ext cx="4068393" cy="296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Examples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219200"/>
            <a:ext cx="3776206" cy="3124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6132" y="3200400"/>
            <a:ext cx="4515918" cy="339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Examples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1" y="1295400"/>
            <a:ext cx="5227948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68366" y="3657600"/>
            <a:ext cx="5113709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Deal With This?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design of a diving board: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3505200"/>
            <a:ext cx="3246120" cy="2434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286000" y="2743200"/>
          <a:ext cx="1733550" cy="2465493"/>
        </p:xfrm>
        <a:graphic>
          <a:graphicData uri="http://schemas.openxmlformats.org/presentationml/2006/ole">
            <p:oleObj spid="_x0000_s5124" name="Equation" r:id="rId4" imgW="571320" imgH="812520" progId="Equation.3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Diving Board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need to get stiffness right to achieve desired performance</a:t>
            </a:r>
          </a:p>
          <a:p>
            <a:r>
              <a:rPr lang="en-US" dirty="0" smtClean="0"/>
              <a:t>We need to make sure board doesn’t fail</a:t>
            </a:r>
          </a:p>
          <a:p>
            <a:r>
              <a:rPr lang="en-US" dirty="0" smtClean="0"/>
              <a:t>Options:</a:t>
            </a:r>
          </a:p>
          <a:p>
            <a:pPr lvl="1"/>
            <a:r>
              <a:rPr lang="en-US" dirty="0" smtClean="0"/>
              <a:t>Use worst-case properties and loads and small safety factor</a:t>
            </a:r>
          </a:p>
          <a:p>
            <a:pPr lvl="1"/>
            <a:r>
              <a:rPr lang="en-US" dirty="0" smtClean="0"/>
              <a:t>Use average properties and large safety factor</a:t>
            </a:r>
          </a:p>
          <a:p>
            <a:pPr lvl="1"/>
            <a:r>
              <a:rPr lang="en-US" dirty="0" smtClean="0"/>
              <a:t>Spend more on quality control for materials </a:t>
            </a:r>
            <a:r>
              <a:rPr lang="en-US" smtClean="0"/>
              <a:t>and manufacturing (still have uncertainty in loads)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Sensitivity vs. Uncertainty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838200"/>
          </a:xfrm>
        </p:spPr>
        <p:txBody>
          <a:bodyPr/>
          <a:lstStyle/>
          <a:p>
            <a:r>
              <a:rPr lang="en-US" dirty="0" smtClean="0"/>
              <a:t>Consider the system pictured below: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971800" y="3124200"/>
            <a:ext cx="9144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715000" y="3124200"/>
            <a:ext cx="9144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838200" y="3429000"/>
            <a:ext cx="6096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8153400" y="3429000"/>
            <a:ext cx="6096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reeform 11"/>
          <p:cNvSpPr/>
          <p:nvPr/>
        </p:nvSpPr>
        <p:spPr>
          <a:xfrm>
            <a:off x="1153391" y="3321627"/>
            <a:ext cx="1818409" cy="207818"/>
          </a:xfrm>
          <a:custGeom>
            <a:avLst/>
            <a:gdLst>
              <a:gd name="connsiteX0" fmla="*/ 0 w 1818409"/>
              <a:gd name="connsiteY0" fmla="*/ 114300 h 207818"/>
              <a:gd name="connsiteX1" fmla="*/ 457200 w 1818409"/>
              <a:gd name="connsiteY1" fmla="*/ 114300 h 207818"/>
              <a:gd name="connsiteX2" fmla="*/ 498764 w 1818409"/>
              <a:gd name="connsiteY2" fmla="*/ 0 h 207818"/>
              <a:gd name="connsiteX3" fmla="*/ 561109 w 1818409"/>
              <a:gd name="connsiteY3" fmla="*/ 207818 h 207818"/>
              <a:gd name="connsiteX4" fmla="*/ 623454 w 1818409"/>
              <a:gd name="connsiteY4" fmla="*/ 10391 h 207818"/>
              <a:gd name="connsiteX5" fmla="*/ 665018 w 1818409"/>
              <a:gd name="connsiteY5" fmla="*/ 197428 h 207818"/>
              <a:gd name="connsiteX6" fmla="*/ 748145 w 1818409"/>
              <a:gd name="connsiteY6" fmla="*/ 20782 h 207818"/>
              <a:gd name="connsiteX7" fmla="*/ 779318 w 1818409"/>
              <a:gd name="connsiteY7" fmla="*/ 207818 h 207818"/>
              <a:gd name="connsiteX8" fmla="*/ 810491 w 1818409"/>
              <a:gd name="connsiteY8" fmla="*/ 114300 h 207818"/>
              <a:gd name="connsiteX9" fmla="*/ 1818409 w 1818409"/>
              <a:gd name="connsiteY9" fmla="*/ 114300 h 207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818409" h="207818">
                <a:moveTo>
                  <a:pt x="0" y="114300"/>
                </a:moveTo>
                <a:lnTo>
                  <a:pt x="457200" y="114300"/>
                </a:lnTo>
                <a:lnTo>
                  <a:pt x="498764" y="0"/>
                </a:lnTo>
                <a:lnTo>
                  <a:pt x="561109" y="207818"/>
                </a:lnTo>
                <a:lnTo>
                  <a:pt x="623454" y="10391"/>
                </a:lnTo>
                <a:lnTo>
                  <a:pt x="665018" y="197428"/>
                </a:lnTo>
                <a:lnTo>
                  <a:pt x="748145" y="20782"/>
                </a:lnTo>
                <a:lnTo>
                  <a:pt x="779318" y="207818"/>
                </a:lnTo>
                <a:lnTo>
                  <a:pt x="810491" y="114300"/>
                </a:lnTo>
                <a:lnTo>
                  <a:pt x="1818409" y="114300"/>
                </a:lnTo>
              </a:path>
            </a:pathLst>
          </a:cu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3886200" y="3352800"/>
            <a:ext cx="1818409" cy="207818"/>
          </a:xfrm>
          <a:custGeom>
            <a:avLst/>
            <a:gdLst>
              <a:gd name="connsiteX0" fmla="*/ 0 w 1818409"/>
              <a:gd name="connsiteY0" fmla="*/ 114300 h 207818"/>
              <a:gd name="connsiteX1" fmla="*/ 457200 w 1818409"/>
              <a:gd name="connsiteY1" fmla="*/ 114300 h 207818"/>
              <a:gd name="connsiteX2" fmla="*/ 498764 w 1818409"/>
              <a:gd name="connsiteY2" fmla="*/ 0 h 207818"/>
              <a:gd name="connsiteX3" fmla="*/ 561109 w 1818409"/>
              <a:gd name="connsiteY3" fmla="*/ 207818 h 207818"/>
              <a:gd name="connsiteX4" fmla="*/ 623454 w 1818409"/>
              <a:gd name="connsiteY4" fmla="*/ 10391 h 207818"/>
              <a:gd name="connsiteX5" fmla="*/ 665018 w 1818409"/>
              <a:gd name="connsiteY5" fmla="*/ 197428 h 207818"/>
              <a:gd name="connsiteX6" fmla="*/ 748145 w 1818409"/>
              <a:gd name="connsiteY6" fmla="*/ 20782 h 207818"/>
              <a:gd name="connsiteX7" fmla="*/ 779318 w 1818409"/>
              <a:gd name="connsiteY7" fmla="*/ 207818 h 207818"/>
              <a:gd name="connsiteX8" fmla="*/ 810491 w 1818409"/>
              <a:gd name="connsiteY8" fmla="*/ 114300 h 207818"/>
              <a:gd name="connsiteX9" fmla="*/ 1818409 w 1818409"/>
              <a:gd name="connsiteY9" fmla="*/ 114300 h 207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818409" h="207818">
                <a:moveTo>
                  <a:pt x="0" y="114300"/>
                </a:moveTo>
                <a:lnTo>
                  <a:pt x="457200" y="114300"/>
                </a:lnTo>
                <a:lnTo>
                  <a:pt x="498764" y="0"/>
                </a:lnTo>
                <a:lnTo>
                  <a:pt x="561109" y="207818"/>
                </a:lnTo>
                <a:lnTo>
                  <a:pt x="623454" y="10391"/>
                </a:lnTo>
                <a:lnTo>
                  <a:pt x="665018" y="197428"/>
                </a:lnTo>
                <a:lnTo>
                  <a:pt x="748145" y="20782"/>
                </a:lnTo>
                <a:lnTo>
                  <a:pt x="779318" y="207818"/>
                </a:lnTo>
                <a:lnTo>
                  <a:pt x="810491" y="114300"/>
                </a:lnTo>
                <a:lnTo>
                  <a:pt x="1818409" y="114300"/>
                </a:lnTo>
              </a:path>
            </a:pathLst>
          </a:cu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629400" y="3352800"/>
            <a:ext cx="1818409" cy="207818"/>
          </a:xfrm>
          <a:custGeom>
            <a:avLst/>
            <a:gdLst>
              <a:gd name="connsiteX0" fmla="*/ 0 w 1818409"/>
              <a:gd name="connsiteY0" fmla="*/ 114300 h 207818"/>
              <a:gd name="connsiteX1" fmla="*/ 457200 w 1818409"/>
              <a:gd name="connsiteY1" fmla="*/ 114300 h 207818"/>
              <a:gd name="connsiteX2" fmla="*/ 498764 w 1818409"/>
              <a:gd name="connsiteY2" fmla="*/ 0 h 207818"/>
              <a:gd name="connsiteX3" fmla="*/ 561109 w 1818409"/>
              <a:gd name="connsiteY3" fmla="*/ 207818 h 207818"/>
              <a:gd name="connsiteX4" fmla="*/ 623454 w 1818409"/>
              <a:gd name="connsiteY4" fmla="*/ 10391 h 207818"/>
              <a:gd name="connsiteX5" fmla="*/ 665018 w 1818409"/>
              <a:gd name="connsiteY5" fmla="*/ 197428 h 207818"/>
              <a:gd name="connsiteX6" fmla="*/ 748145 w 1818409"/>
              <a:gd name="connsiteY6" fmla="*/ 20782 h 207818"/>
              <a:gd name="connsiteX7" fmla="*/ 779318 w 1818409"/>
              <a:gd name="connsiteY7" fmla="*/ 207818 h 207818"/>
              <a:gd name="connsiteX8" fmla="*/ 810491 w 1818409"/>
              <a:gd name="connsiteY8" fmla="*/ 114300 h 207818"/>
              <a:gd name="connsiteX9" fmla="*/ 1818409 w 1818409"/>
              <a:gd name="connsiteY9" fmla="*/ 114300 h 207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818409" h="207818">
                <a:moveTo>
                  <a:pt x="0" y="114300"/>
                </a:moveTo>
                <a:lnTo>
                  <a:pt x="457200" y="114300"/>
                </a:lnTo>
                <a:lnTo>
                  <a:pt x="498764" y="0"/>
                </a:lnTo>
                <a:lnTo>
                  <a:pt x="561109" y="207818"/>
                </a:lnTo>
                <a:lnTo>
                  <a:pt x="623454" y="10391"/>
                </a:lnTo>
                <a:lnTo>
                  <a:pt x="665018" y="197428"/>
                </a:lnTo>
                <a:lnTo>
                  <a:pt x="748145" y="20782"/>
                </a:lnTo>
                <a:lnTo>
                  <a:pt x="779318" y="207818"/>
                </a:lnTo>
                <a:lnTo>
                  <a:pt x="810491" y="114300"/>
                </a:lnTo>
                <a:lnTo>
                  <a:pt x="1818409" y="114300"/>
                </a:lnTo>
              </a:path>
            </a:pathLst>
          </a:cu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3276600" y="4191000"/>
            <a:ext cx="304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429000" y="4191000"/>
            <a:ext cx="381000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962400" y="3962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20" name="TextBox 19"/>
          <p:cNvSpPr txBox="1"/>
          <p:nvPr/>
        </p:nvSpPr>
        <p:spPr>
          <a:xfrm>
            <a:off x="3200400" y="3276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</a:t>
            </a:r>
            <a:endParaRPr lang="en-US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6019800" y="3276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</a:t>
            </a:r>
            <a:endParaRPr lang="en-US" baseline="-25000" dirty="0"/>
          </a:p>
        </p:txBody>
      </p:sp>
      <p:sp>
        <p:nvSpPr>
          <p:cNvPr id="22" name="TextBox 21"/>
          <p:cNvSpPr txBox="1"/>
          <p:nvPr/>
        </p:nvSpPr>
        <p:spPr>
          <a:xfrm>
            <a:off x="1676400" y="2819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</a:t>
            </a:r>
            <a:endParaRPr lang="en-US" baseline="-25000" dirty="0"/>
          </a:p>
        </p:txBody>
      </p:sp>
      <p:sp>
        <p:nvSpPr>
          <p:cNvPr id="23" name="TextBox 22"/>
          <p:cNvSpPr txBox="1"/>
          <p:nvPr/>
        </p:nvSpPr>
        <p:spPr>
          <a:xfrm>
            <a:off x="4419600" y="2819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</a:t>
            </a:r>
            <a:endParaRPr lang="en-US" baseline="-25000" dirty="0"/>
          </a:p>
        </p:txBody>
      </p:sp>
      <p:sp>
        <p:nvSpPr>
          <p:cNvPr id="24" name="TextBox 23"/>
          <p:cNvSpPr txBox="1"/>
          <p:nvPr/>
        </p:nvSpPr>
        <p:spPr>
          <a:xfrm>
            <a:off x="7162800" y="2819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</a:t>
            </a:r>
            <a:endParaRPr lang="en-US" baseline="-25000" dirty="0"/>
          </a:p>
        </p:txBody>
      </p:sp>
      <p:cxnSp>
        <p:nvCxnSpPr>
          <p:cNvPr id="25" name="Straight Connector 24"/>
          <p:cNvCxnSpPr/>
          <p:nvPr/>
        </p:nvCxnSpPr>
        <p:spPr>
          <a:xfrm rot="5400000">
            <a:off x="3276600" y="2819400"/>
            <a:ext cx="304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429000" y="2819400"/>
            <a:ext cx="381000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505200" y="23622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Fsin</a:t>
            </a:r>
            <a:r>
              <a:rPr lang="en-US" dirty="0" smtClean="0"/>
              <a:t>(</a:t>
            </a:r>
            <a:r>
              <a:rPr lang="en-US" dirty="0" smtClean="0">
                <a:sym typeface="Symbol"/>
              </a:rPr>
              <a:t></a:t>
            </a:r>
            <a:r>
              <a:rPr lang="en-US" dirty="0" smtClean="0"/>
              <a:t>t)</a:t>
            </a:r>
            <a:endParaRPr lang="en-US" baseline="-25000" dirty="0"/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/>
        </p:nvGraphicFramePr>
        <p:xfrm>
          <a:off x="4241442" y="4267200"/>
          <a:ext cx="4673958" cy="2212340"/>
        </p:xfrm>
        <a:graphic>
          <a:graphicData uri="http://schemas.openxmlformats.org/presentationml/2006/ole">
            <p:oleObj spid="_x0000_s44034" name="Equation" r:id="rId3" imgW="1904760" imgH="888840" progId="Equation.3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Sensitivity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we have a design (k=2, m=1, </a:t>
            </a:r>
            <a:r>
              <a:rPr lang="en-US" dirty="0" smtClean="0">
                <a:sym typeface="Symbol"/>
              </a:rPr>
              <a:t>=1) and we want to see how far we are from resonance</a:t>
            </a:r>
          </a:p>
          <a:p>
            <a:r>
              <a:rPr lang="en-US" dirty="0" smtClean="0">
                <a:sym typeface="Symbol"/>
              </a:rPr>
              <a:t>Resonant frequencies are 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 and 1.73 </a:t>
            </a:r>
            <a:r>
              <a:rPr lang="en-US" baseline="-25000" dirty="0" smtClean="0">
                <a:sym typeface="Symbol"/>
              </a:rPr>
              <a:t>1</a:t>
            </a:r>
          </a:p>
          <a:p>
            <a:r>
              <a:rPr lang="en-US" dirty="0" smtClean="0">
                <a:sym typeface="Symbol"/>
              </a:rPr>
              <a:t>Or 1.41 and 2.45</a:t>
            </a:r>
          </a:p>
          <a:p>
            <a:r>
              <a:rPr lang="en-US" dirty="0" smtClean="0">
                <a:sym typeface="Symbol"/>
              </a:rPr>
              <a:t>Since the driving frequency is 1, we should be safe</a:t>
            </a:r>
          </a:p>
          <a:p>
            <a:r>
              <a:rPr lang="en-US" dirty="0" smtClean="0">
                <a:sym typeface="Symbol"/>
              </a:rPr>
              <a:t>To check, computing x</a:t>
            </a:r>
            <a:r>
              <a:rPr lang="en-US" baseline="-25000" dirty="0" smtClean="0">
                <a:sym typeface="Symbol"/>
              </a:rPr>
              <a:t> 1</a:t>
            </a:r>
            <a:r>
              <a:rPr lang="en-US" dirty="0" smtClean="0">
                <a:sym typeface="Symbol"/>
              </a:rPr>
              <a:t> gives 0.6*F1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Jake Blanchard</a:t>
            </a:r>
          </a:p>
          <a:p>
            <a:r>
              <a:rPr lang="en-US" dirty="0" smtClean="0"/>
              <a:t>Engineering Physics</a:t>
            </a:r>
          </a:p>
          <a:p>
            <a:r>
              <a:rPr lang="en-US" dirty="0" smtClean="0"/>
              <a:t>143 Engineering Research Building</a:t>
            </a:r>
          </a:p>
          <a:p>
            <a:r>
              <a:rPr lang="en-US" dirty="0" smtClean="0"/>
              <a:t>blanchard@engr.wisc.edu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Amplitude vs. Driving Freq. (F</a:t>
            </a:r>
            <a:r>
              <a:rPr lang="en-US" baseline="-25000" dirty="0" smtClean="0"/>
              <a:t>1</a:t>
            </a:r>
            <a:r>
              <a:rPr lang="en-US" dirty="0" smtClean="0"/>
              <a:t>=1)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428750"/>
            <a:ext cx="6324600" cy="474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What If Model Has Errors?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errors in the model:</a:t>
            </a:r>
          </a:p>
          <a:p>
            <a:pPr lvl="1"/>
            <a:r>
              <a:rPr lang="en-US" dirty="0" smtClean="0"/>
              <a:t>Inputs might be wrong</a:t>
            </a:r>
          </a:p>
          <a:p>
            <a:pPr lvl="1"/>
            <a:r>
              <a:rPr lang="en-US" dirty="0" smtClean="0"/>
              <a:t>Loads might be wrong</a:t>
            </a:r>
          </a:p>
          <a:p>
            <a:pPr lvl="1"/>
            <a:r>
              <a:rPr lang="en-US" dirty="0" smtClean="0"/>
              <a:t>Driving frequency might be wrong</a:t>
            </a:r>
          </a:p>
          <a:p>
            <a:pPr lvl="1"/>
            <a:r>
              <a:rPr lang="en-US" dirty="0" smtClean="0"/>
              <a:t>Etc.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Sensitive is the Result to Variations in Inputs?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Relative change in amplitude as a function of relative change in 3 inputs (k=2; m=1)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2571750"/>
            <a:ext cx="5715000" cy="42862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Sensitivity for Different Defaults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k=10; m=1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2057400"/>
            <a:ext cx="5994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Defaults Closer to Resonance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k=1.1; m=1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905000"/>
            <a:ext cx="6400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Much Variation Do We Expect?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final question is, how much variation do we expect in these inputs?</a:t>
            </a:r>
          </a:p>
          <a:p>
            <a:r>
              <a:rPr lang="en-US" dirty="0" smtClean="0"/>
              <a:t>Can we control variation in spring stiffness and mass?</a:t>
            </a:r>
          </a:p>
          <a:p>
            <a:r>
              <a:rPr lang="en-US" dirty="0" smtClean="0"/>
              <a:t>What about controlling the frequency?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Uncertainty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 all inputs have normal distribution with standard deviation of 1% of the mean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285750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1588008" y="3048000"/>
            <a:ext cx="2374392" cy="3352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Plot is histogram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amplitudes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Uncertainty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if inputs have standard deviation of 5% of the mean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259080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 Commandments of Analysis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Define the problem clearly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Let problem drive analysis (not available tools, for example)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Make the analysis as simple as possible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Identify all significant assumptions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Be explicit about decision criteria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 Commandments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447800"/>
            <a:ext cx="7848600" cy="51054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n-US" dirty="0" smtClean="0"/>
              <a:t>Be explicit about uncertainties</a:t>
            </a:r>
          </a:p>
          <a:p>
            <a:pPr lvl="1"/>
            <a:r>
              <a:rPr lang="en-US" dirty="0" smtClean="0"/>
              <a:t>Technical, economic, and political quantities</a:t>
            </a:r>
          </a:p>
          <a:p>
            <a:pPr lvl="1"/>
            <a:r>
              <a:rPr lang="en-US" dirty="0" smtClean="0"/>
              <a:t>Functional form of models</a:t>
            </a:r>
          </a:p>
          <a:p>
            <a:pPr lvl="1"/>
            <a:r>
              <a:rPr lang="en-US" dirty="0" smtClean="0"/>
              <a:t>Disagreement among experts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dirty="0" smtClean="0"/>
              <a:t>Perform sensitivity and uncertainty analysis</a:t>
            </a:r>
          </a:p>
          <a:p>
            <a:pPr lvl="1"/>
            <a:r>
              <a:rPr lang="en-US" dirty="0" smtClean="0"/>
              <a:t>Which uncertainties are important</a:t>
            </a:r>
          </a:p>
          <a:p>
            <a:pPr lvl="1"/>
            <a:r>
              <a:rPr lang="en-US" dirty="0" smtClean="0"/>
              <a:t>Sensitivity=what is change in output for given change in input</a:t>
            </a:r>
          </a:p>
          <a:p>
            <a:pPr lvl="1"/>
            <a:r>
              <a:rPr lang="en-US" dirty="0" smtClean="0"/>
              <a:t>Uncertainty=what is best estimate of output uncertainty given quantified uncertainty in inputs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Web 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eCOW2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 Commandments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8"/>
            </a:pPr>
            <a:r>
              <a:rPr lang="en-US" dirty="0" smtClean="0"/>
              <a:t>Iteratively refine problem statement and analysis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en-US" dirty="0" smtClean="0"/>
              <a:t>Document clearly and completely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en-US" dirty="0" smtClean="0"/>
              <a:t>Seek peer review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Uncertainty Analysis for Engineers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057400"/>
            <a:ext cx="7772400" cy="46482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Course Goals: </a:t>
            </a:r>
            <a:endParaRPr lang="en-US" dirty="0" smtClean="0"/>
          </a:p>
          <a:p>
            <a:r>
              <a:rPr lang="en-US" dirty="0" smtClean="0"/>
              <a:t>Students </a:t>
            </a:r>
            <a:r>
              <a:rPr lang="en-US" dirty="0" smtClean="0"/>
              <a:t>completing this course should be able to:</a:t>
            </a:r>
          </a:p>
          <a:p>
            <a:pPr lvl="1"/>
            <a:r>
              <a:rPr lang="en-US" dirty="0" smtClean="0"/>
              <a:t>create probability distribution functions for model inputs</a:t>
            </a:r>
          </a:p>
          <a:p>
            <a:pPr lvl="1"/>
            <a:r>
              <a:rPr lang="en-US" dirty="0" smtClean="0"/>
              <a:t>determine analytical solutions for output distribution functions when the inputs are uncertain</a:t>
            </a:r>
          </a:p>
          <a:p>
            <a:pPr lvl="1"/>
            <a:r>
              <a:rPr lang="en-US" dirty="0" smtClean="0"/>
              <a:t>determine numerical solutions for these same output distribution functions</a:t>
            </a:r>
          </a:p>
          <a:p>
            <a:pPr lvl="1"/>
            <a:r>
              <a:rPr lang="en-US" dirty="0" smtClean="0"/>
              <a:t>apply these techniques to practical engineering problems</a:t>
            </a:r>
          </a:p>
          <a:p>
            <a:pPr lvl="1"/>
            <a:r>
              <a:rPr lang="en-US" dirty="0" smtClean="0"/>
              <a:t>make engineering decisions based on these uncertainty analyses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Homework – 30%</a:t>
            </a:r>
          </a:p>
          <a:p>
            <a:r>
              <a:rPr lang="en-US" dirty="0" smtClean="0"/>
              <a:t>1 Midterm – 30%</a:t>
            </a:r>
          </a:p>
          <a:p>
            <a:r>
              <a:rPr lang="en-US" dirty="0" smtClean="0"/>
              <a:t>Final Project – 40%</a:t>
            </a:r>
          </a:p>
          <a:p>
            <a:pPr lvl="1"/>
            <a:r>
              <a:rPr lang="en-US" dirty="0" smtClean="0"/>
              <a:t>Due Thursday, December 21, 2010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Office Hours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Come see me any time</a:t>
            </a:r>
          </a:p>
          <a:p>
            <a:r>
              <a:rPr lang="en-US" dirty="0" smtClean="0"/>
              <a:t>Email or call if you want to make sure I’m available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52400"/>
            <a:ext cx="7498080" cy="838200"/>
          </a:xfrm>
        </p:spPr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143000"/>
            <a:ext cx="7391400" cy="56388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Introduction to Engineering Uncertainty and Risk-Based Decision Making</a:t>
            </a:r>
          </a:p>
          <a:p>
            <a:r>
              <a:rPr lang="en-US" dirty="0" smtClean="0"/>
              <a:t>Review of Probability and Statistics</a:t>
            </a:r>
          </a:p>
          <a:p>
            <a:r>
              <a:rPr lang="en-US" dirty="0" smtClean="0"/>
              <a:t>Probability Distribution </a:t>
            </a:r>
            <a:r>
              <a:rPr lang="en-US" dirty="0" smtClean="0"/>
              <a:t>Functions and Cumulative </a:t>
            </a:r>
            <a:r>
              <a:rPr lang="en-US" dirty="0" smtClean="0"/>
              <a:t>Distribution </a:t>
            </a:r>
            <a:r>
              <a:rPr lang="en-US" dirty="0" smtClean="0"/>
              <a:t>Functions</a:t>
            </a:r>
          </a:p>
          <a:p>
            <a:r>
              <a:rPr lang="en-US" dirty="0" smtClean="0"/>
              <a:t>Multiple Random Variables (joint and conditional probability)</a:t>
            </a:r>
          </a:p>
          <a:p>
            <a:r>
              <a:rPr lang="en-US" dirty="0" smtClean="0"/>
              <a:t>Functions of Random Variables (analytical methods)</a:t>
            </a:r>
          </a:p>
          <a:p>
            <a:r>
              <a:rPr lang="en-US" dirty="0" smtClean="0"/>
              <a:t>Numerical Models</a:t>
            </a:r>
          </a:p>
          <a:p>
            <a:pPr lvl="1"/>
            <a:r>
              <a:rPr lang="en-US" dirty="0" smtClean="0"/>
              <a:t>Monte Carlo</a:t>
            </a:r>
          </a:p>
          <a:p>
            <a:pPr lvl="1"/>
            <a:r>
              <a:rPr lang="en-US" dirty="0" smtClean="0"/>
              <a:t>Commercial Software</a:t>
            </a:r>
          </a:p>
          <a:p>
            <a:r>
              <a:rPr lang="en-US" dirty="0" smtClean="0"/>
              <a:t>Statistical</a:t>
            </a:r>
            <a:r>
              <a:rPr lang="en-US" dirty="0" smtClean="0"/>
              <a:t> Inferences</a:t>
            </a:r>
            <a:endParaRPr lang="en-US" dirty="0" smtClean="0"/>
          </a:p>
          <a:p>
            <a:r>
              <a:rPr lang="en-US" dirty="0" smtClean="0"/>
              <a:t>Determining Distribution Models</a:t>
            </a:r>
          </a:p>
          <a:p>
            <a:pPr lvl="1"/>
            <a:r>
              <a:rPr lang="en-US" dirty="0" smtClean="0"/>
              <a:t>Goodness of Fit</a:t>
            </a:r>
          </a:p>
          <a:p>
            <a:pPr lvl="1"/>
            <a:r>
              <a:rPr lang="en-US" dirty="0" smtClean="0"/>
              <a:t>Software Solutions</a:t>
            </a:r>
            <a:endParaRPr lang="en-US" dirty="0" smtClean="0"/>
          </a:p>
          <a:p>
            <a:r>
              <a:rPr lang="en-US" dirty="0" smtClean="0"/>
              <a:t>Regression and Correlation</a:t>
            </a:r>
            <a:endParaRPr lang="en-US" dirty="0" smtClean="0"/>
          </a:p>
          <a:p>
            <a:r>
              <a:rPr lang="en-US" dirty="0" smtClean="0"/>
              <a:t>Sensitivity </a:t>
            </a:r>
            <a:r>
              <a:rPr lang="en-US" dirty="0" smtClean="0"/>
              <a:t>Analysis</a:t>
            </a:r>
          </a:p>
          <a:p>
            <a:r>
              <a:rPr lang="en-US" dirty="0" smtClean="0"/>
              <a:t>Bayesian Approaches</a:t>
            </a:r>
          </a:p>
          <a:p>
            <a:r>
              <a:rPr lang="en-US" dirty="0" smtClean="0"/>
              <a:t>Engineering Applications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Uncertainty: A Guide to Dealing With Uncertainty in Quantitative Risk and Policy Analysis -  Morgan &amp; </a:t>
            </a:r>
            <a:r>
              <a:rPr lang="en-US" dirty="0" err="1" smtClean="0"/>
              <a:t>Henrion</a:t>
            </a:r>
            <a:endParaRPr lang="en-US" dirty="0" smtClean="0"/>
          </a:p>
          <a:p>
            <a:r>
              <a:rPr lang="en-US" dirty="0" smtClean="0"/>
              <a:t>Probability, Statistics, and Decision for Civil Engineers – Benjamin &amp; Cornell</a:t>
            </a:r>
          </a:p>
          <a:p>
            <a:r>
              <a:rPr lang="en-US" dirty="0" smtClean="0"/>
              <a:t>Risk Analysis: A Quantitative Guide – </a:t>
            </a:r>
            <a:r>
              <a:rPr lang="en-US" dirty="0" err="1" smtClean="0"/>
              <a:t>Vose</a:t>
            </a:r>
            <a:endParaRPr lang="en-US" dirty="0" smtClean="0"/>
          </a:p>
          <a:p>
            <a:r>
              <a:rPr lang="en-US" dirty="0" smtClean="0"/>
              <a:t>Probabilistic Techniques in Exposure Assessment – Cullen &amp; Frey (on reserve)</a:t>
            </a:r>
          </a:p>
          <a:p>
            <a:r>
              <a:rPr lang="en-US" dirty="0" smtClean="0"/>
              <a:t>Statistical Models in Engineering – Hahn &amp; Shapiro (on reserve)</a:t>
            </a:r>
          </a:p>
          <a:p>
            <a:r>
              <a:rPr lang="en-US" dirty="0" smtClean="0"/>
              <a:t>Probability Concepts in Engineering – </a:t>
            </a:r>
            <a:r>
              <a:rPr lang="en-US" dirty="0" err="1" smtClean="0"/>
              <a:t>Ang</a:t>
            </a:r>
            <a:r>
              <a:rPr lang="en-US" dirty="0" smtClean="0"/>
              <a:t> &amp; Tang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Uncertainty in Engineering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Engineers apply scientific and mathematical principles to design, manufacture, and operate structures, machines, processes, systems, etc.</a:t>
            </a:r>
          </a:p>
          <a:p>
            <a:r>
              <a:rPr lang="en-US" dirty="0" smtClean="0"/>
              <a:t>This entire process brings with it uncertainty and risk</a:t>
            </a:r>
          </a:p>
          <a:p>
            <a:r>
              <a:rPr lang="en-US" dirty="0" smtClean="0"/>
              <a:t>We must understand this uncertainty if we are to properly account for it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1273</TotalTime>
  <Words>950</Words>
  <Application>Microsoft Office PowerPoint</Application>
  <PresentationFormat>On-screen Show (4:3)</PresentationFormat>
  <Paragraphs>189</Paragraphs>
  <Slides>30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Solstice</vt:lpstr>
      <vt:lpstr>Equation</vt:lpstr>
      <vt:lpstr>Uncertainty in Engineering - Introduction</vt:lpstr>
      <vt:lpstr>Instructor</vt:lpstr>
      <vt:lpstr>Course Web Site</vt:lpstr>
      <vt:lpstr>Uncertainty Analysis for Engineers</vt:lpstr>
      <vt:lpstr>Grading</vt:lpstr>
      <vt:lpstr>Office Hours</vt:lpstr>
      <vt:lpstr>Topics</vt:lpstr>
      <vt:lpstr>References</vt:lpstr>
      <vt:lpstr>Uncertainty in Engineering</vt:lpstr>
      <vt:lpstr>Types of Uncertainty</vt:lpstr>
      <vt:lpstr>An Example</vt:lpstr>
      <vt:lpstr>Some Examples</vt:lpstr>
      <vt:lpstr>Some Examples</vt:lpstr>
      <vt:lpstr>Some Examples</vt:lpstr>
      <vt:lpstr>Some Examples</vt:lpstr>
      <vt:lpstr>How Do We Deal With This?</vt:lpstr>
      <vt:lpstr>Diving Board</vt:lpstr>
      <vt:lpstr>Sensitivity vs. Uncertainty</vt:lpstr>
      <vt:lpstr>Sensitivity</vt:lpstr>
      <vt:lpstr>Amplitude vs. Driving Freq. (F1=1)</vt:lpstr>
      <vt:lpstr>But What If Model Has Errors?</vt:lpstr>
      <vt:lpstr>How Sensitive is the Result to Variations in Inputs?</vt:lpstr>
      <vt:lpstr>Sensitivity for Different Defaults</vt:lpstr>
      <vt:lpstr>Defaults Closer to Resonance</vt:lpstr>
      <vt:lpstr>How Much Variation Do We Expect?</vt:lpstr>
      <vt:lpstr>Uncertainty Analysis</vt:lpstr>
      <vt:lpstr>Uncertainty Analysis</vt:lpstr>
      <vt:lpstr>10 Commandments of Analysis</vt:lpstr>
      <vt:lpstr>10 Commandments (cont.)</vt:lpstr>
      <vt:lpstr>10 Commandments (cont.)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Probability Density Functions</dc:title>
  <dc:creator>jake</dc:creator>
  <cp:lastModifiedBy>jake</cp:lastModifiedBy>
  <cp:revision>113</cp:revision>
  <dcterms:created xsi:type="dcterms:W3CDTF">2007-12-21T21:25:16Z</dcterms:created>
  <dcterms:modified xsi:type="dcterms:W3CDTF">2010-08-30T16:23:16Z</dcterms:modified>
</cp:coreProperties>
</file>