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25" autoAdjust="0"/>
  </p:normalViewPr>
  <p:slideViewPr>
    <p:cSldViewPr>
      <p:cViewPr varScale="1">
        <p:scale>
          <a:sx n="59" d="100"/>
          <a:sy n="59" d="100"/>
        </p:scale>
        <p:origin x="-4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Contact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and Target Surfaces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a convex surface is expected to come into contact with a flat or concave surface, the flat/concave surface should be the target surface.</a:t>
            </a:r>
          </a:p>
          <a:p>
            <a:r>
              <a:rPr lang="en-US" dirty="0" smtClean="0"/>
              <a:t>If one surface has a fine surface mesh and, in comparison, the other has a coarse mesh, the fine mesh should be the contact surface and the coarse mesh should be the target surface.</a:t>
            </a:r>
          </a:p>
          <a:p>
            <a:r>
              <a:rPr lang="en-US" dirty="0" smtClean="0"/>
              <a:t>If one surface is stiffer than the other, the softer surface should be the contact surface and the stiffer surface should be the target surface.</a:t>
            </a:r>
          </a:p>
          <a:p>
            <a:r>
              <a:rPr lang="en-US" dirty="0" smtClean="0"/>
              <a:t>If higher-order elements </a:t>
            </a:r>
            <a:r>
              <a:rPr lang="en-US" dirty="0" err="1" smtClean="0"/>
              <a:t>underly</a:t>
            </a:r>
            <a:r>
              <a:rPr lang="en-US" dirty="0" smtClean="0"/>
              <a:t> one of the external surfaces and lower-order elements </a:t>
            </a:r>
            <a:r>
              <a:rPr lang="en-US" dirty="0" err="1" smtClean="0"/>
              <a:t>underly</a:t>
            </a:r>
            <a:r>
              <a:rPr lang="en-US" dirty="0" smtClean="0"/>
              <a:t> the other surface, the surface with the underlying higher-order elements should be the contact surface and the other surface should be the target.</a:t>
            </a:r>
          </a:p>
          <a:p>
            <a:r>
              <a:rPr lang="en-US" dirty="0" smtClean="0"/>
              <a:t>If one surface is markedly larger than the other surface, such as in the instance where one surface surrounds the other surface, the larger surface should be the target surface.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Contact Manager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124200"/>
            <a:ext cx="72009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2133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Preprocessor/Modeling/Create/Contact Pair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Wizard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133600"/>
            <a:ext cx="52673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4419600" cy="4693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Rigid, spherical indenter into a ductile metal</a:t>
            </a:r>
          </a:p>
          <a:p>
            <a:r>
              <a:rPr lang="en-US" dirty="0" smtClean="0"/>
              <a:t>E=70 GPa</a:t>
            </a:r>
          </a:p>
          <a:p>
            <a:r>
              <a:rPr lang="en-US" dirty="0" smtClean="0">
                <a:sym typeface="Symbol"/>
              </a:rPr>
              <a:t></a:t>
            </a:r>
            <a:r>
              <a:rPr lang="en-US" dirty="0" smtClean="0"/>
              <a:t>=0.33</a:t>
            </a:r>
          </a:p>
          <a:p>
            <a:r>
              <a:rPr lang="en-US" dirty="0" smtClean="0"/>
              <a:t>YS=100 MPa</a:t>
            </a:r>
          </a:p>
          <a:p>
            <a:r>
              <a:rPr lang="en-US" dirty="0" smtClean="0"/>
              <a:t>Tangent modulus=700 MPa</a:t>
            </a:r>
          </a:p>
          <a:p>
            <a:r>
              <a:rPr lang="en-US" dirty="0" smtClean="0"/>
              <a:t>Metal is 3 cm tall (solid) - radius=5 cm</a:t>
            </a:r>
          </a:p>
          <a:p>
            <a:r>
              <a:rPr lang="en-US" dirty="0" smtClean="0"/>
              <a:t>Indenter is 1 cm radius</a:t>
            </a:r>
          </a:p>
          <a:p>
            <a:r>
              <a:rPr lang="en-US" dirty="0" smtClean="0"/>
              <a:t>Try 4 mm deep indent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2743200"/>
            <a:ext cx="3352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/>
          <p:cNvSpPr/>
          <p:nvPr/>
        </p:nvSpPr>
        <p:spPr>
          <a:xfrm>
            <a:off x="4876800" y="1295400"/>
            <a:ext cx="1524000" cy="1447800"/>
          </a:xfrm>
          <a:prstGeom prst="pie">
            <a:avLst>
              <a:gd name="adj1" fmla="val 0"/>
              <a:gd name="adj2" fmla="val 54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220494" y="1561306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838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try modeling indenter as elastic solid (hemisphere)</a:t>
            </a:r>
          </a:p>
          <a:p>
            <a:r>
              <a:rPr lang="en-US" dirty="0" smtClean="0"/>
              <a:t>Use E=350 GPa, and </a:t>
            </a:r>
            <a:r>
              <a:rPr lang="en-US" dirty="0" smtClean="0">
                <a:sym typeface="Symbol"/>
              </a:rPr>
              <a:t>=0.33 (sapphire)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commercial finite element programs will address contact problems</a:t>
            </a:r>
          </a:p>
          <a:p>
            <a:r>
              <a:rPr lang="en-US" dirty="0" smtClean="0"/>
              <a:t>By “contact,” we mean the modeling of surfaces which are not attached to each other, but are in contact and transmit forces to each other</a:t>
            </a:r>
          </a:p>
          <a:p>
            <a:r>
              <a:rPr lang="en-US" dirty="0" smtClean="0"/>
              <a:t>These calculations are inherently nonlinear and, on average, “trickier” than most of the calculations we’ve been doing</a:t>
            </a:r>
          </a:p>
          <a:p>
            <a:r>
              <a:rPr lang="en-US" dirty="0" smtClean="0"/>
              <a:t>Friction is generally permitted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2438400" cy="313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52400"/>
            <a:ext cx="2667000" cy="346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114800"/>
            <a:ext cx="2857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552825"/>
            <a:ext cx="28575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124200" cy="278892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Hip joints</a:t>
            </a:r>
          </a:p>
          <a:p>
            <a:r>
              <a:rPr lang="en-US" dirty="0" smtClean="0"/>
              <a:t>Gears</a:t>
            </a:r>
          </a:p>
          <a:p>
            <a:r>
              <a:rPr lang="en-US" dirty="0" smtClean="0"/>
              <a:t>Indentation</a:t>
            </a:r>
          </a:p>
          <a:p>
            <a:r>
              <a:rPr lang="en-US" dirty="0" smtClean="0"/>
              <a:t>Fulcrum on a diving board,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to Surface</a:t>
            </a:r>
          </a:p>
          <a:p>
            <a:pPr lvl="1"/>
            <a:r>
              <a:rPr lang="en-US" dirty="0" smtClean="0"/>
              <a:t>CONTA171 - contact and sliding between 2-D “target” surfaces and a deformable surface (2 nodes)</a:t>
            </a:r>
          </a:p>
          <a:p>
            <a:pPr lvl="1"/>
            <a:r>
              <a:rPr lang="en-US" dirty="0" smtClean="0"/>
              <a:t>CONTA172 – same, but with 3 nodes</a:t>
            </a:r>
          </a:p>
          <a:p>
            <a:pPr lvl="1"/>
            <a:r>
              <a:rPr lang="en-US" dirty="0" smtClean="0"/>
              <a:t>CONTA173 – same, but 2-D, 4 nodes</a:t>
            </a:r>
          </a:p>
          <a:p>
            <a:pPr lvl="1"/>
            <a:r>
              <a:rPr lang="en-US" dirty="0" smtClean="0"/>
              <a:t>CONTA174 – same, but 2-D, 8-node</a:t>
            </a:r>
          </a:p>
          <a:p>
            <a:pPr lvl="1"/>
            <a:r>
              <a:rPr lang="en-US" dirty="0" smtClean="0"/>
              <a:t>All must be defined in conjunction with target elements (TARGE169, TARGE170)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953000"/>
            <a:ext cx="412142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334000" cy="4389120"/>
          </a:xfrm>
        </p:spPr>
        <p:txBody>
          <a:bodyPr/>
          <a:lstStyle/>
          <a:p>
            <a:r>
              <a:rPr lang="en-US" dirty="0" smtClean="0"/>
              <a:t>Node to Node</a:t>
            </a:r>
          </a:p>
          <a:p>
            <a:pPr lvl="1"/>
            <a:r>
              <a:rPr lang="en-US" dirty="0" smtClean="0"/>
              <a:t>CONTAC12 – 2-D point to point</a:t>
            </a:r>
          </a:p>
          <a:p>
            <a:pPr lvl="1"/>
            <a:r>
              <a:rPr lang="en-US" dirty="0" smtClean="0"/>
              <a:t>CONTAC52 – 3-D point to point</a:t>
            </a:r>
          </a:p>
          <a:p>
            <a:pPr lvl="1"/>
            <a:r>
              <a:rPr lang="en-US" dirty="0" smtClean="0"/>
              <a:t>CONTA178 – same (3-D) with damping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133600"/>
            <a:ext cx="318453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Elements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Node to Surface</a:t>
            </a:r>
          </a:p>
          <a:p>
            <a:pPr lvl="1"/>
            <a:r>
              <a:rPr lang="en-US" dirty="0" smtClean="0"/>
              <a:t>CONTAC26 - a surface which will resist penetration by a node</a:t>
            </a:r>
          </a:p>
          <a:p>
            <a:pPr lvl="1"/>
            <a:r>
              <a:rPr lang="en-US" dirty="0" smtClean="0"/>
              <a:t>CONTAC48 - contact and sliding between two surfaces (or between a node and a surface) in 2-D</a:t>
            </a:r>
          </a:p>
          <a:p>
            <a:pPr lvl="1"/>
            <a:r>
              <a:rPr lang="en-US" dirty="0" smtClean="0"/>
              <a:t>CONTAC49 – same, but 3-D</a:t>
            </a:r>
          </a:p>
          <a:p>
            <a:pPr lvl="1"/>
            <a:r>
              <a:rPr lang="en-US" dirty="0" smtClean="0"/>
              <a:t>CONTA175 - contact and sliding between two surfaces (or between a node and a surface, or between a line and a surface) in 2-D or 3-D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to Surface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057400"/>
            <a:ext cx="47336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9907" y="4267200"/>
            <a:ext cx="4525493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to Surface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438400"/>
            <a:ext cx="60769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118360"/>
            <a:ext cx="4267200" cy="443484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model geometry and mesh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contact pairs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Designate contact and target Surfaces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target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contact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the element KEYOPTS and real constants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118360"/>
            <a:ext cx="4267200" cy="443484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Define/control the motion of the target surface (rigid-to-flexible only)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necessary boundary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solution options and load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the contact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results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1423</TotalTime>
  <Words>568</Words>
  <Application>Microsoft Office PowerPoint</Application>
  <PresentationFormat>On-screen Show (4:3)</PresentationFormat>
  <Paragraphs>81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Analysis of Contact</vt:lpstr>
      <vt:lpstr>Analysis of Contact</vt:lpstr>
      <vt:lpstr>Applications</vt:lpstr>
      <vt:lpstr>Contact Elements in ANSYS</vt:lpstr>
      <vt:lpstr>Contact Elements in ANSYS</vt:lpstr>
      <vt:lpstr>Contact Elements in ANSYS</vt:lpstr>
      <vt:lpstr>Node to Surface</vt:lpstr>
      <vt:lpstr>Node to Surface</vt:lpstr>
      <vt:lpstr>Analysis Steps</vt:lpstr>
      <vt:lpstr>Contact and Target Surfaces</vt:lpstr>
      <vt:lpstr>The Contact Manager</vt:lpstr>
      <vt:lpstr>Contact Wizard</vt:lpstr>
      <vt:lpstr>An Example</vt:lpstr>
      <vt:lpstr>Example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122</cp:revision>
  <dcterms:created xsi:type="dcterms:W3CDTF">2007-10-15T20:53:06Z</dcterms:created>
  <dcterms:modified xsi:type="dcterms:W3CDTF">2008-04-04T14:39:44Z</dcterms:modified>
</cp:coreProperties>
</file>