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sldIdLst>
    <p:sldId id="256" r:id="rId2"/>
    <p:sldId id="257" r:id="rId3"/>
    <p:sldId id="259" r:id="rId4"/>
    <p:sldId id="277" r:id="rId5"/>
    <p:sldId id="260" r:id="rId6"/>
    <p:sldId id="269" r:id="rId7"/>
    <p:sldId id="278" r:id="rId8"/>
    <p:sldId id="279" r:id="rId9"/>
    <p:sldId id="280" r:id="rId10"/>
    <p:sldId id="281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5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51EE9-9F96-4135-B35C-085E1A8668B4}" type="datetimeFigureOut">
              <a:rPr lang="en-US" smtClean="0"/>
              <a:pPr/>
              <a:t>4/4/2008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4EAED5-A44C-4243-9022-9746A0B0E43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4EAED5-A44C-4243-9022-9746A0B0E43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4EAED5-A44C-4243-9022-9746A0B0E433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4EAED5-A44C-4243-9022-9746A0B0E43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4EAED5-A44C-4243-9022-9746A0B0E433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4EAED5-A44C-4243-9022-9746A0B0E433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4EAED5-A44C-4243-9022-9746A0B0E433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4EAED5-A44C-4243-9022-9746A0B0E433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4EAED5-A44C-4243-9022-9746A0B0E433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4EAED5-A44C-4243-9022-9746A0B0E433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4EAED5-A44C-4243-9022-9746A0B0E433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88CE7-4B42-4EEC-B172-229125790CF8}" type="datetimeFigureOut">
              <a:rPr lang="en-US" smtClean="0"/>
              <a:pPr/>
              <a:t>4/4/2008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F52432-0529-4A4D-975B-7D9D0CE03B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88CE7-4B42-4EEC-B172-229125790CF8}" type="datetimeFigureOut">
              <a:rPr lang="en-US" smtClean="0"/>
              <a:pPr/>
              <a:t>4/4/2008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F52432-0529-4A4D-975B-7D9D0CE03B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88CE7-4B42-4EEC-B172-229125790CF8}" type="datetimeFigureOut">
              <a:rPr lang="en-US" smtClean="0"/>
              <a:pPr/>
              <a:t>4/4/2008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F52432-0529-4A4D-975B-7D9D0CE03B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88CE7-4B42-4EEC-B172-229125790CF8}" type="datetimeFigureOut">
              <a:rPr lang="en-US" smtClean="0"/>
              <a:pPr/>
              <a:t>4/4/2008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F52432-0529-4A4D-975B-7D9D0CE03B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88CE7-4B42-4EEC-B172-229125790CF8}" type="datetimeFigureOut">
              <a:rPr lang="en-US" smtClean="0"/>
              <a:pPr/>
              <a:t>4/4/2008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F52432-0529-4A4D-975B-7D9D0CE03B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88CE7-4B42-4EEC-B172-229125790CF8}" type="datetimeFigureOut">
              <a:rPr lang="en-US" smtClean="0"/>
              <a:pPr/>
              <a:t>4/4/2008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F52432-0529-4A4D-975B-7D9D0CE03B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88CE7-4B42-4EEC-B172-229125790CF8}" type="datetimeFigureOut">
              <a:rPr lang="en-US" smtClean="0"/>
              <a:pPr/>
              <a:t>4/4/2008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F52432-0529-4A4D-975B-7D9D0CE03B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88CE7-4B42-4EEC-B172-229125790CF8}" type="datetimeFigureOut">
              <a:rPr lang="en-US" smtClean="0"/>
              <a:pPr/>
              <a:t>4/4/2008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F52432-0529-4A4D-975B-7D9D0CE03B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88CE7-4B42-4EEC-B172-229125790CF8}" type="datetimeFigureOut">
              <a:rPr lang="en-US" smtClean="0"/>
              <a:pPr/>
              <a:t>4/4/2008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F52432-0529-4A4D-975B-7D9D0CE03B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88CE7-4B42-4EEC-B172-229125790CF8}" type="datetimeFigureOut">
              <a:rPr lang="en-US" smtClean="0"/>
              <a:pPr/>
              <a:t>4/4/2008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F52432-0529-4A4D-975B-7D9D0CE03B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88CE7-4B42-4EEC-B172-229125790CF8}" type="datetimeFigureOut">
              <a:rPr lang="en-US" smtClean="0"/>
              <a:pPr/>
              <a:t>4/4/2008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F52432-0529-4A4D-975B-7D9D0CE03B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2488CE7-4B42-4EEC-B172-229125790CF8}" type="datetimeFigureOut">
              <a:rPr lang="en-US" smtClean="0"/>
              <a:pPr/>
              <a:t>4/4/2008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35F52432-0529-4A4D-975B-7D9D0CE03B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Thermal Elements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Jake Blanchard</a:t>
            </a:r>
          </a:p>
          <a:p>
            <a:r>
              <a:rPr lang="en-US" dirty="0" smtClean="0"/>
              <a:t>Spring 2008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In-Class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3505200" cy="2560320"/>
          </a:xfrm>
        </p:spPr>
        <p:txBody>
          <a:bodyPr>
            <a:normAutofit/>
          </a:bodyPr>
          <a:lstStyle/>
          <a:p>
            <a:r>
              <a:rPr lang="en-US" dirty="0" smtClean="0"/>
              <a:t>k</a:t>
            </a:r>
            <a:r>
              <a:rPr lang="en-US" baseline="-25000" dirty="0" smtClean="0"/>
              <a:t>1</a:t>
            </a:r>
            <a:r>
              <a:rPr lang="en-US" dirty="0" smtClean="0"/>
              <a:t>=1 W/m-K</a:t>
            </a:r>
          </a:p>
          <a:p>
            <a:r>
              <a:rPr lang="en-US" dirty="0" smtClean="0"/>
              <a:t>k</a:t>
            </a:r>
            <a:r>
              <a:rPr lang="en-US" baseline="-25000" dirty="0" smtClean="0"/>
              <a:t>2</a:t>
            </a:r>
            <a:r>
              <a:rPr lang="en-US" dirty="0" smtClean="0"/>
              <a:t>=20 W/m-K</a:t>
            </a:r>
          </a:p>
          <a:p>
            <a:r>
              <a:rPr lang="en-US" dirty="0" smtClean="0"/>
              <a:t>Channels are 3 cm in diameter</a:t>
            </a:r>
          </a:p>
        </p:txBody>
      </p:sp>
      <p:sp>
        <p:nvSpPr>
          <p:cNvPr id="4" name="Rectangle 3"/>
          <p:cNvSpPr/>
          <p:nvPr/>
        </p:nvSpPr>
        <p:spPr>
          <a:xfrm>
            <a:off x="4953000" y="2057400"/>
            <a:ext cx="533400" cy="403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486400" y="2057400"/>
            <a:ext cx="2362200" cy="4038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638800" y="2133600"/>
            <a:ext cx="53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2</a:t>
            </a:r>
            <a:endParaRPr lang="en-US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4953000" y="3581400"/>
            <a:ext cx="53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1</a:t>
            </a:r>
            <a:endParaRPr lang="en-US" sz="3600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4191000" y="5029200"/>
            <a:ext cx="76200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4724400" y="5562600"/>
            <a:ext cx="7620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10800000">
            <a:off x="7848600" y="5638800"/>
            <a:ext cx="7620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10800000">
            <a:off x="5486400" y="5029200"/>
            <a:ext cx="76200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019800" y="5181600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10 cm</a:t>
            </a:r>
            <a:endParaRPr lang="en-US" sz="3600" dirty="0"/>
          </a:p>
        </p:txBody>
      </p:sp>
      <p:sp>
        <p:nvSpPr>
          <p:cNvPr id="15" name="TextBox 14"/>
          <p:cNvSpPr txBox="1"/>
          <p:nvPr/>
        </p:nvSpPr>
        <p:spPr>
          <a:xfrm>
            <a:off x="2895600" y="4648200"/>
            <a:ext cx="114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1 cm</a:t>
            </a:r>
            <a:endParaRPr lang="en-US" sz="3600" dirty="0"/>
          </a:p>
        </p:txBody>
      </p:sp>
      <p:cxnSp>
        <p:nvCxnSpPr>
          <p:cNvPr id="17" name="Straight Arrow Connector 16"/>
          <p:cNvCxnSpPr/>
          <p:nvPr/>
        </p:nvCxnSpPr>
        <p:spPr>
          <a:xfrm rot="16200000" flipH="1">
            <a:off x="5905500" y="2400300"/>
            <a:ext cx="12192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2971800" y="5867400"/>
            <a:ext cx="19812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04800" y="5715000"/>
            <a:ext cx="3276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q=10</a:t>
            </a:r>
            <a:r>
              <a:rPr lang="en-US" sz="3600" baseline="30000" dirty="0" smtClean="0"/>
              <a:t>4</a:t>
            </a:r>
            <a:r>
              <a:rPr lang="en-US" sz="3600" dirty="0" smtClean="0"/>
              <a:t> W/m</a:t>
            </a:r>
            <a:r>
              <a:rPr lang="en-US" sz="3600" baseline="30000" dirty="0" smtClean="0"/>
              <a:t>2</a:t>
            </a:r>
            <a:endParaRPr lang="en-US" sz="3600" baseline="30000" dirty="0"/>
          </a:p>
        </p:txBody>
      </p:sp>
      <p:sp>
        <p:nvSpPr>
          <p:cNvPr id="18" name="Oval 17"/>
          <p:cNvSpPr/>
          <p:nvPr/>
        </p:nvSpPr>
        <p:spPr>
          <a:xfrm>
            <a:off x="6248400" y="3048000"/>
            <a:ext cx="762000" cy="762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6248400" y="4343400"/>
            <a:ext cx="762000" cy="762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Connector 26"/>
          <p:cNvCxnSpPr/>
          <p:nvPr/>
        </p:nvCxnSpPr>
        <p:spPr>
          <a:xfrm>
            <a:off x="8153400" y="2055812"/>
            <a:ext cx="685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8153400" y="6094412"/>
            <a:ext cx="685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7848600" y="3657600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15 cm</a:t>
            </a:r>
            <a:endParaRPr lang="en-US" sz="3600" dirty="0"/>
          </a:p>
        </p:txBody>
      </p:sp>
      <p:cxnSp>
        <p:nvCxnSpPr>
          <p:cNvPr id="31" name="Straight Arrow Connector 30"/>
          <p:cNvCxnSpPr/>
          <p:nvPr/>
        </p:nvCxnSpPr>
        <p:spPr>
          <a:xfrm rot="5400000" flipH="1" flipV="1">
            <a:off x="7734300" y="2781300"/>
            <a:ext cx="1447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rot="5400000">
            <a:off x="7620000" y="5257800"/>
            <a:ext cx="1676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7086600" y="4343400"/>
            <a:ext cx="685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rot="5400000" flipH="1" flipV="1">
            <a:off x="7048897" y="4688285"/>
            <a:ext cx="685800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086600" y="3807618"/>
            <a:ext cx="685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rot="5400000">
            <a:off x="7086600" y="3505200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6781800" y="2514600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2 cm</a:t>
            </a:r>
            <a:endParaRPr lang="en-US" sz="3600" dirty="0"/>
          </a:p>
        </p:txBody>
      </p:sp>
      <p:sp>
        <p:nvSpPr>
          <p:cNvPr id="30" name="TextBox 29"/>
          <p:cNvSpPr txBox="1"/>
          <p:nvPr/>
        </p:nvSpPr>
        <p:spPr>
          <a:xfrm>
            <a:off x="5562600" y="552271"/>
            <a:ext cx="3429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h=1000 W/m</a:t>
            </a:r>
            <a:r>
              <a:rPr lang="en-US" sz="3600" baseline="30000" dirty="0" smtClean="0"/>
              <a:t>2</a:t>
            </a:r>
            <a:r>
              <a:rPr lang="en-US" sz="3600" dirty="0" smtClean="0"/>
              <a:t>-K</a:t>
            </a:r>
          </a:p>
          <a:p>
            <a:r>
              <a:rPr lang="en-US" sz="3600" dirty="0" smtClean="0"/>
              <a:t>T</a:t>
            </a:r>
            <a:r>
              <a:rPr lang="en-US" sz="3600" baseline="-25000" dirty="0" smtClean="0"/>
              <a:t>b</a:t>
            </a:r>
            <a:r>
              <a:rPr lang="en-US" sz="3600" dirty="0" smtClean="0"/>
              <a:t>=50 C</a:t>
            </a:r>
            <a:endParaRPr lang="en-US" sz="3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780288"/>
          </a:xfrm>
        </p:spPr>
        <p:txBody>
          <a:bodyPr>
            <a:normAutofit/>
          </a:bodyPr>
          <a:lstStyle/>
          <a:p>
            <a:r>
              <a:rPr lang="en-US" dirty="0" smtClean="0"/>
              <a:t>Thermal 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7772400" cy="5105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These elements calculate temperatures in solids</a:t>
            </a:r>
          </a:p>
          <a:p>
            <a:r>
              <a:rPr lang="en-US" dirty="0" smtClean="0"/>
              <a:t>There are 1-D, 2-D, and 3-D elements</a:t>
            </a:r>
          </a:p>
          <a:p>
            <a:r>
              <a:rPr lang="en-US" dirty="0" smtClean="0"/>
              <a:t>All have just 1 DOF per node</a:t>
            </a:r>
          </a:p>
          <a:p>
            <a:r>
              <a:rPr lang="en-US" dirty="0" smtClean="0"/>
              <a:t>Properties are thermal conductivity (k) for steady state analysis and density (</a:t>
            </a:r>
            <a:r>
              <a:rPr lang="en-US" dirty="0" smtClean="0">
                <a:sym typeface="Symbol"/>
              </a:rPr>
              <a:t></a:t>
            </a:r>
            <a:r>
              <a:rPr lang="en-US" dirty="0" smtClean="0"/>
              <a:t>) and heat capacity (cp) for transient analyses</a:t>
            </a:r>
          </a:p>
          <a:p>
            <a:r>
              <a:rPr lang="en-US" dirty="0" smtClean="0"/>
              <a:t>Boundary conditions can be temperatures, heat fluxes, or radiation</a:t>
            </a:r>
          </a:p>
          <a:p>
            <a:r>
              <a:rPr lang="en-US" dirty="0" smtClean="0"/>
              <a:t>Volumetric heating is also possible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19912"/>
          </a:xfrm>
        </p:spPr>
        <p:txBody>
          <a:bodyPr/>
          <a:lstStyle/>
          <a:p>
            <a:r>
              <a:rPr lang="en-US" dirty="0" smtClean="0"/>
              <a:t>Thermal Elements in ANSYS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600200"/>
            <a:ext cx="8001000" cy="5105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LINK  31 – radiation link</a:t>
            </a:r>
          </a:p>
          <a:p>
            <a:r>
              <a:rPr lang="en-US" dirty="0" smtClean="0"/>
              <a:t>LINK 32 – 2-D conduction bar</a:t>
            </a:r>
          </a:p>
          <a:p>
            <a:r>
              <a:rPr lang="en-US" dirty="0" smtClean="0"/>
              <a:t>LINK 33 – 3-D conduction bar</a:t>
            </a:r>
          </a:p>
          <a:p>
            <a:r>
              <a:rPr lang="en-US" dirty="0" smtClean="0"/>
              <a:t>LINK 34 – convection link</a:t>
            </a:r>
          </a:p>
          <a:p>
            <a:r>
              <a:rPr lang="en-US" dirty="0" smtClean="0"/>
              <a:t>PLANE 35 – 6 node triangle</a:t>
            </a:r>
          </a:p>
          <a:p>
            <a:r>
              <a:rPr lang="en-US" dirty="0" smtClean="0"/>
              <a:t>PLANE 55 – 4 node quad</a:t>
            </a:r>
          </a:p>
          <a:p>
            <a:r>
              <a:rPr lang="en-US" dirty="0" smtClean="0"/>
              <a:t>PLANE 75 – 4 node </a:t>
            </a:r>
            <a:r>
              <a:rPr lang="en-US" dirty="0" err="1" smtClean="0"/>
              <a:t>axisymmetric</a:t>
            </a:r>
            <a:r>
              <a:rPr lang="en-US" dirty="0" smtClean="0"/>
              <a:t>-harmonic element</a:t>
            </a:r>
          </a:p>
          <a:p>
            <a:r>
              <a:rPr lang="en-US" dirty="0" smtClean="0"/>
              <a:t>PLANE 77 – 8 node quad</a:t>
            </a:r>
          </a:p>
          <a:p>
            <a:r>
              <a:rPr lang="en-US" dirty="0" smtClean="0"/>
              <a:t>PLANE 78 – 8 node </a:t>
            </a:r>
            <a:r>
              <a:rPr lang="en-US" dirty="0" err="1" smtClean="0"/>
              <a:t>axisymmetric</a:t>
            </a:r>
            <a:r>
              <a:rPr lang="en-US" dirty="0" smtClean="0"/>
              <a:t>-harmonic element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Thermal 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SOLID 70 – 8 node solid </a:t>
            </a:r>
          </a:p>
          <a:p>
            <a:r>
              <a:rPr lang="en-US" dirty="0" smtClean="0"/>
              <a:t>SOLID 87 – 10 node tetrahedral element</a:t>
            </a:r>
          </a:p>
          <a:p>
            <a:r>
              <a:rPr lang="en-US" dirty="0" smtClean="0"/>
              <a:t>SOLID 90 – 20 node hexahedral element</a:t>
            </a:r>
          </a:p>
          <a:p>
            <a:r>
              <a:rPr lang="en-US" dirty="0" smtClean="0"/>
              <a:t>SHELL 57 – 4 node</a:t>
            </a:r>
          </a:p>
          <a:p>
            <a:r>
              <a:rPr lang="en-US" dirty="0" smtClean="0"/>
              <a:t>SHELL 131 – 4 node layered element</a:t>
            </a:r>
          </a:p>
          <a:p>
            <a:r>
              <a:rPr lang="en-US" dirty="0" smtClean="0"/>
              <a:t>SHELL 132 – 8 node layered element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 Constants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935480"/>
            <a:ext cx="7086600" cy="4389120"/>
          </a:xfrm>
        </p:spPr>
        <p:txBody>
          <a:bodyPr/>
          <a:lstStyle/>
          <a:p>
            <a:r>
              <a:rPr lang="en-US" dirty="0" smtClean="0"/>
              <a:t>Area, heat transfer </a:t>
            </a:r>
            <a:r>
              <a:rPr lang="en-US" dirty="0" err="1" smtClean="0"/>
              <a:t>coeff</a:t>
            </a:r>
            <a:r>
              <a:rPr lang="en-US" dirty="0" smtClean="0"/>
              <a:t>., and emissivity for links</a:t>
            </a:r>
          </a:p>
          <a:p>
            <a:r>
              <a:rPr lang="en-US" dirty="0" smtClean="0"/>
              <a:t>None for planar and solid elements</a:t>
            </a:r>
          </a:p>
          <a:p>
            <a:r>
              <a:rPr lang="en-US" dirty="0" smtClean="0"/>
              <a:t>Thickness for shell element (not layered)</a:t>
            </a:r>
          </a:p>
          <a:p>
            <a:r>
              <a:rPr lang="en-US" dirty="0" smtClean="0"/>
              <a:t>Use “Sections” for layered elements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In-Class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752600"/>
            <a:ext cx="3352800" cy="4160520"/>
          </a:xfrm>
        </p:spPr>
        <p:txBody>
          <a:bodyPr>
            <a:normAutofit/>
          </a:bodyPr>
          <a:lstStyle/>
          <a:p>
            <a:r>
              <a:rPr lang="en-US" dirty="0" smtClean="0"/>
              <a:t>k</a:t>
            </a:r>
            <a:r>
              <a:rPr lang="en-US" baseline="-25000" dirty="0" smtClean="0"/>
              <a:t>1</a:t>
            </a:r>
            <a:r>
              <a:rPr lang="en-US" dirty="0" smtClean="0"/>
              <a:t>=1 W/m-K</a:t>
            </a:r>
          </a:p>
          <a:p>
            <a:r>
              <a:rPr lang="en-US" dirty="0" smtClean="0"/>
              <a:t>k</a:t>
            </a:r>
            <a:r>
              <a:rPr lang="en-US" baseline="-25000" dirty="0" smtClean="0"/>
              <a:t>2</a:t>
            </a:r>
            <a:r>
              <a:rPr lang="en-US" dirty="0" smtClean="0"/>
              <a:t>=20 W/m-K </a:t>
            </a:r>
          </a:p>
        </p:txBody>
      </p:sp>
      <p:sp>
        <p:nvSpPr>
          <p:cNvPr id="4" name="Rectangle 3"/>
          <p:cNvSpPr/>
          <p:nvPr/>
        </p:nvSpPr>
        <p:spPr>
          <a:xfrm>
            <a:off x="4953000" y="2057400"/>
            <a:ext cx="533400" cy="403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486400" y="2057400"/>
            <a:ext cx="2362200" cy="4038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019800" y="3581400"/>
            <a:ext cx="53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2</a:t>
            </a:r>
            <a:endParaRPr lang="en-US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4953000" y="3581400"/>
            <a:ext cx="53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1</a:t>
            </a:r>
            <a:endParaRPr lang="en-US" sz="3600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4191000" y="5029200"/>
            <a:ext cx="76200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4724400" y="5562600"/>
            <a:ext cx="7620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10800000">
            <a:off x="7848600" y="5638800"/>
            <a:ext cx="7620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10800000">
            <a:off x="5486400" y="5029200"/>
            <a:ext cx="76200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019800" y="5181600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10 cm</a:t>
            </a:r>
            <a:endParaRPr lang="en-US" sz="3600" dirty="0"/>
          </a:p>
        </p:txBody>
      </p:sp>
      <p:sp>
        <p:nvSpPr>
          <p:cNvPr id="15" name="TextBox 14"/>
          <p:cNvSpPr txBox="1"/>
          <p:nvPr/>
        </p:nvSpPr>
        <p:spPr>
          <a:xfrm>
            <a:off x="3048000" y="4800600"/>
            <a:ext cx="114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1 cm</a:t>
            </a:r>
            <a:endParaRPr lang="en-US" sz="3600" dirty="0"/>
          </a:p>
        </p:txBody>
      </p:sp>
      <p:cxnSp>
        <p:nvCxnSpPr>
          <p:cNvPr id="17" name="Straight Arrow Connector 16"/>
          <p:cNvCxnSpPr/>
          <p:nvPr/>
        </p:nvCxnSpPr>
        <p:spPr>
          <a:xfrm rot="16200000" flipH="1">
            <a:off x="6629400" y="1981200"/>
            <a:ext cx="1600200" cy="838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2057400" y="3124200"/>
            <a:ext cx="2819400" cy="1143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143000" y="4191000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T=100 C</a:t>
            </a:r>
            <a:endParaRPr lang="en-US" sz="3600" dirty="0"/>
          </a:p>
        </p:txBody>
      </p:sp>
      <p:sp>
        <p:nvSpPr>
          <p:cNvPr id="23" name="TextBox 22"/>
          <p:cNvSpPr txBox="1"/>
          <p:nvPr/>
        </p:nvSpPr>
        <p:spPr>
          <a:xfrm>
            <a:off x="6553200" y="914400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T=0 C</a:t>
            </a:r>
            <a:endParaRPr lang="en-US" sz="3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In-Class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2743200" cy="111252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k</a:t>
            </a:r>
            <a:r>
              <a:rPr lang="en-US" baseline="-25000" dirty="0" smtClean="0"/>
              <a:t>1</a:t>
            </a:r>
            <a:r>
              <a:rPr lang="en-US" dirty="0" smtClean="0"/>
              <a:t>=1 W/m-K</a:t>
            </a:r>
          </a:p>
          <a:p>
            <a:r>
              <a:rPr lang="en-US" dirty="0" smtClean="0"/>
              <a:t>k</a:t>
            </a:r>
            <a:r>
              <a:rPr lang="en-US" baseline="-25000" dirty="0" smtClean="0"/>
              <a:t>2</a:t>
            </a:r>
            <a:r>
              <a:rPr lang="en-US" dirty="0" smtClean="0"/>
              <a:t>=20 W/m-K </a:t>
            </a:r>
          </a:p>
        </p:txBody>
      </p:sp>
      <p:sp>
        <p:nvSpPr>
          <p:cNvPr id="4" name="Rectangle 3"/>
          <p:cNvSpPr/>
          <p:nvPr/>
        </p:nvSpPr>
        <p:spPr>
          <a:xfrm>
            <a:off x="4953000" y="2057400"/>
            <a:ext cx="533400" cy="403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486400" y="2057400"/>
            <a:ext cx="2362200" cy="4038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019800" y="3581400"/>
            <a:ext cx="53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2</a:t>
            </a:r>
            <a:endParaRPr lang="en-US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4953000" y="3581400"/>
            <a:ext cx="53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1</a:t>
            </a:r>
            <a:endParaRPr lang="en-US" sz="3600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4191000" y="5029200"/>
            <a:ext cx="76200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4724400" y="5562600"/>
            <a:ext cx="7620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10800000">
            <a:off x="7848600" y="5638800"/>
            <a:ext cx="7620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10800000">
            <a:off x="5486400" y="5029200"/>
            <a:ext cx="76200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019800" y="5181600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10 cm</a:t>
            </a:r>
            <a:endParaRPr lang="en-US" sz="3600" dirty="0"/>
          </a:p>
        </p:txBody>
      </p:sp>
      <p:sp>
        <p:nvSpPr>
          <p:cNvPr id="15" name="TextBox 14"/>
          <p:cNvSpPr txBox="1"/>
          <p:nvPr/>
        </p:nvSpPr>
        <p:spPr>
          <a:xfrm>
            <a:off x="2895600" y="4648200"/>
            <a:ext cx="114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1 cm</a:t>
            </a:r>
            <a:endParaRPr lang="en-US" sz="3600" dirty="0"/>
          </a:p>
        </p:txBody>
      </p:sp>
      <p:cxnSp>
        <p:nvCxnSpPr>
          <p:cNvPr id="17" name="Straight Arrow Connector 16"/>
          <p:cNvCxnSpPr/>
          <p:nvPr/>
        </p:nvCxnSpPr>
        <p:spPr>
          <a:xfrm rot="16200000" flipH="1">
            <a:off x="6629400" y="1981200"/>
            <a:ext cx="1600200" cy="838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2667000" y="3124200"/>
            <a:ext cx="22098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28600" y="3581400"/>
            <a:ext cx="3276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q=10</a:t>
            </a:r>
            <a:r>
              <a:rPr lang="en-US" sz="3600" baseline="30000" dirty="0" smtClean="0"/>
              <a:t>4</a:t>
            </a:r>
            <a:r>
              <a:rPr lang="en-US" sz="3600" dirty="0" smtClean="0"/>
              <a:t> W/m</a:t>
            </a:r>
            <a:r>
              <a:rPr lang="en-US" sz="3600" baseline="30000" dirty="0" smtClean="0"/>
              <a:t>2</a:t>
            </a:r>
            <a:endParaRPr lang="en-US" sz="3600" baseline="30000" dirty="0"/>
          </a:p>
        </p:txBody>
      </p:sp>
      <p:sp>
        <p:nvSpPr>
          <p:cNvPr id="23" name="TextBox 22"/>
          <p:cNvSpPr txBox="1"/>
          <p:nvPr/>
        </p:nvSpPr>
        <p:spPr>
          <a:xfrm>
            <a:off x="6553200" y="914400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T=0 C</a:t>
            </a:r>
            <a:endParaRPr lang="en-US" sz="3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In-Class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2743200" cy="111252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k</a:t>
            </a:r>
            <a:r>
              <a:rPr lang="en-US" baseline="-25000" dirty="0" smtClean="0"/>
              <a:t>1</a:t>
            </a:r>
            <a:r>
              <a:rPr lang="en-US" dirty="0" smtClean="0"/>
              <a:t>=1 W/m-K</a:t>
            </a:r>
          </a:p>
          <a:p>
            <a:r>
              <a:rPr lang="en-US" dirty="0" smtClean="0"/>
              <a:t>k</a:t>
            </a:r>
            <a:r>
              <a:rPr lang="en-US" baseline="-25000" dirty="0" smtClean="0"/>
              <a:t>2</a:t>
            </a:r>
            <a:r>
              <a:rPr lang="en-US" dirty="0" smtClean="0"/>
              <a:t>=20 W/m-K </a:t>
            </a:r>
          </a:p>
        </p:txBody>
      </p:sp>
      <p:sp>
        <p:nvSpPr>
          <p:cNvPr id="4" name="Rectangle 3"/>
          <p:cNvSpPr/>
          <p:nvPr/>
        </p:nvSpPr>
        <p:spPr>
          <a:xfrm>
            <a:off x="4953000" y="2057400"/>
            <a:ext cx="533400" cy="403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486400" y="2057400"/>
            <a:ext cx="2362200" cy="4038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019800" y="3581400"/>
            <a:ext cx="53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2</a:t>
            </a:r>
            <a:endParaRPr lang="en-US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4953000" y="3581400"/>
            <a:ext cx="53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1</a:t>
            </a:r>
            <a:endParaRPr lang="en-US" sz="3600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4191000" y="5029200"/>
            <a:ext cx="76200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4724400" y="5562600"/>
            <a:ext cx="7620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10800000">
            <a:off x="7848600" y="5638800"/>
            <a:ext cx="7620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10800000">
            <a:off x="5486400" y="5029200"/>
            <a:ext cx="76200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019800" y="5181600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10 cm</a:t>
            </a:r>
            <a:endParaRPr lang="en-US" sz="3600" dirty="0"/>
          </a:p>
        </p:txBody>
      </p:sp>
      <p:sp>
        <p:nvSpPr>
          <p:cNvPr id="15" name="TextBox 14"/>
          <p:cNvSpPr txBox="1"/>
          <p:nvPr/>
        </p:nvSpPr>
        <p:spPr>
          <a:xfrm>
            <a:off x="2895600" y="4648200"/>
            <a:ext cx="114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1 cm</a:t>
            </a:r>
            <a:endParaRPr lang="en-US" sz="3600" dirty="0"/>
          </a:p>
        </p:txBody>
      </p:sp>
      <p:cxnSp>
        <p:nvCxnSpPr>
          <p:cNvPr id="17" name="Straight Arrow Connector 16"/>
          <p:cNvCxnSpPr/>
          <p:nvPr/>
        </p:nvCxnSpPr>
        <p:spPr>
          <a:xfrm rot="16200000" flipH="1">
            <a:off x="6629400" y="1981200"/>
            <a:ext cx="1600200" cy="838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2667000" y="3124200"/>
            <a:ext cx="22098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28600" y="3581400"/>
            <a:ext cx="3276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q=10</a:t>
            </a:r>
            <a:r>
              <a:rPr lang="en-US" sz="3600" baseline="30000" dirty="0" smtClean="0"/>
              <a:t>4</a:t>
            </a:r>
            <a:r>
              <a:rPr lang="en-US" sz="3600" dirty="0" smtClean="0"/>
              <a:t> W/m</a:t>
            </a:r>
            <a:r>
              <a:rPr lang="en-US" sz="3600" baseline="30000" dirty="0" smtClean="0"/>
              <a:t>2</a:t>
            </a:r>
            <a:endParaRPr lang="en-US" sz="3600" baseline="30000" dirty="0"/>
          </a:p>
        </p:txBody>
      </p:sp>
      <p:sp>
        <p:nvSpPr>
          <p:cNvPr id="23" name="TextBox 22"/>
          <p:cNvSpPr txBox="1"/>
          <p:nvPr/>
        </p:nvSpPr>
        <p:spPr>
          <a:xfrm>
            <a:off x="5715000" y="609600"/>
            <a:ext cx="3429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h=1000 W/m</a:t>
            </a:r>
            <a:r>
              <a:rPr lang="en-US" sz="3600" baseline="30000" dirty="0" smtClean="0"/>
              <a:t>2</a:t>
            </a:r>
            <a:r>
              <a:rPr lang="en-US" sz="3600" dirty="0" smtClean="0"/>
              <a:t>-K</a:t>
            </a:r>
          </a:p>
          <a:p>
            <a:r>
              <a:rPr lang="en-US" sz="3600" dirty="0" smtClean="0"/>
              <a:t>T</a:t>
            </a:r>
            <a:r>
              <a:rPr lang="en-US" sz="3600" baseline="-25000" dirty="0" smtClean="0"/>
              <a:t>b</a:t>
            </a:r>
            <a:r>
              <a:rPr lang="en-US" sz="3600" dirty="0" smtClean="0"/>
              <a:t>=50 C</a:t>
            </a:r>
            <a:endParaRPr lang="en-US" sz="36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In-Class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935480"/>
            <a:ext cx="3733800" cy="2560320"/>
          </a:xfrm>
        </p:spPr>
        <p:txBody>
          <a:bodyPr>
            <a:normAutofit/>
          </a:bodyPr>
          <a:lstStyle/>
          <a:p>
            <a:r>
              <a:rPr lang="en-US" dirty="0" smtClean="0"/>
              <a:t>k</a:t>
            </a:r>
            <a:r>
              <a:rPr lang="en-US" baseline="-25000" dirty="0" smtClean="0"/>
              <a:t>1</a:t>
            </a:r>
            <a:r>
              <a:rPr lang="en-US" dirty="0" smtClean="0"/>
              <a:t>=1 W/m-K</a:t>
            </a:r>
          </a:p>
          <a:p>
            <a:r>
              <a:rPr lang="en-US" dirty="0" smtClean="0"/>
              <a:t>k</a:t>
            </a:r>
            <a:r>
              <a:rPr lang="en-US" baseline="-25000" dirty="0" smtClean="0"/>
              <a:t>2</a:t>
            </a:r>
            <a:r>
              <a:rPr lang="en-US" dirty="0" smtClean="0"/>
              <a:t>=20 W/m-K</a:t>
            </a:r>
          </a:p>
          <a:p>
            <a:r>
              <a:rPr lang="en-US" dirty="0" smtClean="0"/>
              <a:t>Channels are 3 cm in diameter</a:t>
            </a:r>
          </a:p>
        </p:txBody>
      </p:sp>
      <p:sp>
        <p:nvSpPr>
          <p:cNvPr id="4" name="Rectangle 3"/>
          <p:cNvSpPr/>
          <p:nvPr/>
        </p:nvSpPr>
        <p:spPr>
          <a:xfrm>
            <a:off x="4953000" y="2057400"/>
            <a:ext cx="533400" cy="403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486400" y="2057400"/>
            <a:ext cx="2362200" cy="4038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638800" y="2133600"/>
            <a:ext cx="53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2</a:t>
            </a:r>
            <a:endParaRPr lang="en-US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4953000" y="3581400"/>
            <a:ext cx="53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1</a:t>
            </a:r>
            <a:endParaRPr lang="en-US" sz="3600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4191000" y="5029200"/>
            <a:ext cx="76200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4724400" y="5562600"/>
            <a:ext cx="7620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10800000">
            <a:off x="7848600" y="5638800"/>
            <a:ext cx="7620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10800000">
            <a:off x="5486400" y="5029200"/>
            <a:ext cx="76200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019800" y="5181600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10 cm</a:t>
            </a:r>
            <a:endParaRPr lang="en-US" sz="3600" dirty="0"/>
          </a:p>
        </p:txBody>
      </p:sp>
      <p:sp>
        <p:nvSpPr>
          <p:cNvPr id="15" name="TextBox 14"/>
          <p:cNvSpPr txBox="1"/>
          <p:nvPr/>
        </p:nvSpPr>
        <p:spPr>
          <a:xfrm>
            <a:off x="2895600" y="4648200"/>
            <a:ext cx="114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1 cm</a:t>
            </a:r>
            <a:endParaRPr lang="en-US" sz="3600" dirty="0"/>
          </a:p>
        </p:txBody>
      </p:sp>
      <p:cxnSp>
        <p:nvCxnSpPr>
          <p:cNvPr id="17" name="Straight Arrow Connector 16"/>
          <p:cNvCxnSpPr/>
          <p:nvPr/>
        </p:nvCxnSpPr>
        <p:spPr>
          <a:xfrm rot="16200000" flipH="1">
            <a:off x="5676900" y="2171700"/>
            <a:ext cx="16764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2971800" y="5867400"/>
            <a:ext cx="19812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04800" y="5715000"/>
            <a:ext cx="3276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q=10</a:t>
            </a:r>
            <a:r>
              <a:rPr lang="en-US" sz="3600" baseline="30000" dirty="0" smtClean="0"/>
              <a:t>4</a:t>
            </a:r>
            <a:r>
              <a:rPr lang="en-US" sz="3600" dirty="0" smtClean="0"/>
              <a:t> W/m</a:t>
            </a:r>
            <a:r>
              <a:rPr lang="en-US" sz="3600" baseline="30000" dirty="0" smtClean="0"/>
              <a:t>2</a:t>
            </a:r>
            <a:endParaRPr lang="en-US" sz="3600" baseline="30000" dirty="0"/>
          </a:p>
        </p:txBody>
      </p:sp>
      <p:sp>
        <p:nvSpPr>
          <p:cNvPr id="23" name="TextBox 22"/>
          <p:cNvSpPr txBox="1"/>
          <p:nvPr/>
        </p:nvSpPr>
        <p:spPr>
          <a:xfrm>
            <a:off x="5715000" y="609600"/>
            <a:ext cx="3429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T=50 C</a:t>
            </a:r>
            <a:endParaRPr lang="en-US" sz="3600" dirty="0"/>
          </a:p>
        </p:txBody>
      </p:sp>
      <p:sp>
        <p:nvSpPr>
          <p:cNvPr id="18" name="Oval 17"/>
          <p:cNvSpPr/>
          <p:nvPr/>
        </p:nvSpPr>
        <p:spPr>
          <a:xfrm>
            <a:off x="6248400" y="3048000"/>
            <a:ext cx="762000" cy="762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6248400" y="4343400"/>
            <a:ext cx="762000" cy="762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Connector 26"/>
          <p:cNvCxnSpPr/>
          <p:nvPr/>
        </p:nvCxnSpPr>
        <p:spPr>
          <a:xfrm>
            <a:off x="8153400" y="2055812"/>
            <a:ext cx="685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8153400" y="6094412"/>
            <a:ext cx="685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7848600" y="3657600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15 cm</a:t>
            </a:r>
            <a:endParaRPr lang="en-US" sz="3600" dirty="0"/>
          </a:p>
        </p:txBody>
      </p:sp>
      <p:cxnSp>
        <p:nvCxnSpPr>
          <p:cNvPr id="31" name="Straight Arrow Connector 30"/>
          <p:cNvCxnSpPr/>
          <p:nvPr/>
        </p:nvCxnSpPr>
        <p:spPr>
          <a:xfrm rot="5400000" flipH="1" flipV="1">
            <a:off x="7734300" y="2781300"/>
            <a:ext cx="1447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rot="5400000">
            <a:off x="7620000" y="5257800"/>
            <a:ext cx="1676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7086600" y="4343400"/>
            <a:ext cx="685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rot="5400000" flipH="1" flipV="1">
            <a:off x="7048897" y="4688285"/>
            <a:ext cx="685800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086600" y="3807618"/>
            <a:ext cx="685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rot="5400000">
            <a:off x="7086600" y="3505200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6781800" y="2514600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2 cm</a:t>
            </a:r>
            <a:endParaRPr lang="en-US" sz="36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577</TotalTime>
  <Words>318</Words>
  <Application>Microsoft Office PowerPoint</Application>
  <PresentationFormat>On-screen Show (4:3)</PresentationFormat>
  <Paragraphs>95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Solstice</vt:lpstr>
      <vt:lpstr>Thermal Elements</vt:lpstr>
      <vt:lpstr>Thermal Elements</vt:lpstr>
      <vt:lpstr>Thermal Elements in ANSYS</vt:lpstr>
      <vt:lpstr>More Thermal Elements</vt:lpstr>
      <vt:lpstr>Real Constants</vt:lpstr>
      <vt:lpstr>In-Class Problems</vt:lpstr>
      <vt:lpstr>In-Class Problems</vt:lpstr>
      <vt:lpstr>In-Class Problems</vt:lpstr>
      <vt:lpstr>In-Class Problems</vt:lpstr>
      <vt:lpstr>In-Class Problems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Beam Elements</dc:title>
  <dc:creator>jake</dc:creator>
  <cp:lastModifiedBy>jake</cp:lastModifiedBy>
  <cp:revision>45</cp:revision>
  <dcterms:created xsi:type="dcterms:W3CDTF">2007-10-15T20:53:06Z</dcterms:created>
  <dcterms:modified xsi:type="dcterms:W3CDTF">2008-04-04T14:31:48Z</dcterms:modified>
</cp:coreProperties>
</file>