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1" r:id="rId6"/>
    <p:sldId id="272" r:id="rId7"/>
    <p:sldId id="273" r:id="rId8"/>
    <p:sldId id="274" r:id="rId9"/>
    <p:sldId id="269" r:id="rId10"/>
    <p:sldId id="275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Shell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35480"/>
            <a:ext cx="8229600" cy="19507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Plate is 1 m diameter (2R), 1 cm thick</a:t>
            </a:r>
          </a:p>
          <a:p>
            <a:r>
              <a:rPr lang="en-US" dirty="0" smtClean="0"/>
              <a:t>Transverse pressure (1 MPa) is applied over inner circle with diameter of 20 cm (2r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E=200 </a:t>
            </a:r>
            <a:r>
              <a:rPr lang="en-US" dirty="0" err="1" smtClean="0"/>
              <a:t>Gpa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=0.3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4114800"/>
          <a:ext cx="1905000" cy="1905000"/>
        </p:xfrm>
        <a:graphic>
          <a:graphicData uri="http://schemas.openxmlformats.org/presentationml/2006/ole">
            <p:oleObj spid="_x0000_s30722" name="Equation" r:id="rId3" imgW="88884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Vessel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19507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End-Cap is hemispherical</a:t>
            </a:r>
          </a:p>
          <a:p>
            <a:r>
              <a:rPr lang="en-US" dirty="0" smtClean="0"/>
              <a:t>R=2.2 m, t=0.2 m</a:t>
            </a:r>
          </a:p>
          <a:p>
            <a:r>
              <a:rPr lang="en-US" dirty="0" smtClean="0"/>
              <a:t>P=1 MPa</a:t>
            </a:r>
          </a:p>
          <a:p>
            <a:r>
              <a:rPr lang="en-US" dirty="0" smtClean="0"/>
              <a:t>E=200 </a:t>
            </a:r>
            <a:r>
              <a:rPr lang="en-US" dirty="0" err="1" smtClean="0"/>
              <a:t>Gpa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=0.3</a:t>
            </a:r>
            <a:endParaRPr lang="en-US" dirty="0"/>
          </a:p>
        </p:txBody>
      </p:sp>
      <p:sp>
        <p:nvSpPr>
          <p:cNvPr id="5" name="Block Arc 4"/>
          <p:cNvSpPr/>
          <p:nvPr/>
        </p:nvSpPr>
        <p:spPr>
          <a:xfrm>
            <a:off x="5334000" y="3657600"/>
            <a:ext cx="1371600" cy="1295400"/>
          </a:xfrm>
          <a:prstGeom prst="blockArc">
            <a:avLst>
              <a:gd name="adj1" fmla="val 21537495"/>
              <a:gd name="adj2" fmla="val 5537536"/>
              <a:gd name="adj3" fmla="val 12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2438400"/>
            <a:ext cx="152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lock Arc 6"/>
          <p:cNvSpPr/>
          <p:nvPr/>
        </p:nvSpPr>
        <p:spPr>
          <a:xfrm>
            <a:off x="5334000" y="1828800"/>
            <a:ext cx="1371600" cy="1295400"/>
          </a:xfrm>
          <a:prstGeom prst="blockArc">
            <a:avLst>
              <a:gd name="adj1" fmla="val 16199231"/>
              <a:gd name="adj2" fmla="val 21561343"/>
              <a:gd name="adj3" fmla="val 12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6019800" y="3352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19800" y="2895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934200" y="24384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934200" y="4265612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3124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6896100" y="27813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896100" y="39243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Shell (or plate)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These are typically “planar” elements</a:t>
            </a:r>
          </a:p>
          <a:p>
            <a:r>
              <a:rPr lang="en-US" dirty="0" smtClean="0"/>
              <a:t>They are used to model thin structures which will experience bending</a:t>
            </a:r>
          </a:p>
          <a:p>
            <a:r>
              <a:rPr lang="en-US" dirty="0" smtClean="0"/>
              <a:t>It is difficult to model thin structures with 3-D elements, because many are needed through thickness to capture bending behavior</a:t>
            </a:r>
          </a:p>
          <a:p>
            <a:r>
              <a:rPr lang="en-US" dirty="0" smtClean="0"/>
              <a:t>Element features</a:t>
            </a:r>
          </a:p>
          <a:p>
            <a:pPr lvl="1"/>
            <a:r>
              <a:rPr lang="en-US" dirty="0" smtClean="0"/>
              <a:t>6 DOF per node (3 translations and 3 rotations) for 3-D elements</a:t>
            </a:r>
          </a:p>
          <a:p>
            <a:pPr lvl="1"/>
            <a:r>
              <a:rPr lang="en-US" dirty="0" smtClean="0"/>
              <a:t>Bending modes are included</a:t>
            </a:r>
          </a:p>
          <a:p>
            <a:pPr lvl="1"/>
            <a:r>
              <a:rPr lang="en-US" dirty="0" smtClean="0"/>
              <a:t>More than 1 stress at each point on the element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912"/>
          </a:xfrm>
        </p:spPr>
        <p:txBody>
          <a:bodyPr/>
          <a:lstStyle/>
          <a:p>
            <a:r>
              <a:rPr lang="en-US" dirty="0" smtClean="0"/>
              <a:t>Shell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848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SHELL 61 = 2-node, </a:t>
            </a:r>
            <a:r>
              <a:rPr lang="en-US" dirty="0" err="1" smtClean="0"/>
              <a:t>axisymmetric</a:t>
            </a:r>
            <a:r>
              <a:rPr lang="en-US" dirty="0" smtClean="0"/>
              <a:t> shell – 4 DOF/node (3 </a:t>
            </a:r>
            <a:r>
              <a:rPr lang="en-US" dirty="0" smtClean="0"/>
              <a:t>translation </a:t>
            </a:r>
            <a:r>
              <a:rPr lang="en-US" dirty="0" smtClean="0"/>
              <a:t>and one </a:t>
            </a:r>
            <a:r>
              <a:rPr lang="en-US" dirty="0" smtClean="0"/>
              <a:t>rotation)</a:t>
            </a:r>
            <a:endParaRPr lang="en-US" dirty="0" smtClean="0"/>
          </a:p>
          <a:p>
            <a:r>
              <a:rPr lang="en-US" dirty="0" smtClean="0"/>
              <a:t>SHELL 208 = like 61, but finite strain</a:t>
            </a:r>
          </a:p>
          <a:p>
            <a:r>
              <a:rPr lang="en-US" dirty="0" smtClean="0"/>
              <a:t>SHELL 209 = like 208, but with </a:t>
            </a:r>
            <a:r>
              <a:rPr lang="en-US" dirty="0" err="1" smtClean="0"/>
              <a:t>midside</a:t>
            </a:r>
            <a:r>
              <a:rPr lang="en-US" dirty="0" smtClean="0"/>
              <a:t> node (3-node element)</a:t>
            </a:r>
          </a:p>
          <a:p>
            <a:r>
              <a:rPr lang="en-US" dirty="0" smtClean="0"/>
              <a:t>SHELL 28 = shear twist panel – 3 DOF/node (3 </a:t>
            </a:r>
            <a:r>
              <a:rPr lang="en-US" dirty="0" smtClean="0"/>
              <a:t>translation </a:t>
            </a:r>
            <a:r>
              <a:rPr lang="en-US" dirty="0" smtClean="0"/>
              <a:t>or 3 </a:t>
            </a:r>
            <a:r>
              <a:rPr lang="en-US" dirty="0" smtClean="0"/>
              <a:t>rotation)</a:t>
            </a:r>
            <a:endParaRPr lang="en-US" dirty="0" smtClean="0"/>
          </a:p>
          <a:p>
            <a:r>
              <a:rPr lang="en-US" dirty="0" smtClean="0"/>
              <a:t>SHELL 41 = 3-D quad or triangle with membrane only</a:t>
            </a:r>
          </a:p>
          <a:p>
            <a:r>
              <a:rPr lang="en-US" dirty="0" smtClean="0"/>
              <a:t>SHELL 43 = 4-node shell with 6 DOF/node (plastic)</a:t>
            </a:r>
          </a:p>
          <a:p>
            <a:r>
              <a:rPr lang="en-US" dirty="0" smtClean="0"/>
              <a:t>SHELL 63 = 4-node shell with 6 DOF/node (elastic only)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SHELL 93 = Like 63, but with </a:t>
            </a:r>
            <a:r>
              <a:rPr lang="en-US" dirty="0" err="1" smtClean="0">
                <a:solidFill>
                  <a:srgbClr val="FF0000"/>
                </a:solidFill>
              </a:rPr>
              <a:t>midside</a:t>
            </a:r>
            <a:r>
              <a:rPr lang="en-US" dirty="0" smtClean="0">
                <a:solidFill>
                  <a:srgbClr val="FF0000"/>
                </a:solidFill>
              </a:rPr>
              <a:t> nodes</a:t>
            </a:r>
          </a:p>
          <a:p>
            <a:r>
              <a:rPr lang="en-US" dirty="0" smtClean="0"/>
              <a:t>SHELL 150 = 8-node p-element</a:t>
            </a:r>
          </a:p>
          <a:p>
            <a:r>
              <a:rPr lang="en-US" dirty="0" smtClean="0"/>
              <a:t>SHELL 181 = 4-node, finite strain</a:t>
            </a:r>
          </a:p>
          <a:p>
            <a:r>
              <a:rPr lang="en-US" dirty="0" smtClean="0"/>
              <a:t>SHELL 281 = 8-node, finite strain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06880"/>
            <a:ext cx="5638800" cy="4389120"/>
          </a:xfrm>
        </p:spPr>
        <p:txBody>
          <a:bodyPr/>
          <a:lstStyle/>
          <a:p>
            <a:r>
              <a:rPr lang="en-US" dirty="0" smtClean="0"/>
              <a:t>TK(I), TK(J), TK(K), TK(L)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590800"/>
            <a:ext cx="4343400" cy="372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Assumed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Stresses are assumed to be linear through the thickness</a:t>
            </a:r>
          </a:p>
          <a:p>
            <a:r>
              <a:rPr lang="en-US" dirty="0" smtClean="0"/>
              <a:t>Middle </a:t>
            </a:r>
            <a:r>
              <a:rPr lang="en-US" dirty="0" smtClean="0"/>
              <a:t>surface </a:t>
            </a:r>
            <a:r>
              <a:rPr lang="en-US" dirty="0" smtClean="0"/>
              <a:t>has 0 bending stress</a:t>
            </a:r>
          </a:p>
          <a:p>
            <a:r>
              <a:rPr lang="en-US" dirty="0" smtClean="0"/>
              <a:t>Membrane stresses are uniform over thickness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35480"/>
            <a:ext cx="7315200" cy="2407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Clamped Edge</a:t>
            </a:r>
          </a:p>
          <a:p>
            <a:pPr lvl="1"/>
            <a:r>
              <a:rPr lang="en-US" dirty="0" smtClean="0"/>
              <a:t>No displacements or rotations</a:t>
            </a:r>
          </a:p>
          <a:p>
            <a:r>
              <a:rPr lang="en-US" dirty="0" smtClean="0"/>
              <a:t>Simply-Supported Edge</a:t>
            </a:r>
          </a:p>
          <a:p>
            <a:pPr lvl="1"/>
            <a:r>
              <a:rPr lang="en-US" dirty="0" smtClean="0"/>
              <a:t>No displacements</a:t>
            </a:r>
          </a:p>
          <a:p>
            <a:pPr lvl="1"/>
            <a:r>
              <a:rPr lang="en-US" dirty="0" smtClean="0"/>
              <a:t>Rotation is allowed perpendicular to edge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Clamped Edges</a:t>
            </a:r>
            <a:endParaRPr lang="en-US" dirty="0"/>
          </a:p>
        </p:txBody>
      </p:sp>
      <p:pic>
        <p:nvPicPr>
          <p:cNvPr id="5" name="Picture 4" descr="file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6614" y="1524000"/>
            <a:ext cx="4581186" cy="3667125"/>
          </a:xfrm>
          <a:prstGeom prst="rect">
            <a:avLst/>
          </a:prstGeom>
        </p:spPr>
      </p:pic>
      <p:pic>
        <p:nvPicPr>
          <p:cNvPr id="6" name="Picture 5" descr="file0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24200"/>
            <a:ext cx="4200412" cy="33623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7338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Simply Supported</a:t>
            </a:r>
            <a:endParaRPr lang="en-US" dirty="0"/>
          </a:p>
        </p:txBody>
      </p:sp>
      <p:pic>
        <p:nvPicPr>
          <p:cNvPr id="4" name="Picture 3" descr="file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28599"/>
            <a:ext cx="4619624" cy="3697893"/>
          </a:xfrm>
          <a:prstGeom prst="rect">
            <a:avLst/>
          </a:prstGeom>
        </p:spPr>
      </p:pic>
      <p:pic>
        <p:nvPicPr>
          <p:cNvPr id="5" name="Picture 4" descr="file0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200400"/>
            <a:ext cx="4105219" cy="3286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35480"/>
            <a:ext cx="7848600" cy="41605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a flat plate</a:t>
            </a:r>
          </a:p>
          <a:p>
            <a:r>
              <a:rPr lang="en-US" dirty="0" smtClean="0"/>
              <a:t>1 m on each side</a:t>
            </a:r>
          </a:p>
          <a:p>
            <a:r>
              <a:rPr lang="en-US" dirty="0" smtClean="0"/>
              <a:t>10 cm thick</a:t>
            </a:r>
          </a:p>
          <a:p>
            <a:r>
              <a:rPr lang="en-US" dirty="0" smtClean="0"/>
              <a:t>E=200 GPa, </a:t>
            </a:r>
            <a:r>
              <a:rPr lang="en-US" dirty="0" smtClean="0">
                <a:sym typeface="Symbol"/>
              </a:rPr>
              <a:t>=0.3</a:t>
            </a:r>
            <a:endParaRPr lang="en-US" dirty="0" smtClean="0"/>
          </a:p>
          <a:p>
            <a:r>
              <a:rPr lang="en-US" dirty="0" smtClean="0"/>
              <a:t>Uniform transverse pressure on entire face (1 MPa)</a:t>
            </a:r>
          </a:p>
          <a:p>
            <a:r>
              <a:rPr lang="en-US" dirty="0" smtClean="0"/>
              <a:t>Two opposite sides are clamped, other two are simply supported</a:t>
            </a:r>
          </a:p>
          <a:p>
            <a:r>
              <a:rPr lang="en-US" dirty="0" smtClean="0"/>
              <a:t>Expect max stress of 42 MPA, max displacement of 0.1 mm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493</TotalTime>
  <Words>369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Solstice</vt:lpstr>
      <vt:lpstr>Equation</vt:lpstr>
      <vt:lpstr>Shell Elements</vt:lpstr>
      <vt:lpstr>Shell (or plate) Elements</vt:lpstr>
      <vt:lpstr>Shell Elements in ANSYS</vt:lpstr>
      <vt:lpstr>Real Constants</vt:lpstr>
      <vt:lpstr>Assumed Behavior</vt:lpstr>
      <vt:lpstr>Boundary Conditions</vt:lpstr>
      <vt:lpstr>Clamped Edges</vt:lpstr>
      <vt:lpstr>Simply Supported</vt:lpstr>
      <vt:lpstr>In-Class Problems</vt:lpstr>
      <vt:lpstr>Circular plate</vt:lpstr>
      <vt:lpstr>Pressure Vessel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35</cp:revision>
  <dcterms:created xsi:type="dcterms:W3CDTF">2007-10-15T20:53:06Z</dcterms:created>
  <dcterms:modified xsi:type="dcterms:W3CDTF">2008-03-26T14:11:46Z</dcterms:modified>
</cp:coreProperties>
</file>