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Beam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Equivalent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60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 is to ensure equivalent loads produce same strain energy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52400" y="2971800"/>
          <a:ext cx="4873625" cy="381000"/>
        </p:xfrm>
        <a:graphic>
          <a:graphicData uri="http://schemas.openxmlformats.org/presentationml/2006/ole">
            <p:oleObj spid="_x0000_s23553" name="Equation" r:id="rId3" imgW="2921000" imgH="228600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52400" y="3505200"/>
          <a:ext cx="2514600" cy="2514600"/>
        </p:xfrm>
        <a:graphic>
          <a:graphicData uri="http://schemas.openxmlformats.org/presentationml/2006/ole">
            <p:oleObj spid="_x0000_s23555" name="Equation" r:id="rId4" imgW="1600200" imgH="160020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582610" y="3505200"/>
          <a:ext cx="5454952" cy="3124200"/>
        </p:xfrm>
        <a:graphic>
          <a:graphicData uri="http://schemas.openxmlformats.org/presentationml/2006/ole">
            <p:oleObj spid="_x0000_s23557" name="Equation" r:id="rId5" imgW="4191000" imgH="2400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Loads (continued)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828800" y="1981200"/>
          <a:ext cx="4114800" cy="506098"/>
        </p:xfrm>
        <a:graphic>
          <a:graphicData uri="http://schemas.openxmlformats.org/presentationml/2006/ole">
            <p:oleObj spid="_x0000_s24577" name="Equation" r:id="rId3" imgW="1777229" imgH="215806" progId="Equation.3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838200" y="2743200"/>
          <a:ext cx="7432040" cy="838200"/>
        </p:xfrm>
        <a:graphic>
          <a:graphicData uri="http://schemas.openxmlformats.org/presentationml/2006/ole">
            <p:oleObj spid="_x0000_s24579" name="Equation" r:id="rId4" imgW="3797300" imgH="431800" progId="Equation.3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600200" y="4267200"/>
          <a:ext cx="1090108" cy="1447800"/>
        </p:xfrm>
        <a:graphic>
          <a:graphicData uri="http://schemas.openxmlformats.org/presentationml/2006/ole">
            <p:oleObj spid="_x0000_s24581" name="Equation" r:id="rId5" imgW="609336" imgH="812447" progId="Equation.3">
              <p:embed/>
            </p:oleObj>
          </a:graphicData>
        </a:graphic>
      </p:graphicFrame>
      <p:grpSp>
        <p:nvGrpSpPr>
          <p:cNvPr id="9" name="Group 15"/>
          <p:cNvGrpSpPr>
            <a:grpSpLocks noChangeAspect="1"/>
          </p:cNvGrpSpPr>
          <p:nvPr/>
        </p:nvGrpSpPr>
        <p:grpSpPr bwMode="auto">
          <a:xfrm>
            <a:off x="3048000" y="4495800"/>
            <a:ext cx="5581650" cy="1068388"/>
            <a:chOff x="3210" y="3637"/>
            <a:chExt cx="7324" cy="1543"/>
          </a:xfrm>
        </p:grpSpPr>
        <p:sp>
          <p:nvSpPr>
            <p:cNvPr id="10" name="AutoShape 25"/>
            <p:cNvSpPr>
              <a:spLocks noChangeAspect="1" noChangeArrowheads="1" noTextEdit="1"/>
            </p:cNvSpPr>
            <p:nvPr/>
          </p:nvSpPr>
          <p:spPr bwMode="auto">
            <a:xfrm>
              <a:off x="3210" y="3637"/>
              <a:ext cx="7324" cy="154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4924" y="4243"/>
              <a:ext cx="778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7885" y="3781"/>
              <a:ext cx="468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703" y="3781"/>
              <a:ext cx="468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V="1">
              <a:off x="5859" y="4409"/>
              <a:ext cx="2234" cy="1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5859" y="4097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8042" y="4088"/>
              <a:ext cx="1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8508" y="4243"/>
              <a:ext cx="779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 rot="15998082">
              <a:off x="8044" y="4243"/>
              <a:ext cx="618" cy="312"/>
            </a:xfrm>
            <a:prstGeom prst="curvedUpArrow">
              <a:avLst>
                <a:gd name="adj1" fmla="val 6034"/>
                <a:gd name="adj2" fmla="val 79231"/>
                <a:gd name="adj3" fmla="val 304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rot="16200000">
              <a:off x="5239" y="4243"/>
              <a:ext cx="616" cy="310"/>
            </a:xfrm>
            <a:prstGeom prst="curvedDownArrow">
              <a:avLst>
                <a:gd name="adj1" fmla="val 2355"/>
                <a:gd name="adj2" fmla="val 79484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Two Elements Together</a:t>
            </a:r>
            <a:endParaRPr lang="en-US" dirty="0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5601" name="Group 1"/>
          <p:cNvGrpSpPr>
            <a:grpSpLocks noChangeAspect="1"/>
          </p:cNvGrpSpPr>
          <p:nvPr/>
        </p:nvGrpSpPr>
        <p:grpSpPr bwMode="auto">
          <a:xfrm>
            <a:off x="1143000" y="2057400"/>
            <a:ext cx="6530975" cy="1187450"/>
            <a:chOff x="3678" y="3466"/>
            <a:chExt cx="8570" cy="1714"/>
          </a:xfrm>
        </p:grpSpPr>
        <p:sp>
          <p:nvSpPr>
            <p:cNvPr id="25620" name="AutoShape 20"/>
            <p:cNvSpPr>
              <a:spLocks noChangeAspect="1" noChangeArrowheads="1" noTextEdit="1"/>
            </p:cNvSpPr>
            <p:nvPr/>
          </p:nvSpPr>
          <p:spPr bwMode="auto">
            <a:xfrm>
              <a:off x="3678" y="3466"/>
              <a:ext cx="8570" cy="17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3678" y="4494"/>
              <a:ext cx="777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6639" y="4032"/>
              <a:ext cx="468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4457" y="4032"/>
              <a:ext cx="468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V="1">
              <a:off x="4613" y="4660"/>
              <a:ext cx="2234" cy="1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4613" y="4349"/>
              <a:ext cx="1" cy="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6796" y="4339"/>
              <a:ext cx="1" cy="3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7262" y="4494"/>
              <a:ext cx="779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 rot="15998082">
              <a:off x="6798" y="4494"/>
              <a:ext cx="618" cy="312"/>
            </a:xfrm>
            <a:prstGeom prst="curvedUpArrow">
              <a:avLst>
                <a:gd name="adj1" fmla="val 6034"/>
                <a:gd name="adj2" fmla="val 79231"/>
                <a:gd name="adj3" fmla="val 304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 rot="16200000">
              <a:off x="3992" y="4494"/>
              <a:ext cx="616" cy="310"/>
            </a:xfrm>
            <a:prstGeom prst="curvedDownArrow">
              <a:avLst>
                <a:gd name="adj1" fmla="val 2355"/>
                <a:gd name="adj2" fmla="val 79484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7885" y="4500"/>
              <a:ext cx="778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0846" y="4038"/>
              <a:ext cx="468" cy="4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8664" y="4038"/>
              <a:ext cx="468" cy="4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V="1">
              <a:off x="8820" y="4666"/>
              <a:ext cx="2234" cy="1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8820" y="4354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11003" y="4345"/>
              <a:ext cx="1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11469" y="4500"/>
              <a:ext cx="779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3" name="AutoShape 3"/>
            <p:cNvSpPr>
              <a:spLocks noChangeArrowheads="1"/>
            </p:cNvSpPr>
            <p:nvPr/>
          </p:nvSpPr>
          <p:spPr bwMode="auto">
            <a:xfrm rot="15998082">
              <a:off x="11005" y="4500"/>
              <a:ext cx="618" cy="312"/>
            </a:xfrm>
            <a:prstGeom prst="curvedUpArrow">
              <a:avLst>
                <a:gd name="adj1" fmla="val 6034"/>
                <a:gd name="adj2" fmla="val 79231"/>
                <a:gd name="adj3" fmla="val 304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2" name="AutoShape 2"/>
            <p:cNvSpPr>
              <a:spLocks noChangeArrowheads="1"/>
            </p:cNvSpPr>
            <p:nvPr/>
          </p:nvSpPr>
          <p:spPr bwMode="auto">
            <a:xfrm rot="16200000">
              <a:off x="8200" y="4500"/>
              <a:ext cx="616" cy="310"/>
            </a:xfrm>
            <a:prstGeom prst="curvedDownArrow">
              <a:avLst>
                <a:gd name="adj1" fmla="val 2355"/>
                <a:gd name="adj2" fmla="val 79484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5630" name="Group 30"/>
          <p:cNvGrpSpPr>
            <a:grpSpLocks noChangeAspect="1"/>
          </p:cNvGrpSpPr>
          <p:nvPr/>
        </p:nvGrpSpPr>
        <p:grpSpPr bwMode="auto">
          <a:xfrm>
            <a:off x="1066800" y="3581400"/>
            <a:ext cx="6530975" cy="1187450"/>
            <a:chOff x="1052" y="6522"/>
            <a:chExt cx="10285" cy="1870"/>
          </a:xfrm>
        </p:grpSpPr>
        <p:sp>
          <p:nvSpPr>
            <p:cNvPr id="25645" name="AutoShape 45"/>
            <p:cNvSpPr>
              <a:spLocks noChangeAspect="1" noChangeArrowheads="1" noTextEdit="1"/>
            </p:cNvSpPr>
            <p:nvPr/>
          </p:nvSpPr>
          <p:spPr bwMode="auto">
            <a:xfrm>
              <a:off x="1052" y="6522"/>
              <a:ext cx="10285" cy="187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4" name="Text Box 44"/>
            <p:cNvSpPr txBox="1">
              <a:spLocks noChangeArrowheads="1"/>
            </p:cNvSpPr>
            <p:nvPr/>
          </p:nvSpPr>
          <p:spPr bwMode="auto">
            <a:xfrm>
              <a:off x="2549" y="7457"/>
              <a:ext cx="931" cy="5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43" name="Text Box 43"/>
            <p:cNvSpPr txBox="1">
              <a:spLocks noChangeArrowheads="1"/>
            </p:cNvSpPr>
            <p:nvPr/>
          </p:nvSpPr>
          <p:spPr bwMode="auto">
            <a:xfrm>
              <a:off x="6102" y="6953"/>
              <a:ext cx="561" cy="5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42" name="Text Box 42"/>
            <p:cNvSpPr txBox="1">
              <a:spLocks noChangeArrowheads="1"/>
            </p:cNvSpPr>
            <p:nvPr/>
          </p:nvSpPr>
          <p:spPr bwMode="auto">
            <a:xfrm>
              <a:off x="3483" y="6953"/>
              <a:ext cx="562" cy="5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 flipV="1">
              <a:off x="3669" y="7638"/>
              <a:ext cx="2682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3669" y="7298"/>
              <a:ext cx="2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>
              <a:off x="6291" y="7287"/>
              <a:ext cx="1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8" name="AutoShape 38"/>
            <p:cNvSpPr>
              <a:spLocks noChangeArrowheads="1"/>
            </p:cNvSpPr>
            <p:nvPr/>
          </p:nvSpPr>
          <p:spPr bwMode="auto">
            <a:xfrm rot="16200000">
              <a:off x="2958" y="7440"/>
              <a:ext cx="672" cy="372"/>
            </a:xfrm>
            <a:prstGeom prst="curvedDownArrow">
              <a:avLst>
                <a:gd name="adj1" fmla="val 2141"/>
                <a:gd name="adj2" fmla="val 722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8720" y="6959"/>
              <a:ext cx="561" cy="5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36" name="Text Box 36"/>
            <p:cNvSpPr txBox="1">
              <a:spLocks noChangeArrowheads="1"/>
            </p:cNvSpPr>
            <p:nvPr/>
          </p:nvSpPr>
          <p:spPr bwMode="auto">
            <a:xfrm>
              <a:off x="6102" y="6959"/>
              <a:ext cx="561" cy="5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2F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 flipV="1">
              <a:off x="6288" y="7629"/>
              <a:ext cx="2681" cy="1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6288" y="7304"/>
              <a:ext cx="1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8907" y="7294"/>
              <a:ext cx="2" cy="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9654" y="7457"/>
              <a:ext cx="935" cy="5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31" name="AutoShape 31"/>
            <p:cNvSpPr>
              <a:spLocks noChangeArrowheads="1"/>
            </p:cNvSpPr>
            <p:nvPr/>
          </p:nvSpPr>
          <p:spPr bwMode="auto">
            <a:xfrm rot="15998082">
              <a:off x="8944" y="7445"/>
              <a:ext cx="674" cy="375"/>
            </a:xfrm>
            <a:prstGeom prst="curvedUpArrow">
              <a:avLst>
                <a:gd name="adj1" fmla="val 5475"/>
                <a:gd name="adj2" fmla="val 71893"/>
                <a:gd name="adj3" fmla="val 304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620000" cy="1798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a beam of length D divided into 4 elements</a:t>
            </a:r>
          </a:p>
          <a:p>
            <a:r>
              <a:rPr lang="en-US" dirty="0" smtClean="0"/>
              <a:t>Distributed load is constant</a:t>
            </a:r>
          </a:p>
          <a:p>
            <a:r>
              <a:rPr lang="en-US" dirty="0" smtClean="0"/>
              <a:t>For each element, L=D/4</a:t>
            </a:r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52400" y="3657600"/>
          <a:ext cx="2388198" cy="1828800"/>
        </p:xfrm>
        <a:graphic>
          <a:graphicData uri="http://schemas.openxmlformats.org/presentationml/2006/ole">
            <p:oleObj spid="_x0000_s26625" name="Equation" r:id="rId3" imgW="1054100" imgH="812800" progId="Equation.3">
              <p:embed/>
            </p:oleObj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6628" name="Group 4"/>
          <p:cNvGrpSpPr>
            <a:grpSpLocks noChangeAspect="1"/>
          </p:cNvGrpSpPr>
          <p:nvPr/>
        </p:nvGrpSpPr>
        <p:grpSpPr bwMode="auto">
          <a:xfrm>
            <a:off x="2743200" y="4114800"/>
            <a:ext cx="6175375" cy="2374900"/>
            <a:chOff x="1993" y="7624"/>
            <a:chExt cx="8032" cy="3186"/>
          </a:xfrm>
        </p:grpSpPr>
        <p:sp>
          <p:nvSpPr>
            <p:cNvPr id="26644" name="AutoShape 20"/>
            <p:cNvSpPr>
              <a:spLocks noChangeAspect="1" noChangeArrowheads="1" noTextEdit="1"/>
            </p:cNvSpPr>
            <p:nvPr/>
          </p:nvSpPr>
          <p:spPr bwMode="auto">
            <a:xfrm>
              <a:off x="1993" y="7624"/>
              <a:ext cx="8032" cy="318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8480" y="8739"/>
              <a:ext cx="77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qD/8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7245" y="7943"/>
              <a:ext cx="774" cy="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qD/4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5700" y="7943"/>
              <a:ext cx="77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qD/4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2920" y="8739"/>
              <a:ext cx="773" cy="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qD/8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2919" y="9536"/>
              <a:ext cx="6180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2919" y="9058"/>
              <a:ext cx="1" cy="4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H="1">
              <a:off x="9099" y="9058"/>
              <a:ext cx="2" cy="4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>
              <a:off x="6009" y="8420"/>
              <a:ext cx="1" cy="1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H="1">
              <a:off x="7554" y="8420"/>
              <a:ext cx="1" cy="11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H="1">
              <a:off x="4464" y="8420"/>
              <a:ext cx="2" cy="11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 rot="-5015433">
              <a:off x="2132" y="9222"/>
              <a:ext cx="957" cy="309"/>
            </a:xfrm>
            <a:prstGeom prst="curvedDownArrow">
              <a:avLst>
                <a:gd name="adj1" fmla="val 3671"/>
                <a:gd name="adj2" fmla="val 123883"/>
                <a:gd name="adj3" fmla="val 4452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 rot="16200000">
              <a:off x="9010" y="9301"/>
              <a:ext cx="796" cy="309"/>
            </a:xfrm>
            <a:prstGeom prst="curvedUpArrow">
              <a:avLst>
                <a:gd name="adj1" fmla="val 1527"/>
                <a:gd name="adj2" fmla="val 90376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4310" y="7943"/>
              <a:ext cx="77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qD/4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2456" y="10013"/>
              <a:ext cx="1082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qD</a:t>
              </a:r>
              <a:r>
                <a:rPr kumimoji="0" lang="en-US" altLang="ko-K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2</a:t>
              </a: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/192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8635" y="10013"/>
              <a:ext cx="1081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qD</a:t>
              </a:r>
              <a:r>
                <a:rPr kumimoji="0" lang="en-US" altLang="ko-KR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2</a:t>
              </a: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/192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620000" cy="4160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a cantilever beam</a:t>
            </a:r>
          </a:p>
          <a:p>
            <a:r>
              <a:rPr lang="en-US" dirty="0" smtClean="0"/>
              <a:t>Cross-Section is 1 cm wide and 10 cm tall</a:t>
            </a:r>
          </a:p>
          <a:p>
            <a:r>
              <a:rPr lang="en-US" dirty="0" smtClean="0"/>
              <a:t>E=100 GPa</a:t>
            </a:r>
          </a:p>
          <a:p>
            <a:r>
              <a:rPr lang="en-US" dirty="0" smtClean="0"/>
              <a:t>Q=1000 N/m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D=3 </a:t>
            </a:r>
            <a:r>
              <a:rPr lang="en-US" dirty="0" smtClean="0"/>
              <a:t>m, model using surface load and 4 elements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D=3 </a:t>
            </a:r>
            <a:r>
              <a:rPr lang="en-US" dirty="0" smtClean="0"/>
              <a:t>m, directly apply nodal forces evenly distributed – use 4 elements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D=3 </a:t>
            </a:r>
            <a:r>
              <a:rPr lang="en-US" dirty="0" smtClean="0"/>
              <a:t>m, directly apply equivalent forces (loads and moments) – use 4 elements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D=20 </a:t>
            </a:r>
            <a:r>
              <a:rPr lang="en-US" dirty="0" smtClean="0"/>
              <a:t>cm (with and without </a:t>
            </a:r>
            <a:r>
              <a:rPr lang="en-US" dirty="0" err="1" smtClean="0"/>
              <a:t>ShearZ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86600" y="5562600"/>
          <a:ext cx="1778000" cy="1066800"/>
        </p:xfrm>
        <a:graphic>
          <a:graphicData uri="http://schemas.openxmlformats.org/presentationml/2006/ole">
            <p:oleObj spid="_x0000_s28674" name="Equation" r:id="rId3" imgW="6984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adding distributed load, use “Pressure/On Beams”</a:t>
            </a:r>
          </a:p>
          <a:p>
            <a:r>
              <a:rPr lang="en-US" dirty="0" smtClean="0"/>
              <a:t>To view stresses, go to “List Results/Element Results/Line elements”</a:t>
            </a:r>
          </a:p>
          <a:p>
            <a:r>
              <a:rPr lang="en-US" dirty="0" err="1" smtClean="0"/>
              <a:t>ShearZ</a:t>
            </a:r>
            <a:r>
              <a:rPr lang="en-US" dirty="0" smtClean="0"/>
              <a:t> for rectangle is still 6/5</a:t>
            </a:r>
          </a:p>
          <a:p>
            <a:r>
              <a:rPr lang="en-US" dirty="0" smtClean="0"/>
              <a:t>Be sure to fix all DOF at fixed end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Try a Frame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2819400"/>
            <a:ext cx="2438400" cy="1066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114800" y="3200400"/>
            <a:ext cx="76200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600200" y="2743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1676400" y="25146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1600200" y="26670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1524000" y="2819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456906" y="2705100"/>
            <a:ext cx="6858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53000" y="228600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(out of plane)=1 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Cross-sections</a:t>
            </a:r>
            <a:endParaRPr lang="en-US" dirty="0"/>
          </a:p>
        </p:txBody>
      </p:sp>
      <p:sp>
        <p:nvSpPr>
          <p:cNvPr id="23" name="Donut 22"/>
          <p:cNvSpPr/>
          <p:nvPr/>
        </p:nvSpPr>
        <p:spPr>
          <a:xfrm>
            <a:off x="6477000" y="4114800"/>
            <a:ext cx="1447800" cy="1447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7200900" y="4610100"/>
            <a:ext cx="2286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6477000" y="4648200"/>
            <a:ext cx="7620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912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cm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467600" y="41910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 cm</a:t>
            </a:r>
            <a:endParaRPr lang="en-US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295400" y="4267200"/>
          <a:ext cx="2756452" cy="1981200"/>
        </p:xfrm>
        <a:graphic>
          <a:graphicData uri="http://schemas.openxmlformats.org/presentationml/2006/ole">
            <p:oleObj spid="_x0000_s29698" name="Equation" r:id="rId3" imgW="1218960" imgH="87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“Line Elements,” with</a:t>
            </a:r>
          </a:p>
          <a:p>
            <a:pPr lvl="1"/>
            <a:r>
              <a:rPr lang="en-US" dirty="0" smtClean="0"/>
              <a:t>2 nodes</a:t>
            </a:r>
          </a:p>
          <a:p>
            <a:pPr lvl="1"/>
            <a:r>
              <a:rPr lang="en-US" dirty="0" smtClean="0"/>
              <a:t>6 DOF per node (3 translations and 3 rotations)</a:t>
            </a:r>
          </a:p>
          <a:p>
            <a:pPr lvl="1"/>
            <a:r>
              <a:rPr lang="en-US" dirty="0" smtClean="0"/>
              <a:t>Bending modes are included (along with torsion, tension, and compression)</a:t>
            </a:r>
          </a:p>
          <a:p>
            <a:pPr lvl="1"/>
            <a:r>
              <a:rPr lang="en-US" dirty="0" smtClean="0"/>
              <a:t>(there also are 2-D beam elements with 3 DOF/node – 2 translations and 1 rotation)</a:t>
            </a:r>
          </a:p>
          <a:p>
            <a:pPr lvl="1"/>
            <a:r>
              <a:rPr lang="en-US" dirty="0" smtClean="0"/>
              <a:t>More than 1 stress at each point on the element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2788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Axial displacement is linear in x</a:t>
            </a:r>
          </a:p>
          <a:p>
            <a:r>
              <a:rPr lang="en-US" dirty="0" smtClean="0"/>
              <a:t>Transverse displacement is cubic in x</a:t>
            </a:r>
          </a:p>
          <a:p>
            <a:r>
              <a:rPr lang="en-US" dirty="0" smtClean="0"/>
              <a:t>Coarse mesh is often OK</a:t>
            </a:r>
          </a:p>
          <a:p>
            <a:r>
              <a:rPr lang="en-US" dirty="0" smtClean="0"/>
              <a:t>For example, transverse displacement in problem pictured below is a cubic function of x, so 1 element can give exact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486400"/>
            <a:ext cx="434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371997" y="5638403"/>
            <a:ext cx="10660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714603" y="5637609"/>
            <a:ext cx="10660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752600" y="51816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752600" y="5334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52600" y="5486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752600" y="5638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752600" y="5791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752600" y="59436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48400" y="5257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48400" y="548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48400" y="5715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868591" y="5561409"/>
            <a:ext cx="10660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00800" y="5104606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400800" y="5257006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400800" y="5409406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400800" y="5561806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400800" y="5714206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400800" y="5866606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981700" y="47625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4600" y="426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Elements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BEAM 3 = 2-D elastic beam</a:t>
            </a:r>
          </a:p>
          <a:p>
            <a:r>
              <a:rPr lang="en-US" dirty="0" smtClean="0"/>
              <a:t>BEAM 4 = 3-D elastic beam</a:t>
            </a:r>
          </a:p>
          <a:p>
            <a:r>
              <a:rPr lang="en-US" dirty="0" smtClean="0"/>
              <a:t>BEAM 23 = 2-D plastic beam</a:t>
            </a:r>
          </a:p>
          <a:p>
            <a:r>
              <a:rPr lang="en-US" dirty="0" smtClean="0"/>
              <a:t>BEAM 24 = 3-D thin-walled beam</a:t>
            </a:r>
          </a:p>
          <a:p>
            <a:r>
              <a:rPr lang="en-US" dirty="0" smtClean="0"/>
              <a:t>BEAM 44 = 3-D elastic, tapered, </a:t>
            </a:r>
            <a:r>
              <a:rPr lang="en-US" dirty="0" err="1" smtClean="0"/>
              <a:t>unsymmetric</a:t>
            </a:r>
            <a:r>
              <a:rPr lang="en-US" dirty="0" smtClean="0"/>
              <a:t> beam</a:t>
            </a:r>
          </a:p>
          <a:p>
            <a:r>
              <a:rPr lang="en-US" dirty="0" smtClean="0"/>
              <a:t>BEAM 54 = 2-D elastic, tapered, </a:t>
            </a:r>
            <a:r>
              <a:rPr lang="en-US" dirty="0" err="1" smtClean="0"/>
              <a:t>unsymmetric</a:t>
            </a:r>
            <a:r>
              <a:rPr lang="en-US" dirty="0" smtClean="0"/>
              <a:t> beam</a:t>
            </a:r>
          </a:p>
          <a:p>
            <a:r>
              <a:rPr lang="en-US" dirty="0" smtClean="0"/>
              <a:t>BEAM 161 = Explicit 3-D beam</a:t>
            </a:r>
          </a:p>
          <a:p>
            <a:r>
              <a:rPr lang="en-US" dirty="0" smtClean="0"/>
              <a:t>BEAM 188 = Linear finite strain beam</a:t>
            </a:r>
          </a:p>
          <a:p>
            <a:r>
              <a:rPr lang="en-US" dirty="0" smtClean="0"/>
              <a:t>BEAM 189 = 3-D Quadratic finite strain beam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441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Area</a:t>
            </a:r>
          </a:p>
          <a:p>
            <a:r>
              <a:rPr lang="en-US" dirty="0" smtClean="0"/>
              <a:t>IZZ, IYY, IXX</a:t>
            </a:r>
          </a:p>
          <a:p>
            <a:r>
              <a:rPr lang="en-US" dirty="0" smtClean="0"/>
              <a:t>TKZ, TKY (thickness)</a:t>
            </a:r>
          </a:p>
          <a:p>
            <a:r>
              <a:rPr lang="en-US" dirty="0" smtClean="0"/>
              <a:t>Theta (orientation about X)</a:t>
            </a:r>
          </a:p>
          <a:p>
            <a:r>
              <a:rPr lang="en-US" dirty="0" err="1" smtClean="0"/>
              <a:t>ShearZ</a:t>
            </a:r>
            <a:r>
              <a:rPr lang="en-US" dirty="0" smtClean="0"/>
              <a:t>, </a:t>
            </a:r>
            <a:r>
              <a:rPr lang="en-US" dirty="0" err="1" smtClean="0"/>
              <a:t>ShearY</a:t>
            </a:r>
            <a:r>
              <a:rPr lang="en-US" dirty="0" smtClean="0"/>
              <a:t> (accounts for shear deflection – important for “stubby” beams)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1383" y="1905000"/>
            <a:ext cx="284921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Deflection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73152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shearZ</a:t>
            </a:r>
            <a:r>
              <a:rPr lang="en-US" dirty="0" smtClean="0"/>
              <a:t>=actual area/effective area resisting shear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124200"/>
          <a:ext cx="8458200" cy="18288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Geometry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ShearZ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6/5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10/9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12/5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32766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3276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nut 6"/>
          <p:cNvSpPr/>
          <p:nvPr/>
        </p:nvSpPr>
        <p:spPr>
          <a:xfrm>
            <a:off x="5943600" y="3200400"/>
            <a:ext cx="685800" cy="685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7620000" y="3200400"/>
            <a:ext cx="762000" cy="685800"/>
          </a:xfrm>
          <a:prstGeom prst="frame">
            <a:avLst>
              <a:gd name="adj1" fmla="val 18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Stresses in Beams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5480"/>
            <a:ext cx="7696200" cy="23317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long, thin beams, we can generally ignore shear effects.</a:t>
            </a:r>
          </a:p>
          <a:p>
            <a:r>
              <a:rPr lang="en-US" dirty="0" smtClean="0"/>
              <a:t>To see this for a particular beam, consider a beam of length L which is pinned at both ends and loaded by a force P at the center.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181600"/>
            <a:ext cx="434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3848894" y="49141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1000" y="426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676400" y="5410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1828800" y="5410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52600" y="5638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676400" y="5638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752600" y="5638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828800" y="5638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019800" y="5410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6172200" y="5410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96000" y="5638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096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6096000" y="5715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019800" y="5715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6096000" y="5715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172200" y="5715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676400" y="6248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963194" y="62476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6095206" y="62476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43200" y="601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L/2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876800" y="601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L/2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10200" y="6248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4114800" y="6248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276600" y="6248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1828800" y="6248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Shear Effects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1600200"/>
          <a:ext cx="3723073" cy="4648200"/>
        </p:xfrm>
        <a:graphic>
          <a:graphicData uri="http://schemas.openxmlformats.org/presentationml/2006/ole">
            <p:oleObj spid="_x0000_s2050" name="Equation" r:id="rId3" imgW="2095200" imgH="261612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57800" y="3200400"/>
          <a:ext cx="3809318" cy="1768475"/>
        </p:xfrm>
        <a:graphic>
          <a:graphicData uri="http://schemas.openxmlformats.org/presentationml/2006/ole">
            <p:oleObj spid="_x0000_s2051" name="Equation" r:id="rId4" imgW="1968480" imgH="914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05400" y="5486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parameter is height to length ratio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5480"/>
            <a:ext cx="7696200" cy="18745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can only apply loads to nodes in FE analyses</a:t>
            </a:r>
          </a:p>
          <a:p>
            <a:r>
              <a:rPr lang="en-US" dirty="0" smtClean="0"/>
              <a:t>Hence, distributed loads must be converted to equivalent nodal loads</a:t>
            </a:r>
          </a:p>
          <a:p>
            <a:r>
              <a:rPr lang="en-US" dirty="0" smtClean="0"/>
              <a:t>With beams, this can be either force or moment loads</a:t>
            </a:r>
            <a:endParaRPr lang="en-US" dirty="0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0" y="3810000"/>
            <a:ext cx="5581650" cy="1187450"/>
            <a:chOff x="3210" y="3637"/>
            <a:chExt cx="7324" cy="1543"/>
          </a:xfrm>
        </p:grpSpPr>
        <p:sp>
          <p:nvSpPr>
            <p:cNvPr id="2254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3210" y="3637"/>
              <a:ext cx="7324" cy="154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5859" y="4728"/>
              <a:ext cx="2234" cy="1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859" y="4416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6172" y="4408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6483" y="4408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6794" y="4408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7107" y="4408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7418" y="4408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7729" y="4416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>
              <a:off x="8042" y="4408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0" name="Text Box 2"/>
            <p:cNvSpPr txBox="1">
              <a:spLocks noChangeArrowheads="1"/>
            </p:cNvSpPr>
            <p:nvPr/>
          </p:nvSpPr>
          <p:spPr bwMode="auto">
            <a:xfrm>
              <a:off x="5859" y="3793"/>
              <a:ext cx="1870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q=force/unit length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2543" name="Group 15"/>
          <p:cNvGrpSpPr>
            <a:grpSpLocks noChangeAspect="1"/>
          </p:cNvGrpSpPr>
          <p:nvPr/>
        </p:nvGrpSpPr>
        <p:grpSpPr bwMode="auto">
          <a:xfrm>
            <a:off x="3276600" y="5334000"/>
            <a:ext cx="5581650" cy="1068388"/>
            <a:chOff x="3210" y="3637"/>
            <a:chExt cx="7324" cy="1543"/>
          </a:xfrm>
        </p:grpSpPr>
        <p:sp>
          <p:nvSpPr>
            <p:cNvPr id="22553" name="AutoShape 25"/>
            <p:cNvSpPr>
              <a:spLocks noChangeAspect="1" noChangeArrowheads="1" noTextEdit="1"/>
            </p:cNvSpPr>
            <p:nvPr/>
          </p:nvSpPr>
          <p:spPr bwMode="auto">
            <a:xfrm>
              <a:off x="3210" y="3637"/>
              <a:ext cx="7324" cy="154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4924" y="4243"/>
              <a:ext cx="778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7885" y="3781"/>
              <a:ext cx="468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5703" y="3781"/>
              <a:ext cx="468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F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 flipV="1">
              <a:off x="5859" y="4409"/>
              <a:ext cx="2234" cy="1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5859" y="4097"/>
              <a:ext cx="1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8042" y="4088"/>
              <a:ext cx="1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8508" y="4243"/>
              <a:ext cx="779" cy="4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 charset="-127"/>
                  <a:cs typeface="Times New Roman" pitchFamily="18" charset="0"/>
                </a:rPr>
                <a:t>M</a:t>
              </a:r>
              <a:endParaRPr kumimoji="0" lang="en-US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5" name="AutoShape 17"/>
            <p:cNvSpPr>
              <a:spLocks noChangeArrowheads="1"/>
            </p:cNvSpPr>
            <p:nvPr/>
          </p:nvSpPr>
          <p:spPr bwMode="auto">
            <a:xfrm rot="15998082">
              <a:off x="8044" y="4243"/>
              <a:ext cx="618" cy="312"/>
            </a:xfrm>
            <a:prstGeom prst="curvedUpArrow">
              <a:avLst>
                <a:gd name="adj1" fmla="val 6034"/>
                <a:gd name="adj2" fmla="val 79231"/>
                <a:gd name="adj3" fmla="val 304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AutoShape 16"/>
            <p:cNvSpPr>
              <a:spLocks noChangeArrowheads="1"/>
            </p:cNvSpPr>
            <p:nvPr/>
          </p:nvSpPr>
          <p:spPr bwMode="auto">
            <a:xfrm rot="16200000">
              <a:off x="5239" y="4243"/>
              <a:ext cx="616" cy="310"/>
            </a:xfrm>
            <a:prstGeom prst="curvedDownArrow">
              <a:avLst>
                <a:gd name="adj1" fmla="val 2355"/>
                <a:gd name="adj2" fmla="val 79484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>
            <a:off x="4038600" y="4953000"/>
            <a:ext cx="7620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448</TotalTime>
  <Words>525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Solstice</vt:lpstr>
      <vt:lpstr>Equation</vt:lpstr>
      <vt:lpstr>Beam Elements</vt:lpstr>
      <vt:lpstr>Beam Elements</vt:lpstr>
      <vt:lpstr>Shape functions</vt:lpstr>
      <vt:lpstr>Beam Elements in ANSYS</vt:lpstr>
      <vt:lpstr>Real Constants</vt:lpstr>
      <vt:lpstr>Shear Deflection Constants</vt:lpstr>
      <vt:lpstr>Shear Stresses in Beams</vt:lpstr>
      <vt:lpstr>Accounting for Shear Effects</vt:lpstr>
      <vt:lpstr>Distributed Loads</vt:lpstr>
      <vt:lpstr>Determining Equivalent Loads</vt:lpstr>
      <vt:lpstr>Equivalent Loads (continued)</vt:lpstr>
      <vt:lpstr>Putting Two Elements Together</vt:lpstr>
      <vt:lpstr>An Example</vt:lpstr>
      <vt:lpstr>In-Class Problems</vt:lpstr>
      <vt:lpstr>Notes</vt:lpstr>
      <vt:lpstr>Now Try a Frame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25</cp:revision>
  <dcterms:created xsi:type="dcterms:W3CDTF">2007-10-15T20:53:06Z</dcterms:created>
  <dcterms:modified xsi:type="dcterms:W3CDTF">2008-03-25T17:23:43Z</dcterms:modified>
</cp:coreProperties>
</file>