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3/25/2008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3/25/2008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3/25/2008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3/25/2008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3/25/2008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3/25/2008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3/25/2008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488CE7-4B42-4EEC-B172-229125790CF8}" type="datetimeFigureOut">
              <a:rPr lang="en-US" smtClean="0"/>
              <a:pPr/>
              <a:t>3/25/2008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2488CE7-4B42-4EEC-B172-229125790CF8}" type="datetimeFigureOut">
              <a:rPr lang="en-US" smtClean="0"/>
              <a:pPr/>
              <a:t>3/25/2008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5F52432-0529-4A4D-975B-7D9D0CE03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Beam Elements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Jake Blanchard</a:t>
            </a:r>
          </a:p>
          <a:p>
            <a:r>
              <a:rPr lang="en-US" dirty="0" smtClean="0"/>
              <a:t>Spring 2008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Determining Equivalent Loads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9601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Goal is to ensure equivalent loads produce same strain energy</a:t>
            </a:r>
            <a:endParaRPr lang="en-US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152400" y="2971800"/>
          <a:ext cx="4873625" cy="381000"/>
        </p:xfrm>
        <a:graphic>
          <a:graphicData uri="http://schemas.openxmlformats.org/presentationml/2006/ole">
            <p:oleObj spid="_x0000_s23553" name="Equation" r:id="rId3" imgW="2921000" imgH="228600" progId="Equation.3">
              <p:embed/>
            </p:oleObj>
          </a:graphicData>
        </a:graphic>
      </p:graphicFrame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152400" y="3505200"/>
          <a:ext cx="2514600" cy="2514600"/>
        </p:xfrm>
        <a:graphic>
          <a:graphicData uri="http://schemas.openxmlformats.org/presentationml/2006/ole">
            <p:oleObj spid="_x0000_s23555" name="Equation" r:id="rId4" imgW="1600200" imgH="1600200" progId="Equation.3">
              <p:embed/>
            </p:oleObj>
          </a:graphicData>
        </a:graphic>
      </p:graphicFrame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3582610" y="3505200"/>
          <a:ext cx="5454952" cy="3124200"/>
        </p:xfrm>
        <a:graphic>
          <a:graphicData uri="http://schemas.openxmlformats.org/presentationml/2006/ole">
            <p:oleObj spid="_x0000_s23557" name="Equation" r:id="rId5" imgW="4191000" imgH="240030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Equivalent Loads (continued)</a:t>
            </a:r>
            <a:endParaRPr lang="en-US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577" name="Object 1"/>
          <p:cNvGraphicFramePr>
            <a:graphicFrameLocks noChangeAspect="1"/>
          </p:cNvGraphicFramePr>
          <p:nvPr/>
        </p:nvGraphicFramePr>
        <p:xfrm>
          <a:off x="1828800" y="1981200"/>
          <a:ext cx="4114800" cy="506098"/>
        </p:xfrm>
        <a:graphic>
          <a:graphicData uri="http://schemas.openxmlformats.org/presentationml/2006/ole">
            <p:oleObj spid="_x0000_s24577" name="Equation" r:id="rId3" imgW="1777229" imgH="215806" progId="Equation.3">
              <p:embed/>
            </p:oleObj>
          </a:graphicData>
        </a:graphic>
      </p:graphicFrame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838200" y="2743200"/>
          <a:ext cx="7432040" cy="838200"/>
        </p:xfrm>
        <a:graphic>
          <a:graphicData uri="http://schemas.openxmlformats.org/presentationml/2006/ole">
            <p:oleObj spid="_x0000_s24579" name="Equation" r:id="rId4" imgW="3797300" imgH="431800" progId="Equation.3">
              <p:embed/>
            </p:oleObj>
          </a:graphicData>
        </a:graphic>
      </p:graphicFrame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1600200" y="4267200"/>
          <a:ext cx="1090108" cy="1447800"/>
        </p:xfrm>
        <a:graphic>
          <a:graphicData uri="http://schemas.openxmlformats.org/presentationml/2006/ole">
            <p:oleObj spid="_x0000_s24581" name="Equation" r:id="rId5" imgW="609336" imgH="812447" progId="Equation.3">
              <p:embed/>
            </p:oleObj>
          </a:graphicData>
        </a:graphic>
      </p:graphicFrame>
      <p:grpSp>
        <p:nvGrpSpPr>
          <p:cNvPr id="9" name="Group 15"/>
          <p:cNvGrpSpPr>
            <a:grpSpLocks noChangeAspect="1"/>
          </p:cNvGrpSpPr>
          <p:nvPr/>
        </p:nvGrpSpPr>
        <p:grpSpPr bwMode="auto">
          <a:xfrm>
            <a:off x="3048000" y="4495800"/>
            <a:ext cx="5581650" cy="1068388"/>
            <a:chOff x="3210" y="3637"/>
            <a:chExt cx="7324" cy="1543"/>
          </a:xfrm>
        </p:grpSpPr>
        <p:sp>
          <p:nvSpPr>
            <p:cNvPr id="10" name="AutoShape 25"/>
            <p:cNvSpPr>
              <a:spLocks noChangeAspect="1" noChangeArrowheads="1" noTextEdit="1"/>
            </p:cNvSpPr>
            <p:nvPr/>
          </p:nvSpPr>
          <p:spPr bwMode="auto">
            <a:xfrm>
              <a:off x="3210" y="3637"/>
              <a:ext cx="7324" cy="154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Text Box 24"/>
            <p:cNvSpPr txBox="1">
              <a:spLocks noChangeArrowheads="1"/>
            </p:cNvSpPr>
            <p:nvPr/>
          </p:nvSpPr>
          <p:spPr bwMode="auto">
            <a:xfrm>
              <a:off x="4924" y="4243"/>
              <a:ext cx="778" cy="46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 charset="-127"/>
                  <a:cs typeface="Times New Roman" pitchFamily="18" charset="0"/>
                </a:rPr>
                <a:t>M</a:t>
              </a:r>
              <a:endParaRPr kumimoji="0" lang="en-US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" name="Text Box 23"/>
            <p:cNvSpPr txBox="1">
              <a:spLocks noChangeArrowheads="1"/>
            </p:cNvSpPr>
            <p:nvPr/>
          </p:nvSpPr>
          <p:spPr bwMode="auto">
            <a:xfrm>
              <a:off x="7885" y="3781"/>
              <a:ext cx="468" cy="46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 charset="-127"/>
                  <a:cs typeface="Times New Roman" pitchFamily="18" charset="0"/>
                </a:rPr>
                <a:t>F</a:t>
              </a:r>
              <a:endParaRPr kumimoji="0" lang="en-US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" name="Text Box 22"/>
            <p:cNvSpPr txBox="1">
              <a:spLocks noChangeArrowheads="1"/>
            </p:cNvSpPr>
            <p:nvPr/>
          </p:nvSpPr>
          <p:spPr bwMode="auto">
            <a:xfrm>
              <a:off x="5703" y="3781"/>
              <a:ext cx="468" cy="46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 charset="-127"/>
                  <a:cs typeface="Times New Roman" pitchFamily="18" charset="0"/>
                </a:rPr>
                <a:t>F</a:t>
              </a:r>
              <a:endParaRPr kumimoji="0" lang="en-US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Line 21"/>
            <p:cNvSpPr>
              <a:spLocks noChangeShapeType="1"/>
            </p:cNvSpPr>
            <p:nvPr/>
          </p:nvSpPr>
          <p:spPr bwMode="auto">
            <a:xfrm flipV="1">
              <a:off x="5859" y="4409"/>
              <a:ext cx="2234" cy="14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20"/>
            <p:cNvSpPr>
              <a:spLocks noChangeShapeType="1"/>
            </p:cNvSpPr>
            <p:nvPr/>
          </p:nvSpPr>
          <p:spPr bwMode="auto">
            <a:xfrm>
              <a:off x="5859" y="4097"/>
              <a:ext cx="1" cy="3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9"/>
            <p:cNvSpPr>
              <a:spLocks noChangeShapeType="1"/>
            </p:cNvSpPr>
            <p:nvPr/>
          </p:nvSpPr>
          <p:spPr bwMode="auto">
            <a:xfrm>
              <a:off x="8042" y="4088"/>
              <a:ext cx="1" cy="3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8508" y="4243"/>
              <a:ext cx="779" cy="46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 charset="-127"/>
                  <a:cs typeface="Times New Roman" pitchFamily="18" charset="0"/>
                </a:rPr>
                <a:t>M</a:t>
              </a:r>
              <a:endParaRPr kumimoji="0" lang="en-US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AutoShape 17"/>
            <p:cNvSpPr>
              <a:spLocks noChangeArrowheads="1"/>
            </p:cNvSpPr>
            <p:nvPr/>
          </p:nvSpPr>
          <p:spPr bwMode="auto">
            <a:xfrm rot="15998082">
              <a:off x="8044" y="4243"/>
              <a:ext cx="618" cy="312"/>
            </a:xfrm>
            <a:prstGeom prst="curvedUpArrow">
              <a:avLst>
                <a:gd name="adj1" fmla="val 6034"/>
                <a:gd name="adj2" fmla="val 79231"/>
                <a:gd name="adj3" fmla="val 3047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AutoShape 16"/>
            <p:cNvSpPr>
              <a:spLocks noChangeArrowheads="1"/>
            </p:cNvSpPr>
            <p:nvPr/>
          </p:nvSpPr>
          <p:spPr bwMode="auto">
            <a:xfrm rot="16200000">
              <a:off x="5239" y="4243"/>
              <a:ext cx="616" cy="310"/>
            </a:xfrm>
            <a:prstGeom prst="curvedDownArrow">
              <a:avLst>
                <a:gd name="adj1" fmla="val 2355"/>
                <a:gd name="adj2" fmla="val 79484"/>
                <a:gd name="adj3" fmla="val 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Two Elements Together</a:t>
            </a:r>
            <a:endParaRPr lang="en-US" dirty="0"/>
          </a:p>
        </p:txBody>
      </p:sp>
      <p:sp>
        <p:nvSpPr>
          <p:cNvPr id="25621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5601" name="Group 1"/>
          <p:cNvGrpSpPr>
            <a:grpSpLocks noChangeAspect="1"/>
          </p:cNvGrpSpPr>
          <p:nvPr/>
        </p:nvGrpSpPr>
        <p:grpSpPr bwMode="auto">
          <a:xfrm>
            <a:off x="1143000" y="2057400"/>
            <a:ext cx="6530975" cy="1187450"/>
            <a:chOff x="3678" y="3466"/>
            <a:chExt cx="8570" cy="1714"/>
          </a:xfrm>
        </p:grpSpPr>
        <p:sp>
          <p:nvSpPr>
            <p:cNvPr id="25620" name="AutoShape 20"/>
            <p:cNvSpPr>
              <a:spLocks noChangeAspect="1" noChangeArrowheads="1" noTextEdit="1"/>
            </p:cNvSpPr>
            <p:nvPr/>
          </p:nvSpPr>
          <p:spPr bwMode="auto">
            <a:xfrm>
              <a:off x="3678" y="3466"/>
              <a:ext cx="8570" cy="171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9" name="Text Box 19"/>
            <p:cNvSpPr txBox="1">
              <a:spLocks noChangeArrowheads="1"/>
            </p:cNvSpPr>
            <p:nvPr/>
          </p:nvSpPr>
          <p:spPr bwMode="auto">
            <a:xfrm>
              <a:off x="3678" y="4494"/>
              <a:ext cx="777" cy="46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/>
                  <a:cs typeface="Times New Roman" pitchFamily="18" charset="0"/>
                </a:rPr>
                <a:t>M</a:t>
              </a:r>
              <a:endParaRPr kumimoji="0" lang="en-US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618" name="Text Box 18"/>
            <p:cNvSpPr txBox="1">
              <a:spLocks noChangeArrowheads="1"/>
            </p:cNvSpPr>
            <p:nvPr/>
          </p:nvSpPr>
          <p:spPr bwMode="auto">
            <a:xfrm>
              <a:off x="6639" y="4032"/>
              <a:ext cx="468" cy="46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/>
                  <a:cs typeface="Times New Roman" pitchFamily="18" charset="0"/>
                </a:rPr>
                <a:t>F</a:t>
              </a:r>
              <a:endParaRPr kumimoji="0" lang="en-US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617" name="Text Box 17"/>
            <p:cNvSpPr txBox="1">
              <a:spLocks noChangeArrowheads="1"/>
            </p:cNvSpPr>
            <p:nvPr/>
          </p:nvSpPr>
          <p:spPr bwMode="auto">
            <a:xfrm>
              <a:off x="4457" y="4032"/>
              <a:ext cx="468" cy="46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/>
                  <a:cs typeface="Times New Roman" pitchFamily="18" charset="0"/>
                </a:rPr>
                <a:t>F</a:t>
              </a:r>
              <a:endParaRPr kumimoji="0" lang="en-US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616" name="Line 16"/>
            <p:cNvSpPr>
              <a:spLocks noChangeShapeType="1"/>
            </p:cNvSpPr>
            <p:nvPr/>
          </p:nvSpPr>
          <p:spPr bwMode="auto">
            <a:xfrm flipV="1">
              <a:off x="4613" y="4660"/>
              <a:ext cx="2234" cy="15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5" name="Line 15"/>
            <p:cNvSpPr>
              <a:spLocks noChangeShapeType="1"/>
            </p:cNvSpPr>
            <p:nvPr/>
          </p:nvSpPr>
          <p:spPr bwMode="auto">
            <a:xfrm>
              <a:off x="4613" y="4349"/>
              <a:ext cx="1" cy="3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4" name="Line 14"/>
            <p:cNvSpPr>
              <a:spLocks noChangeShapeType="1"/>
            </p:cNvSpPr>
            <p:nvPr/>
          </p:nvSpPr>
          <p:spPr bwMode="auto">
            <a:xfrm>
              <a:off x="6796" y="4339"/>
              <a:ext cx="1" cy="3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3" name="Text Box 13"/>
            <p:cNvSpPr txBox="1">
              <a:spLocks noChangeArrowheads="1"/>
            </p:cNvSpPr>
            <p:nvPr/>
          </p:nvSpPr>
          <p:spPr bwMode="auto">
            <a:xfrm>
              <a:off x="7262" y="4494"/>
              <a:ext cx="779" cy="46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/>
                  <a:cs typeface="Times New Roman" pitchFamily="18" charset="0"/>
                </a:rPr>
                <a:t>M</a:t>
              </a:r>
              <a:endParaRPr kumimoji="0" lang="en-US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612" name="AutoShape 12"/>
            <p:cNvSpPr>
              <a:spLocks noChangeArrowheads="1"/>
            </p:cNvSpPr>
            <p:nvPr/>
          </p:nvSpPr>
          <p:spPr bwMode="auto">
            <a:xfrm rot="15998082">
              <a:off x="6798" y="4494"/>
              <a:ext cx="618" cy="312"/>
            </a:xfrm>
            <a:prstGeom prst="curvedUpArrow">
              <a:avLst>
                <a:gd name="adj1" fmla="val 6034"/>
                <a:gd name="adj2" fmla="val 79231"/>
                <a:gd name="adj3" fmla="val 3047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1" name="AutoShape 11"/>
            <p:cNvSpPr>
              <a:spLocks noChangeArrowheads="1"/>
            </p:cNvSpPr>
            <p:nvPr/>
          </p:nvSpPr>
          <p:spPr bwMode="auto">
            <a:xfrm rot="16200000">
              <a:off x="3992" y="4494"/>
              <a:ext cx="616" cy="310"/>
            </a:xfrm>
            <a:prstGeom prst="curvedDownArrow">
              <a:avLst>
                <a:gd name="adj1" fmla="val 2355"/>
                <a:gd name="adj2" fmla="val 79484"/>
                <a:gd name="adj3" fmla="val 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0" name="Text Box 10"/>
            <p:cNvSpPr txBox="1">
              <a:spLocks noChangeArrowheads="1"/>
            </p:cNvSpPr>
            <p:nvPr/>
          </p:nvSpPr>
          <p:spPr bwMode="auto">
            <a:xfrm>
              <a:off x="7885" y="4500"/>
              <a:ext cx="778" cy="46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/>
                  <a:cs typeface="Times New Roman" pitchFamily="18" charset="0"/>
                </a:rPr>
                <a:t>M</a:t>
              </a:r>
              <a:endParaRPr kumimoji="0" lang="en-US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609" name="Text Box 9"/>
            <p:cNvSpPr txBox="1">
              <a:spLocks noChangeArrowheads="1"/>
            </p:cNvSpPr>
            <p:nvPr/>
          </p:nvSpPr>
          <p:spPr bwMode="auto">
            <a:xfrm>
              <a:off x="10846" y="4038"/>
              <a:ext cx="468" cy="46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/>
                  <a:cs typeface="Times New Roman" pitchFamily="18" charset="0"/>
                </a:rPr>
                <a:t>F</a:t>
              </a:r>
              <a:endParaRPr kumimoji="0" lang="en-US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608" name="Text Box 8"/>
            <p:cNvSpPr txBox="1">
              <a:spLocks noChangeArrowheads="1"/>
            </p:cNvSpPr>
            <p:nvPr/>
          </p:nvSpPr>
          <p:spPr bwMode="auto">
            <a:xfrm>
              <a:off x="8664" y="4038"/>
              <a:ext cx="468" cy="46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/>
                  <a:cs typeface="Times New Roman" pitchFamily="18" charset="0"/>
                </a:rPr>
                <a:t>F</a:t>
              </a:r>
              <a:endParaRPr kumimoji="0" lang="en-US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607" name="Line 7"/>
            <p:cNvSpPr>
              <a:spLocks noChangeShapeType="1"/>
            </p:cNvSpPr>
            <p:nvPr/>
          </p:nvSpPr>
          <p:spPr bwMode="auto">
            <a:xfrm flipV="1">
              <a:off x="8820" y="4666"/>
              <a:ext cx="2234" cy="14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6" name="Line 6"/>
            <p:cNvSpPr>
              <a:spLocks noChangeShapeType="1"/>
            </p:cNvSpPr>
            <p:nvPr/>
          </p:nvSpPr>
          <p:spPr bwMode="auto">
            <a:xfrm>
              <a:off x="8820" y="4354"/>
              <a:ext cx="1" cy="3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5" name="Line 5"/>
            <p:cNvSpPr>
              <a:spLocks noChangeShapeType="1"/>
            </p:cNvSpPr>
            <p:nvPr/>
          </p:nvSpPr>
          <p:spPr bwMode="auto">
            <a:xfrm>
              <a:off x="11003" y="4345"/>
              <a:ext cx="1" cy="3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4" name="Text Box 4"/>
            <p:cNvSpPr txBox="1">
              <a:spLocks noChangeArrowheads="1"/>
            </p:cNvSpPr>
            <p:nvPr/>
          </p:nvSpPr>
          <p:spPr bwMode="auto">
            <a:xfrm>
              <a:off x="11469" y="4500"/>
              <a:ext cx="779" cy="46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/>
                  <a:cs typeface="Times New Roman" pitchFamily="18" charset="0"/>
                </a:rPr>
                <a:t>M</a:t>
              </a:r>
              <a:endParaRPr kumimoji="0" lang="en-US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603" name="AutoShape 3"/>
            <p:cNvSpPr>
              <a:spLocks noChangeArrowheads="1"/>
            </p:cNvSpPr>
            <p:nvPr/>
          </p:nvSpPr>
          <p:spPr bwMode="auto">
            <a:xfrm rot="15998082">
              <a:off x="11005" y="4500"/>
              <a:ext cx="618" cy="312"/>
            </a:xfrm>
            <a:prstGeom prst="curvedUpArrow">
              <a:avLst>
                <a:gd name="adj1" fmla="val 6034"/>
                <a:gd name="adj2" fmla="val 79231"/>
                <a:gd name="adj3" fmla="val 3047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2" name="AutoShape 2"/>
            <p:cNvSpPr>
              <a:spLocks noChangeArrowheads="1"/>
            </p:cNvSpPr>
            <p:nvPr/>
          </p:nvSpPr>
          <p:spPr bwMode="auto">
            <a:xfrm rot="16200000">
              <a:off x="8200" y="4500"/>
              <a:ext cx="616" cy="310"/>
            </a:xfrm>
            <a:prstGeom prst="curvedDownArrow">
              <a:avLst>
                <a:gd name="adj1" fmla="val 2355"/>
                <a:gd name="adj2" fmla="val 79484"/>
                <a:gd name="adj3" fmla="val 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5646" name="Rectangle 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5630" name="Group 30"/>
          <p:cNvGrpSpPr>
            <a:grpSpLocks noChangeAspect="1"/>
          </p:cNvGrpSpPr>
          <p:nvPr/>
        </p:nvGrpSpPr>
        <p:grpSpPr bwMode="auto">
          <a:xfrm>
            <a:off x="1066800" y="3581400"/>
            <a:ext cx="6530975" cy="1187450"/>
            <a:chOff x="1052" y="6522"/>
            <a:chExt cx="10285" cy="1870"/>
          </a:xfrm>
        </p:grpSpPr>
        <p:sp>
          <p:nvSpPr>
            <p:cNvPr id="25645" name="AutoShape 45"/>
            <p:cNvSpPr>
              <a:spLocks noChangeAspect="1" noChangeArrowheads="1" noTextEdit="1"/>
            </p:cNvSpPr>
            <p:nvPr/>
          </p:nvSpPr>
          <p:spPr bwMode="auto">
            <a:xfrm>
              <a:off x="1052" y="6522"/>
              <a:ext cx="10285" cy="187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44" name="Text Box 44"/>
            <p:cNvSpPr txBox="1">
              <a:spLocks noChangeArrowheads="1"/>
            </p:cNvSpPr>
            <p:nvPr/>
          </p:nvSpPr>
          <p:spPr bwMode="auto">
            <a:xfrm>
              <a:off x="2549" y="7457"/>
              <a:ext cx="931" cy="5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 charset="-127"/>
                  <a:cs typeface="Times New Roman" pitchFamily="18" charset="0"/>
                </a:rPr>
                <a:t>M</a:t>
              </a:r>
              <a:endParaRPr kumimoji="0" lang="en-US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643" name="Text Box 43"/>
            <p:cNvSpPr txBox="1">
              <a:spLocks noChangeArrowheads="1"/>
            </p:cNvSpPr>
            <p:nvPr/>
          </p:nvSpPr>
          <p:spPr bwMode="auto">
            <a:xfrm>
              <a:off x="6102" y="6953"/>
              <a:ext cx="561" cy="50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 charset="-127"/>
                  <a:cs typeface="Times New Roman" pitchFamily="18" charset="0"/>
                </a:rPr>
                <a:t>F</a:t>
              </a:r>
              <a:endParaRPr kumimoji="0" lang="en-US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642" name="Text Box 42"/>
            <p:cNvSpPr txBox="1">
              <a:spLocks noChangeArrowheads="1"/>
            </p:cNvSpPr>
            <p:nvPr/>
          </p:nvSpPr>
          <p:spPr bwMode="auto">
            <a:xfrm>
              <a:off x="3483" y="6953"/>
              <a:ext cx="562" cy="50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 charset="-127"/>
                  <a:cs typeface="Times New Roman" pitchFamily="18" charset="0"/>
                </a:rPr>
                <a:t>F</a:t>
              </a:r>
              <a:endParaRPr kumimoji="0" lang="en-US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641" name="Line 41"/>
            <p:cNvSpPr>
              <a:spLocks noChangeShapeType="1"/>
            </p:cNvSpPr>
            <p:nvPr/>
          </p:nvSpPr>
          <p:spPr bwMode="auto">
            <a:xfrm flipV="1">
              <a:off x="3669" y="7638"/>
              <a:ext cx="2682" cy="16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40" name="Line 40"/>
            <p:cNvSpPr>
              <a:spLocks noChangeShapeType="1"/>
            </p:cNvSpPr>
            <p:nvPr/>
          </p:nvSpPr>
          <p:spPr bwMode="auto">
            <a:xfrm>
              <a:off x="3669" y="7298"/>
              <a:ext cx="2" cy="3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39" name="Line 39"/>
            <p:cNvSpPr>
              <a:spLocks noChangeShapeType="1"/>
            </p:cNvSpPr>
            <p:nvPr/>
          </p:nvSpPr>
          <p:spPr bwMode="auto">
            <a:xfrm>
              <a:off x="6291" y="7287"/>
              <a:ext cx="1" cy="34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38" name="AutoShape 38"/>
            <p:cNvSpPr>
              <a:spLocks noChangeArrowheads="1"/>
            </p:cNvSpPr>
            <p:nvPr/>
          </p:nvSpPr>
          <p:spPr bwMode="auto">
            <a:xfrm rot="16200000">
              <a:off x="2958" y="7440"/>
              <a:ext cx="672" cy="372"/>
            </a:xfrm>
            <a:prstGeom prst="curvedDownArrow">
              <a:avLst>
                <a:gd name="adj1" fmla="val 2141"/>
                <a:gd name="adj2" fmla="val 72258"/>
                <a:gd name="adj3" fmla="val 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37" name="Text Box 37"/>
            <p:cNvSpPr txBox="1">
              <a:spLocks noChangeArrowheads="1"/>
            </p:cNvSpPr>
            <p:nvPr/>
          </p:nvSpPr>
          <p:spPr bwMode="auto">
            <a:xfrm>
              <a:off x="8720" y="6959"/>
              <a:ext cx="561" cy="50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 charset="-127"/>
                  <a:cs typeface="Times New Roman" pitchFamily="18" charset="0"/>
                </a:rPr>
                <a:t>F</a:t>
              </a:r>
              <a:endParaRPr kumimoji="0" lang="en-US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636" name="Text Box 36"/>
            <p:cNvSpPr txBox="1">
              <a:spLocks noChangeArrowheads="1"/>
            </p:cNvSpPr>
            <p:nvPr/>
          </p:nvSpPr>
          <p:spPr bwMode="auto">
            <a:xfrm>
              <a:off x="6102" y="6959"/>
              <a:ext cx="561" cy="50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 charset="-127"/>
                  <a:cs typeface="Times New Roman" pitchFamily="18" charset="0"/>
                </a:rPr>
                <a:t>2F</a:t>
              </a:r>
              <a:endParaRPr kumimoji="0" lang="en-US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635" name="Line 35"/>
            <p:cNvSpPr>
              <a:spLocks noChangeShapeType="1"/>
            </p:cNvSpPr>
            <p:nvPr/>
          </p:nvSpPr>
          <p:spPr bwMode="auto">
            <a:xfrm flipV="1">
              <a:off x="6288" y="7629"/>
              <a:ext cx="2681" cy="15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34" name="Line 34"/>
            <p:cNvSpPr>
              <a:spLocks noChangeShapeType="1"/>
            </p:cNvSpPr>
            <p:nvPr/>
          </p:nvSpPr>
          <p:spPr bwMode="auto">
            <a:xfrm>
              <a:off x="6288" y="7304"/>
              <a:ext cx="1" cy="3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33" name="Line 33"/>
            <p:cNvSpPr>
              <a:spLocks noChangeShapeType="1"/>
            </p:cNvSpPr>
            <p:nvPr/>
          </p:nvSpPr>
          <p:spPr bwMode="auto">
            <a:xfrm>
              <a:off x="8907" y="7294"/>
              <a:ext cx="2" cy="3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32" name="Text Box 32"/>
            <p:cNvSpPr txBox="1">
              <a:spLocks noChangeArrowheads="1"/>
            </p:cNvSpPr>
            <p:nvPr/>
          </p:nvSpPr>
          <p:spPr bwMode="auto">
            <a:xfrm>
              <a:off x="9654" y="7457"/>
              <a:ext cx="935" cy="5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 charset="-127"/>
                  <a:cs typeface="Times New Roman" pitchFamily="18" charset="0"/>
                </a:rPr>
                <a:t>M</a:t>
              </a:r>
              <a:endParaRPr kumimoji="0" lang="en-US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631" name="AutoShape 31"/>
            <p:cNvSpPr>
              <a:spLocks noChangeArrowheads="1"/>
            </p:cNvSpPr>
            <p:nvPr/>
          </p:nvSpPr>
          <p:spPr bwMode="auto">
            <a:xfrm rot="15998082">
              <a:off x="8944" y="7445"/>
              <a:ext cx="674" cy="375"/>
            </a:xfrm>
            <a:prstGeom prst="curvedUpArrow">
              <a:avLst>
                <a:gd name="adj1" fmla="val 5475"/>
                <a:gd name="adj2" fmla="val 71893"/>
                <a:gd name="adj3" fmla="val 3047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35480"/>
            <a:ext cx="7620000" cy="179832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Consider a beam of length D divided into 4 elements</a:t>
            </a:r>
          </a:p>
          <a:p>
            <a:r>
              <a:rPr lang="en-US" dirty="0" smtClean="0"/>
              <a:t>Distributed load is constant</a:t>
            </a:r>
          </a:p>
          <a:p>
            <a:r>
              <a:rPr lang="en-US" dirty="0" smtClean="0"/>
              <a:t>For each element, L=D/4</a:t>
            </a:r>
            <a:endParaRPr lang="en-US" dirty="0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/>
        </p:nvGraphicFramePr>
        <p:xfrm>
          <a:off x="152400" y="3657600"/>
          <a:ext cx="2388198" cy="1828800"/>
        </p:xfrm>
        <a:graphic>
          <a:graphicData uri="http://schemas.openxmlformats.org/presentationml/2006/ole">
            <p:oleObj spid="_x0000_s26625" name="Equation" r:id="rId3" imgW="1054100" imgH="812800" progId="Equation.3">
              <p:embed/>
            </p:oleObj>
          </a:graphicData>
        </a:graphic>
      </p:graphicFrame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6628" name="Group 4"/>
          <p:cNvGrpSpPr>
            <a:grpSpLocks noChangeAspect="1"/>
          </p:cNvGrpSpPr>
          <p:nvPr/>
        </p:nvGrpSpPr>
        <p:grpSpPr bwMode="auto">
          <a:xfrm>
            <a:off x="2743200" y="4114800"/>
            <a:ext cx="6175375" cy="2374900"/>
            <a:chOff x="1993" y="7624"/>
            <a:chExt cx="8032" cy="3186"/>
          </a:xfrm>
        </p:grpSpPr>
        <p:sp>
          <p:nvSpPr>
            <p:cNvPr id="26644" name="AutoShape 20"/>
            <p:cNvSpPr>
              <a:spLocks noChangeAspect="1" noChangeArrowheads="1" noTextEdit="1"/>
            </p:cNvSpPr>
            <p:nvPr/>
          </p:nvSpPr>
          <p:spPr bwMode="auto">
            <a:xfrm>
              <a:off x="1993" y="7624"/>
              <a:ext cx="8032" cy="3186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43" name="Text Box 19"/>
            <p:cNvSpPr txBox="1">
              <a:spLocks noChangeArrowheads="1"/>
            </p:cNvSpPr>
            <p:nvPr/>
          </p:nvSpPr>
          <p:spPr bwMode="auto">
            <a:xfrm>
              <a:off x="8480" y="8739"/>
              <a:ext cx="774" cy="47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 charset="-127"/>
                  <a:cs typeface="Times New Roman" pitchFamily="18" charset="0"/>
                </a:rPr>
                <a:t>qD/8</a:t>
              </a:r>
              <a:endParaRPr kumimoji="0" lang="en-US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642" name="Text Box 18"/>
            <p:cNvSpPr txBox="1">
              <a:spLocks noChangeArrowheads="1"/>
            </p:cNvSpPr>
            <p:nvPr/>
          </p:nvSpPr>
          <p:spPr bwMode="auto">
            <a:xfrm>
              <a:off x="7245" y="7943"/>
              <a:ext cx="774" cy="47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 charset="-127"/>
                  <a:cs typeface="Times New Roman" pitchFamily="18" charset="0"/>
                </a:rPr>
                <a:t>qD/4</a:t>
              </a:r>
              <a:endParaRPr kumimoji="0" lang="en-US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641" name="Text Box 17"/>
            <p:cNvSpPr txBox="1">
              <a:spLocks noChangeArrowheads="1"/>
            </p:cNvSpPr>
            <p:nvPr/>
          </p:nvSpPr>
          <p:spPr bwMode="auto">
            <a:xfrm>
              <a:off x="5700" y="7943"/>
              <a:ext cx="774" cy="47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 charset="-127"/>
                  <a:cs typeface="Times New Roman" pitchFamily="18" charset="0"/>
                </a:rPr>
                <a:t>qD/4</a:t>
              </a:r>
              <a:endParaRPr kumimoji="0" lang="en-US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640" name="Text Box 16"/>
            <p:cNvSpPr txBox="1">
              <a:spLocks noChangeArrowheads="1"/>
            </p:cNvSpPr>
            <p:nvPr/>
          </p:nvSpPr>
          <p:spPr bwMode="auto">
            <a:xfrm>
              <a:off x="2920" y="8739"/>
              <a:ext cx="773" cy="47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 charset="-127"/>
                  <a:cs typeface="Times New Roman" pitchFamily="18" charset="0"/>
                </a:rPr>
                <a:t>qD/8</a:t>
              </a:r>
              <a:endParaRPr kumimoji="0" lang="en-US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639" name="Line 15"/>
            <p:cNvSpPr>
              <a:spLocks noChangeShapeType="1"/>
            </p:cNvSpPr>
            <p:nvPr/>
          </p:nvSpPr>
          <p:spPr bwMode="auto">
            <a:xfrm>
              <a:off x="2919" y="9536"/>
              <a:ext cx="6180" cy="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38" name="Line 14"/>
            <p:cNvSpPr>
              <a:spLocks noChangeShapeType="1"/>
            </p:cNvSpPr>
            <p:nvPr/>
          </p:nvSpPr>
          <p:spPr bwMode="auto">
            <a:xfrm flipH="1">
              <a:off x="2919" y="9058"/>
              <a:ext cx="1" cy="4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37" name="Line 13"/>
            <p:cNvSpPr>
              <a:spLocks noChangeShapeType="1"/>
            </p:cNvSpPr>
            <p:nvPr/>
          </p:nvSpPr>
          <p:spPr bwMode="auto">
            <a:xfrm flipH="1">
              <a:off x="9099" y="9058"/>
              <a:ext cx="2" cy="4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36" name="Line 12"/>
            <p:cNvSpPr>
              <a:spLocks noChangeShapeType="1"/>
            </p:cNvSpPr>
            <p:nvPr/>
          </p:nvSpPr>
          <p:spPr bwMode="auto">
            <a:xfrm flipH="1">
              <a:off x="6009" y="8420"/>
              <a:ext cx="1" cy="11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35" name="Line 11"/>
            <p:cNvSpPr>
              <a:spLocks noChangeShapeType="1"/>
            </p:cNvSpPr>
            <p:nvPr/>
          </p:nvSpPr>
          <p:spPr bwMode="auto">
            <a:xfrm flipH="1">
              <a:off x="7554" y="8420"/>
              <a:ext cx="1" cy="11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34" name="Line 10"/>
            <p:cNvSpPr>
              <a:spLocks noChangeShapeType="1"/>
            </p:cNvSpPr>
            <p:nvPr/>
          </p:nvSpPr>
          <p:spPr bwMode="auto">
            <a:xfrm flipH="1">
              <a:off x="4464" y="8420"/>
              <a:ext cx="2" cy="11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33" name="AutoShape 9"/>
            <p:cNvSpPr>
              <a:spLocks noChangeArrowheads="1"/>
            </p:cNvSpPr>
            <p:nvPr/>
          </p:nvSpPr>
          <p:spPr bwMode="auto">
            <a:xfrm rot="-5015433">
              <a:off x="2132" y="9222"/>
              <a:ext cx="957" cy="309"/>
            </a:xfrm>
            <a:prstGeom prst="curvedDownArrow">
              <a:avLst>
                <a:gd name="adj1" fmla="val 3671"/>
                <a:gd name="adj2" fmla="val 123883"/>
                <a:gd name="adj3" fmla="val 44528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32" name="AutoShape 8"/>
            <p:cNvSpPr>
              <a:spLocks noChangeArrowheads="1"/>
            </p:cNvSpPr>
            <p:nvPr/>
          </p:nvSpPr>
          <p:spPr bwMode="auto">
            <a:xfrm rot="16200000">
              <a:off x="9010" y="9301"/>
              <a:ext cx="796" cy="309"/>
            </a:xfrm>
            <a:prstGeom prst="curvedUpArrow">
              <a:avLst>
                <a:gd name="adj1" fmla="val 1527"/>
                <a:gd name="adj2" fmla="val 90376"/>
                <a:gd name="adj3" fmla="val 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31" name="Text Box 7"/>
            <p:cNvSpPr txBox="1">
              <a:spLocks noChangeArrowheads="1"/>
            </p:cNvSpPr>
            <p:nvPr/>
          </p:nvSpPr>
          <p:spPr bwMode="auto">
            <a:xfrm>
              <a:off x="4310" y="7943"/>
              <a:ext cx="774" cy="47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 charset="-127"/>
                  <a:cs typeface="Times New Roman" pitchFamily="18" charset="0"/>
                </a:rPr>
                <a:t>qD/4</a:t>
              </a:r>
              <a:endParaRPr kumimoji="0" lang="en-US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630" name="Text Box 6"/>
            <p:cNvSpPr txBox="1">
              <a:spLocks noChangeArrowheads="1"/>
            </p:cNvSpPr>
            <p:nvPr/>
          </p:nvSpPr>
          <p:spPr bwMode="auto">
            <a:xfrm>
              <a:off x="2456" y="10013"/>
              <a:ext cx="1082" cy="47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 charset="-127"/>
                  <a:cs typeface="Times New Roman" pitchFamily="18" charset="0"/>
                </a:rPr>
                <a:t>qD</a:t>
              </a:r>
              <a:r>
                <a:rPr kumimoji="0" lang="en-US" altLang="ko-KR" sz="12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 charset="-127"/>
                  <a:cs typeface="Times New Roman" pitchFamily="18" charset="0"/>
                </a:rPr>
                <a:t>2</a:t>
              </a:r>
              <a:r>
                <a:rPr kumimoji="0" lang="en-US" altLang="ko-K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 charset="-127"/>
                  <a:cs typeface="Times New Roman" pitchFamily="18" charset="0"/>
                </a:rPr>
                <a:t>/192</a:t>
              </a:r>
              <a:endParaRPr kumimoji="0" lang="en-US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629" name="Text Box 5"/>
            <p:cNvSpPr txBox="1">
              <a:spLocks noChangeArrowheads="1"/>
            </p:cNvSpPr>
            <p:nvPr/>
          </p:nvSpPr>
          <p:spPr bwMode="auto">
            <a:xfrm>
              <a:off x="8635" y="10013"/>
              <a:ext cx="1081" cy="47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 charset="-127"/>
                  <a:cs typeface="Times New Roman" pitchFamily="18" charset="0"/>
                </a:rPr>
                <a:t>qD</a:t>
              </a:r>
              <a:r>
                <a:rPr kumimoji="0" lang="en-US" altLang="ko-KR" sz="12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 charset="-127"/>
                  <a:cs typeface="Times New Roman" pitchFamily="18" charset="0"/>
                </a:rPr>
                <a:t>2</a:t>
              </a:r>
              <a:r>
                <a:rPr kumimoji="0" lang="en-US" altLang="ko-K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 charset="-127"/>
                  <a:cs typeface="Times New Roman" pitchFamily="18" charset="0"/>
                </a:rPr>
                <a:t>/192</a:t>
              </a:r>
              <a:endParaRPr kumimoji="0" lang="en-US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35480"/>
            <a:ext cx="7620000" cy="416052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Consider a cantilever beam</a:t>
            </a:r>
          </a:p>
          <a:p>
            <a:r>
              <a:rPr lang="en-US" dirty="0" smtClean="0"/>
              <a:t>Cross-Section is 1 cm wide and 10 cm tall</a:t>
            </a:r>
          </a:p>
          <a:p>
            <a:r>
              <a:rPr lang="en-US" dirty="0" smtClean="0"/>
              <a:t>E=100 GPa</a:t>
            </a:r>
          </a:p>
          <a:p>
            <a:r>
              <a:rPr lang="en-US" dirty="0" smtClean="0"/>
              <a:t>Q=1000 N/m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D=3 </a:t>
            </a:r>
            <a:r>
              <a:rPr lang="en-US" dirty="0" smtClean="0"/>
              <a:t>m, model using surface load and 4 elements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D=3 </a:t>
            </a:r>
            <a:r>
              <a:rPr lang="en-US" dirty="0" smtClean="0"/>
              <a:t>m, directly apply nodal forces evenly distributed – use 4 elements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D=3 </a:t>
            </a:r>
            <a:r>
              <a:rPr lang="en-US" dirty="0" smtClean="0"/>
              <a:t>m, directly apply equivalent forces (loads and moments) – use 4 elements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D=20 </a:t>
            </a:r>
            <a:r>
              <a:rPr lang="en-US" dirty="0" smtClean="0"/>
              <a:t>cm (with and without </a:t>
            </a:r>
            <a:r>
              <a:rPr lang="en-US" dirty="0" err="1" smtClean="0"/>
              <a:t>ShearZ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086600" y="5562600"/>
          <a:ext cx="1778000" cy="1066800"/>
        </p:xfrm>
        <a:graphic>
          <a:graphicData uri="http://schemas.openxmlformats.org/presentationml/2006/ole">
            <p:oleObj spid="_x0000_s28674" name="Equation" r:id="rId3" imgW="69840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adding distributed load, use “Pressure/On Beams”</a:t>
            </a:r>
          </a:p>
          <a:p>
            <a:r>
              <a:rPr lang="en-US" dirty="0" smtClean="0"/>
              <a:t>To view stresses, go to “List Results/Element Results/Line elements”</a:t>
            </a:r>
          </a:p>
          <a:p>
            <a:r>
              <a:rPr lang="en-US" dirty="0" err="1" smtClean="0"/>
              <a:t>ShearZ</a:t>
            </a:r>
            <a:r>
              <a:rPr lang="en-US" dirty="0" smtClean="0"/>
              <a:t> for rectangle is still 6/5</a:t>
            </a:r>
          </a:p>
          <a:p>
            <a:r>
              <a:rPr lang="en-US" dirty="0" smtClean="0"/>
              <a:t>Be sure to fix all DOF at fixed end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Try a Frame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752600" y="2819400"/>
            <a:ext cx="2438400" cy="10668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4114800" y="3200400"/>
            <a:ext cx="762000" cy="6096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1600200" y="2743200"/>
            <a:ext cx="3048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V="1">
            <a:off x="1676400" y="2514600"/>
            <a:ext cx="228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V="1">
            <a:off x="1600200" y="2667000"/>
            <a:ext cx="228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V="1">
            <a:off x="1524000" y="2819400"/>
            <a:ext cx="228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4456906" y="2705100"/>
            <a:ext cx="685800" cy="1588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953000" y="2286001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 (out of plane)=1 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286000" y="32766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 m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648200" y="3352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 m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248400" y="3581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Cross-sections</a:t>
            </a:r>
            <a:endParaRPr lang="en-US" dirty="0"/>
          </a:p>
        </p:txBody>
      </p:sp>
      <p:sp>
        <p:nvSpPr>
          <p:cNvPr id="23" name="Donut 22"/>
          <p:cNvSpPr/>
          <p:nvPr/>
        </p:nvSpPr>
        <p:spPr>
          <a:xfrm>
            <a:off x="6477000" y="4114800"/>
            <a:ext cx="1447800" cy="14478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rot="5400000" flipH="1" flipV="1">
            <a:off x="7200900" y="4610100"/>
            <a:ext cx="228600" cy="152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>
            <a:off x="6477000" y="4648200"/>
            <a:ext cx="762000" cy="152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791200" y="4343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 cm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467600" y="4191000"/>
            <a:ext cx="68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5 cm</a:t>
            </a:r>
            <a:endParaRPr lang="en-US" dirty="0"/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1295400" y="4267200"/>
          <a:ext cx="2756452" cy="1981200"/>
        </p:xfrm>
        <a:graphic>
          <a:graphicData uri="http://schemas.openxmlformats.org/presentationml/2006/ole">
            <p:oleObj spid="_x0000_s29698" name="Equation" r:id="rId3" imgW="1218960" imgH="87624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Beam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are “Line Elements,” with</a:t>
            </a:r>
          </a:p>
          <a:p>
            <a:pPr lvl="1"/>
            <a:r>
              <a:rPr lang="en-US" dirty="0" smtClean="0"/>
              <a:t>2 nodes</a:t>
            </a:r>
          </a:p>
          <a:p>
            <a:pPr lvl="1"/>
            <a:r>
              <a:rPr lang="en-US" dirty="0" smtClean="0"/>
              <a:t>6 DOF per node (3 translations and 3 rotations)</a:t>
            </a:r>
          </a:p>
          <a:p>
            <a:pPr lvl="1"/>
            <a:r>
              <a:rPr lang="en-US" dirty="0" smtClean="0"/>
              <a:t>Bending modes are included (along with torsion, tension, and compression)</a:t>
            </a:r>
          </a:p>
          <a:p>
            <a:pPr lvl="1"/>
            <a:r>
              <a:rPr lang="en-US" dirty="0" smtClean="0"/>
              <a:t>(there also are 2-D beam elements with 3 DOF/node – 2 translations and 1 rotation)</a:t>
            </a:r>
          </a:p>
          <a:p>
            <a:pPr lvl="1"/>
            <a:r>
              <a:rPr lang="en-US" dirty="0" smtClean="0"/>
              <a:t>More than 1 stress at each point on the element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Shape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7620000" cy="27889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Axial displacement is linear in x</a:t>
            </a:r>
          </a:p>
          <a:p>
            <a:r>
              <a:rPr lang="en-US" dirty="0" smtClean="0"/>
              <a:t>Transverse displacement is cubic in x</a:t>
            </a:r>
          </a:p>
          <a:p>
            <a:r>
              <a:rPr lang="en-US" dirty="0" smtClean="0"/>
              <a:t>Coarse mesh is often OK</a:t>
            </a:r>
          </a:p>
          <a:p>
            <a:r>
              <a:rPr lang="en-US" dirty="0" smtClean="0"/>
              <a:t>For example, transverse displacement in problem pictured below is a cubic function of x, so 1 element can give exact solution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0" y="5486400"/>
            <a:ext cx="43434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371997" y="5638403"/>
            <a:ext cx="10660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5714603" y="5637609"/>
            <a:ext cx="10660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1752600" y="5181600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1752600" y="5334000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1752600" y="5486400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1752600" y="5638800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1752600" y="5791200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1752600" y="5943600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6248400" y="5257800"/>
            <a:ext cx="152400" cy="152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248400" y="5486400"/>
            <a:ext cx="152400" cy="152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248400" y="5715000"/>
            <a:ext cx="152400" cy="152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5868591" y="5561409"/>
            <a:ext cx="10660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6400800" y="5104606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400800" y="5257006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6400800" y="5409406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6400800" y="5561806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6400800" y="5714206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6400800" y="5866606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>
            <a:off x="5981700" y="4762500"/>
            <a:ext cx="5334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324600" y="42672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Beam Elements in ANSYS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BEAM 3 = 2-D elastic beam</a:t>
            </a:r>
          </a:p>
          <a:p>
            <a:r>
              <a:rPr lang="en-US" dirty="0" smtClean="0"/>
              <a:t>BEAM 4 = 3-D elastic beam</a:t>
            </a:r>
          </a:p>
          <a:p>
            <a:r>
              <a:rPr lang="en-US" dirty="0" smtClean="0"/>
              <a:t>BEAM 23 = 2-D plastic beam</a:t>
            </a:r>
          </a:p>
          <a:p>
            <a:r>
              <a:rPr lang="en-US" dirty="0" smtClean="0"/>
              <a:t>BEAM 24 = 3-D thin-walled beam</a:t>
            </a:r>
          </a:p>
          <a:p>
            <a:r>
              <a:rPr lang="en-US" dirty="0" smtClean="0"/>
              <a:t>BEAM 44 = 3-D elastic, tapered, </a:t>
            </a:r>
            <a:r>
              <a:rPr lang="en-US" dirty="0" err="1" smtClean="0"/>
              <a:t>unsymmetric</a:t>
            </a:r>
            <a:r>
              <a:rPr lang="en-US" dirty="0" smtClean="0"/>
              <a:t> beam</a:t>
            </a:r>
          </a:p>
          <a:p>
            <a:r>
              <a:rPr lang="en-US" dirty="0" smtClean="0"/>
              <a:t>BEAM 54 = 2-D elastic, tapered, </a:t>
            </a:r>
            <a:r>
              <a:rPr lang="en-US" dirty="0" err="1" smtClean="0"/>
              <a:t>unsymmetric</a:t>
            </a:r>
            <a:r>
              <a:rPr lang="en-US" dirty="0" smtClean="0"/>
              <a:t> beam</a:t>
            </a:r>
          </a:p>
          <a:p>
            <a:r>
              <a:rPr lang="en-US" dirty="0" smtClean="0"/>
              <a:t>BEAM 161 = Explicit 3-D beam</a:t>
            </a:r>
          </a:p>
          <a:p>
            <a:r>
              <a:rPr lang="en-US" dirty="0" smtClean="0"/>
              <a:t>BEAM 188 = Linear finite strain beam</a:t>
            </a:r>
          </a:p>
          <a:p>
            <a:r>
              <a:rPr lang="en-US" dirty="0" smtClean="0"/>
              <a:t>BEAM 189 = 3-D Quadratic finite strain beam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35480"/>
            <a:ext cx="4419600" cy="43891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Area</a:t>
            </a:r>
          </a:p>
          <a:p>
            <a:r>
              <a:rPr lang="en-US" dirty="0" smtClean="0"/>
              <a:t>IZZ, IYY, IXX</a:t>
            </a:r>
          </a:p>
          <a:p>
            <a:r>
              <a:rPr lang="en-US" dirty="0" smtClean="0"/>
              <a:t>TKZ, TKY (thickness)</a:t>
            </a:r>
          </a:p>
          <a:p>
            <a:r>
              <a:rPr lang="en-US" dirty="0" smtClean="0"/>
              <a:t>Theta (orientation about X)</a:t>
            </a:r>
          </a:p>
          <a:p>
            <a:r>
              <a:rPr lang="en-US" dirty="0" err="1" smtClean="0"/>
              <a:t>ShearZ</a:t>
            </a:r>
            <a:r>
              <a:rPr lang="en-US" dirty="0" smtClean="0"/>
              <a:t>, </a:t>
            </a:r>
            <a:r>
              <a:rPr lang="en-US" dirty="0" err="1" smtClean="0"/>
              <a:t>ShearY</a:t>
            </a:r>
            <a:r>
              <a:rPr lang="en-US" dirty="0" smtClean="0"/>
              <a:t> (accounts for shear deflection – important for “stubby” beams)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61383" y="1905000"/>
            <a:ext cx="2849217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Shear Deflection 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731520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shearZ</a:t>
            </a:r>
            <a:r>
              <a:rPr lang="en-US" dirty="0" smtClean="0"/>
              <a:t>=actual area/effective area resisting shear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3124200"/>
          <a:ext cx="8458200" cy="1828800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1691640"/>
                <a:gridCol w="1691640"/>
                <a:gridCol w="1691640"/>
                <a:gridCol w="1691640"/>
                <a:gridCol w="1691640"/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Geometry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ShearZ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6/5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10/9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12/5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590800" y="3276600"/>
            <a:ext cx="609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267200" y="32766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nut 6"/>
          <p:cNvSpPr/>
          <p:nvPr/>
        </p:nvSpPr>
        <p:spPr>
          <a:xfrm>
            <a:off x="5943600" y="3200400"/>
            <a:ext cx="685800" cy="6858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rame 7"/>
          <p:cNvSpPr/>
          <p:nvPr/>
        </p:nvSpPr>
        <p:spPr>
          <a:xfrm>
            <a:off x="7620000" y="3200400"/>
            <a:ext cx="762000" cy="685800"/>
          </a:xfrm>
          <a:prstGeom prst="frame">
            <a:avLst>
              <a:gd name="adj1" fmla="val 188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Shear Stresses in Beams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35480"/>
            <a:ext cx="7696200" cy="23317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For long, thin beams, we can generally ignore shear effects.</a:t>
            </a:r>
          </a:p>
          <a:p>
            <a:r>
              <a:rPr lang="en-US" dirty="0" smtClean="0"/>
              <a:t>To see this for a particular beam, consider a beam of length L which is pinned at both ends and loaded by a force P at the center.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0" y="5181600"/>
            <a:ext cx="43434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rot="5400000">
            <a:off x="3848894" y="4914106"/>
            <a:ext cx="5334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191000" y="42672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1676400" y="5410200"/>
            <a:ext cx="3048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6200000" flipH="1">
            <a:off x="1828800" y="5410200"/>
            <a:ext cx="3048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752600" y="5638800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1676400" y="5638800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1752600" y="5638800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1828800" y="5638800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6019800" y="5410200"/>
            <a:ext cx="3048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6200000" flipH="1">
            <a:off x="6172200" y="5410200"/>
            <a:ext cx="3048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096000" y="5638800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6096000" y="5638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324600" y="5638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/>
          <p:nvPr/>
        </p:nvCxnSpPr>
        <p:spPr>
          <a:xfrm>
            <a:off x="6096000" y="5715000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6019800" y="5715000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6096000" y="5715000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6172200" y="5715000"/>
            <a:ext cx="1524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1676400" y="6248400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3963194" y="6247606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6095206" y="6247606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743200" y="6019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L/2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4876800" y="6019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L/2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410200" y="62484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0800000">
            <a:off x="4114800" y="62484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3276600" y="62484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10800000">
            <a:off x="1828800" y="62484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Accounting for Shear Effects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143000" y="1600200"/>
          <a:ext cx="3723073" cy="4648200"/>
        </p:xfrm>
        <a:graphic>
          <a:graphicData uri="http://schemas.openxmlformats.org/presentationml/2006/ole">
            <p:oleObj spid="_x0000_s2050" name="Equation" r:id="rId3" imgW="2095200" imgH="261612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5257800" y="3200400"/>
          <a:ext cx="3809318" cy="1768475"/>
        </p:xfrm>
        <a:graphic>
          <a:graphicData uri="http://schemas.openxmlformats.org/presentationml/2006/ole">
            <p:oleObj spid="_x0000_s2051" name="Equation" r:id="rId4" imgW="1968480" imgH="91440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105400" y="54864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Key parameter is height to length ratio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Loads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35480"/>
            <a:ext cx="7696200" cy="187452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We can only apply loads to nodes in FE analyses</a:t>
            </a:r>
          </a:p>
          <a:p>
            <a:r>
              <a:rPr lang="en-US" dirty="0" smtClean="0"/>
              <a:t>Hence, distributed loads must be converted to equivalent nodal loads</a:t>
            </a:r>
          </a:p>
          <a:p>
            <a:r>
              <a:rPr lang="en-US" dirty="0" smtClean="0"/>
              <a:t>With beams, this can be either force or moment loads</a:t>
            </a:r>
            <a:endParaRPr lang="en-US" dirty="0"/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2529" name="Group 1"/>
          <p:cNvGrpSpPr>
            <a:grpSpLocks noChangeAspect="1"/>
          </p:cNvGrpSpPr>
          <p:nvPr/>
        </p:nvGrpSpPr>
        <p:grpSpPr bwMode="auto">
          <a:xfrm>
            <a:off x="0" y="3810000"/>
            <a:ext cx="5581650" cy="1187450"/>
            <a:chOff x="3210" y="3637"/>
            <a:chExt cx="7324" cy="1543"/>
          </a:xfrm>
        </p:grpSpPr>
        <p:sp>
          <p:nvSpPr>
            <p:cNvPr id="22540" name="AutoShape 12"/>
            <p:cNvSpPr>
              <a:spLocks noChangeAspect="1" noChangeArrowheads="1" noTextEdit="1"/>
            </p:cNvSpPr>
            <p:nvPr/>
          </p:nvSpPr>
          <p:spPr bwMode="auto">
            <a:xfrm>
              <a:off x="3210" y="3637"/>
              <a:ext cx="7324" cy="154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39" name="Line 11"/>
            <p:cNvSpPr>
              <a:spLocks noChangeShapeType="1"/>
            </p:cNvSpPr>
            <p:nvPr/>
          </p:nvSpPr>
          <p:spPr bwMode="auto">
            <a:xfrm flipV="1">
              <a:off x="5859" y="4728"/>
              <a:ext cx="2234" cy="14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38" name="Line 10"/>
            <p:cNvSpPr>
              <a:spLocks noChangeShapeType="1"/>
            </p:cNvSpPr>
            <p:nvPr/>
          </p:nvSpPr>
          <p:spPr bwMode="auto">
            <a:xfrm>
              <a:off x="5859" y="4416"/>
              <a:ext cx="1" cy="3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37" name="Line 9"/>
            <p:cNvSpPr>
              <a:spLocks noChangeShapeType="1"/>
            </p:cNvSpPr>
            <p:nvPr/>
          </p:nvSpPr>
          <p:spPr bwMode="auto">
            <a:xfrm>
              <a:off x="6172" y="4408"/>
              <a:ext cx="1" cy="3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36" name="Line 8"/>
            <p:cNvSpPr>
              <a:spLocks noChangeShapeType="1"/>
            </p:cNvSpPr>
            <p:nvPr/>
          </p:nvSpPr>
          <p:spPr bwMode="auto">
            <a:xfrm>
              <a:off x="6483" y="4408"/>
              <a:ext cx="1" cy="3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35" name="Line 7"/>
            <p:cNvSpPr>
              <a:spLocks noChangeShapeType="1"/>
            </p:cNvSpPr>
            <p:nvPr/>
          </p:nvSpPr>
          <p:spPr bwMode="auto">
            <a:xfrm>
              <a:off x="6794" y="4408"/>
              <a:ext cx="1" cy="3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34" name="Line 6"/>
            <p:cNvSpPr>
              <a:spLocks noChangeShapeType="1"/>
            </p:cNvSpPr>
            <p:nvPr/>
          </p:nvSpPr>
          <p:spPr bwMode="auto">
            <a:xfrm>
              <a:off x="7107" y="4408"/>
              <a:ext cx="1" cy="3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33" name="Line 5"/>
            <p:cNvSpPr>
              <a:spLocks noChangeShapeType="1"/>
            </p:cNvSpPr>
            <p:nvPr/>
          </p:nvSpPr>
          <p:spPr bwMode="auto">
            <a:xfrm>
              <a:off x="7418" y="4408"/>
              <a:ext cx="1" cy="3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32" name="Line 4"/>
            <p:cNvSpPr>
              <a:spLocks noChangeShapeType="1"/>
            </p:cNvSpPr>
            <p:nvPr/>
          </p:nvSpPr>
          <p:spPr bwMode="auto">
            <a:xfrm>
              <a:off x="7729" y="4416"/>
              <a:ext cx="1" cy="3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31" name="Line 3"/>
            <p:cNvSpPr>
              <a:spLocks noChangeShapeType="1"/>
            </p:cNvSpPr>
            <p:nvPr/>
          </p:nvSpPr>
          <p:spPr bwMode="auto">
            <a:xfrm>
              <a:off x="8042" y="4408"/>
              <a:ext cx="1" cy="3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30" name="Text Box 2"/>
            <p:cNvSpPr txBox="1">
              <a:spLocks noChangeArrowheads="1"/>
            </p:cNvSpPr>
            <p:nvPr/>
          </p:nvSpPr>
          <p:spPr bwMode="auto">
            <a:xfrm>
              <a:off x="5859" y="3793"/>
              <a:ext cx="1870" cy="46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/>
                  <a:cs typeface="Times New Roman" pitchFamily="18" charset="0"/>
                </a:rPr>
                <a:t>q=force/unit length</a:t>
              </a:r>
              <a:endParaRPr kumimoji="0" lang="en-US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255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2543" name="Group 15"/>
          <p:cNvGrpSpPr>
            <a:grpSpLocks noChangeAspect="1"/>
          </p:cNvGrpSpPr>
          <p:nvPr/>
        </p:nvGrpSpPr>
        <p:grpSpPr bwMode="auto">
          <a:xfrm>
            <a:off x="3276600" y="5334000"/>
            <a:ext cx="5581650" cy="1068388"/>
            <a:chOff x="3210" y="3637"/>
            <a:chExt cx="7324" cy="1543"/>
          </a:xfrm>
        </p:grpSpPr>
        <p:sp>
          <p:nvSpPr>
            <p:cNvPr id="22553" name="AutoShape 25"/>
            <p:cNvSpPr>
              <a:spLocks noChangeAspect="1" noChangeArrowheads="1" noTextEdit="1"/>
            </p:cNvSpPr>
            <p:nvPr/>
          </p:nvSpPr>
          <p:spPr bwMode="auto">
            <a:xfrm>
              <a:off x="3210" y="3637"/>
              <a:ext cx="7324" cy="154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52" name="Text Box 24"/>
            <p:cNvSpPr txBox="1">
              <a:spLocks noChangeArrowheads="1"/>
            </p:cNvSpPr>
            <p:nvPr/>
          </p:nvSpPr>
          <p:spPr bwMode="auto">
            <a:xfrm>
              <a:off x="4924" y="4243"/>
              <a:ext cx="778" cy="46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 charset="-127"/>
                  <a:cs typeface="Times New Roman" pitchFamily="18" charset="0"/>
                </a:rPr>
                <a:t>M</a:t>
              </a:r>
              <a:endParaRPr kumimoji="0" lang="en-US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1" name="Text Box 23"/>
            <p:cNvSpPr txBox="1">
              <a:spLocks noChangeArrowheads="1"/>
            </p:cNvSpPr>
            <p:nvPr/>
          </p:nvSpPr>
          <p:spPr bwMode="auto">
            <a:xfrm>
              <a:off x="7885" y="3781"/>
              <a:ext cx="468" cy="46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 charset="-127"/>
                  <a:cs typeface="Times New Roman" pitchFamily="18" charset="0"/>
                </a:rPr>
                <a:t>F</a:t>
              </a:r>
              <a:endParaRPr kumimoji="0" lang="en-US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50" name="Text Box 22"/>
            <p:cNvSpPr txBox="1">
              <a:spLocks noChangeArrowheads="1"/>
            </p:cNvSpPr>
            <p:nvPr/>
          </p:nvSpPr>
          <p:spPr bwMode="auto">
            <a:xfrm>
              <a:off x="5703" y="3781"/>
              <a:ext cx="468" cy="46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 charset="-127"/>
                  <a:cs typeface="Times New Roman" pitchFamily="18" charset="0"/>
                </a:rPr>
                <a:t>F</a:t>
              </a:r>
              <a:endParaRPr kumimoji="0" lang="en-US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9" name="Line 21"/>
            <p:cNvSpPr>
              <a:spLocks noChangeShapeType="1"/>
            </p:cNvSpPr>
            <p:nvPr/>
          </p:nvSpPr>
          <p:spPr bwMode="auto">
            <a:xfrm flipV="1">
              <a:off x="5859" y="4409"/>
              <a:ext cx="2234" cy="14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48" name="Line 20"/>
            <p:cNvSpPr>
              <a:spLocks noChangeShapeType="1"/>
            </p:cNvSpPr>
            <p:nvPr/>
          </p:nvSpPr>
          <p:spPr bwMode="auto">
            <a:xfrm>
              <a:off x="5859" y="4097"/>
              <a:ext cx="1" cy="3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47" name="Line 19"/>
            <p:cNvSpPr>
              <a:spLocks noChangeShapeType="1"/>
            </p:cNvSpPr>
            <p:nvPr/>
          </p:nvSpPr>
          <p:spPr bwMode="auto">
            <a:xfrm>
              <a:off x="8042" y="4088"/>
              <a:ext cx="1" cy="3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46" name="Text Box 18"/>
            <p:cNvSpPr txBox="1">
              <a:spLocks noChangeArrowheads="1"/>
            </p:cNvSpPr>
            <p:nvPr/>
          </p:nvSpPr>
          <p:spPr bwMode="auto">
            <a:xfrm>
              <a:off x="8508" y="4243"/>
              <a:ext cx="779" cy="46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Batang" charset="-127"/>
                  <a:cs typeface="Times New Roman" pitchFamily="18" charset="0"/>
                </a:rPr>
                <a:t>M</a:t>
              </a:r>
              <a:endParaRPr kumimoji="0" lang="en-US" altLang="ko-K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545" name="AutoShape 17"/>
            <p:cNvSpPr>
              <a:spLocks noChangeArrowheads="1"/>
            </p:cNvSpPr>
            <p:nvPr/>
          </p:nvSpPr>
          <p:spPr bwMode="auto">
            <a:xfrm rot="15998082">
              <a:off x="8044" y="4243"/>
              <a:ext cx="618" cy="312"/>
            </a:xfrm>
            <a:prstGeom prst="curvedUpArrow">
              <a:avLst>
                <a:gd name="adj1" fmla="val 6034"/>
                <a:gd name="adj2" fmla="val 79231"/>
                <a:gd name="adj3" fmla="val 3047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44" name="AutoShape 16"/>
            <p:cNvSpPr>
              <a:spLocks noChangeArrowheads="1"/>
            </p:cNvSpPr>
            <p:nvPr/>
          </p:nvSpPr>
          <p:spPr bwMode="auto">
            <a:xfrm rot="16200000">
              <a:off x="5239" y="4243"/>
              <a:ext cx="616" cy="310"/>
            </a:xfrm>
            <a:prstGeom prst="curvedDownArrow">
              <a:avLst>
                <a:gd name="adj1" fmla="val 2355"/>
                <a:gd name="adj2" fmla="val 79484"/>
                <a:gd name="adj3" fmla="val 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30" name="Straight Arrow Connector 29"/>
          <p:cNvCxnSpPr/>
          <p:nvPr/>
        </p:nvCxnSpPr>
        <p:spPr>
          <a:xfrm>
            <a:off x="4038600" y="4953000"/>
            <a:ext cx="762000" cy="457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448</TotalTime>
  <Words>525</Words>
  <Application>Microsoft Office PowerPoint</Application>
  <PresentationFormat>On-screen Show (4:3)</PresentationFormat>
  <Paragraphs>111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Solstice</vt:lpstr>
      <vt:lpstr>Equation</vt:lpstr>
      <vt:lpstr>Beam Elements</vt:lpstr>
      <vt:lpstr>Beam Elements</vt:lpstr>
      <vt:lpstr>Shape functions</vt:lpstr>
      <vt:lpstr>Beam Elements in ANSYS</vt:lpstr>
      <vt:lpstr>Real Constants</vt:lpstr>
      <vt:lpstr>Shear Deflection Constants</vt:lpstr>
      <vt:lpstr>Shear Stresses in Beams</vt:lpstr>
      <vt:lpstr>Accounting for Shear Effects</vt:lpstr>
      <vt:lpstr>Distributed Loads</vt:lpstr>
      <vt:lpstr>Determining Equivalent Loads</vt:lpstr>
      <vt:lpstr>Equivalent Loads (continued)</vt:lpstr>
      <vt:lpstr>Putting Two Elements Together</vt:lpstr>
      <vt:lpstr>An Example</vt:lpstr>
      <vt:lpstr>In-Class Problems</vt:lpstr>
      <vt:lpstr>Notes</vt:lpstr>
      <vt:lpstr>Now Try a Frame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 Elements</dc:title>
  <dc:creator>jake</dc:creator>
  <cp:lastModifiedBy>jake</cp:lastModifiedBy>
  <cp:revision>25</cp:revision>
  <dcterms:created xsi:type="dcterms:W3CDTF">2007-10-15T20:53:06Z</dcterms:created>
  <dcterms:modified xsi:type="dcterms:W3CDTF">2008-03-25T17:23:43Z</dcterms:modified>
</cp:coreProperties>
</file>