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56" r:id="rId2"/>
    <p:sldId id="257" r:id="rId3"/>
    <p:sldId id="298" r:id="rId4"/>
    <p:sldId id="294" r:id="rId5"/>
    <p:sldId id="297" r:id="rId6"/>
    <p:sldId id="295" r:id="rId7"/>
    <p:sldId id="296" r:id="rId8"/>
    <p:sldId id="300" r:id="rId9"/>
    <p:sldId id="301" r:id="rId10"/>
    <p:sldId id="29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02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4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04386-CFB9-40EE-B069-4AAFB242FEF4}" type="datetimeFigureOut">
              <a:rPr lang="en-US" smtClean="0"/>
              <a:pPr/>
              <a:t>2/22/2008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36FACC-2178-46AC-AC22-7D8A723C7F6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6FACC-2178-46AC-AC22-7D8A723C7F6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6FACC-2178-46AC-AC22-7D8A723C7F6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F46CB1-F5F9-4FFA-ADE0-5A75BB1E56A7}" type="datetimeFigureOut">
              <a:rPr lang="en-US" smtClean="0"/>
              <a:pPr/>
              <a:t>2/22/2008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ctr"/>
            <a:r>
              <a:rPr lang="en-US" smtClean="0"/>
              <a:t>Jake Blanchard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B86EFC-DCC0-49D5-B235-3616A00DD5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F46CB1-F5F9-4FFA-ADE0-5A75BB1E56A7}" type="datetimeFigureOut">
              <a:rPr lang="en-US" smtClean="0"/>
              <a:pPr/>
              <a:t>2/22/2008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B86EFC-DCC0-49D5-B235-3616A00DD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F46CB1-F5F9-4FFA-ADE0-5A75BB1E56A7}" type="datetimeFigureOut">
              <a:rPr lang="en-US" smtClean="0"/>
              <a:pPr/>
              <a:t>2/22/2008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B86EFC-DCC0-49D5-B235-3616A00DD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F46CB1-F5F9-4FFA-ADE0-5A75BB1E56A7}" type="datetimeFigureOut">
              <a:rPr lang="en-US" smtClean="0"/>
              <a:pPr/>
              <a:t>2/22/2008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ctr"/>
            <a:r>
              <a:rPr lang="en-US" smtClean="0"/>
              <a:t>Jake Blanchard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B86EFC-DCC0-49D5-B235-3616A00DD5E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31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010400" y="6451600"/>
            <a:ext cx="2133600" cy="406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F46CB1-F5F9-4FFA-ADE0-5A75BB1E56A7}" type="datetimeFigureOut">
              <a:rPr lang="en-US" smtClean="0"/>
              <a:pPr/>
              <a:t>2/22/2008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B86EFC-DCC0-49D5-B235-3616A00DD5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F46CB1-F5F9-4FFA-ADE0-5A75BB1E56A7}" type="datetimeFigureOut">
              <a:rPr lang="en-US" smtClean="0"/>
              <a:pPr/>
              <a:t>2/22/2008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B86EFC-DCC0-49D5-B235-3616A00DD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F46CB1-F5F9-4FFA-ADE0-5A75BB1E56A7}" type="datetimeFigureOut">
              <a:rPr lang="en-US" smtClean="0"/>
              <a:pPr/>
              <a:t>2/22/2008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B86EFC-DCC0-49D5-B235-3616A00DD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F46CB1-F5F9-4FFA-ADE0-5A75BB1E56A7}" type="datetimeFigureOut">
              <a:rPr lang="en-US" smtClean="0"/>
              <a:pPr/>
              <a:t>2/22/2008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B86EFC-DCC0-49D5-B235-3616A00DD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F46CB1-F5F9-4FFA-ADE0-5A75BB1E56A7}" type="datetimeFigureOut">
              <a:rPr lang="en-US" smtClean="0"/>
              <a:pPr/>
              <a:t>2/22/2008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B86EFC-DCC0-49D5-B235-3616A00DD5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F46CB1-F5F9-4FFA-ADE0-5A75BB1E56A7}" type="datetimeFigureOut">
              <a:rPr lang="en-US" smtClean="0"/>
              <a:pPr/>
              <a:t>2/22/2008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B86EFC-DCC0-49D5-B235-3616A00DD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F46CB1-F5F9-4FFA-ADE0-5A75BB1E56A7}" type="datetimeFigureOut">
              <a:rPr lang="en-US" smtClean="0"/>
              <a:pPr/>
              <a:t>2/22/2008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B86EFC-DCC0-49D5-B235-3616A00DD5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6F46CB1-F5F9-4FFA-ADE0-5A75BB1E56A7}" type="datetimeFigureOut">
              <a:rPr lang="en-US" smtClean="0"/>
              <a:pPr/>
              <a:t>2/22/2008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DB86EFC-DCC0-49D5-B235-3616A00DD5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EMA 405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3-D Elements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3962400" cy="1905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 – hollow cylinder with hole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286000"/>
            <a:ext cx="3581400" cy="43434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E=100 </a:t>
            </a:r>
            <a:r>
              <a:rPr lang="en-US" dirty="0" err="1" smtClean="0"/>
              <a:t>Gpa</a:t>
            </a:r>
            <a:r>
              <a:rPr lang="en-US" dirty="0" smtClean="0"/>
              <a:t>, </a:t>
            </a:r>
            <a:r>
              <a:rPr lang="en-US" dirty="0" smtClean="0">
                <a:sym typeface="Symbol"/>
              </a:rPr>
              <a:t>=0.3</a:t>
            </a:r>
          </a:p>
          <a:p>
            <a:r>
              <a:rPr lang="en-US" dirty="0" smtClean="0">
                <a:sym typeface="Symbol"/>
              </a:rPr>
              <a:t>L=80 mm</a:t>
            </a:r>
          </a:p>
          <a:p>
            <a:r>
              <a:rPr lang="en-US" dirty="0" smtClean="0">
                <a:sym typeface="Symbol"/>
              </a:rPr>
              <a:t>Pressure load=1 </a:t>
            </a:r>
            <a:r>
              <a:rPr lang="en-US" dirty="0" err="1" smtClean="0">
                <a:sym typeface="Symbol"/>
              </a:rPr>
              <a:t>Mpa</a:t>
            </a:r>
            <a:r>
              <a:rPr lang="en-US" dirty="0" smtClean="0">
                <a:sym typeface="Symbol"/>
              </a:rPr>
              <a:t> (applied on end faces)</a:t>
            </a:r>
          </a:p>
          <a:p>
            <a:r>
              <a:rPr lang="en-US" dirty="0" smtClean="0">
                <a:sym typeface="Symbol"/>
              </a:rPr>
              <a:t>Inner radius=7.5 mm</a:t>
            </a:r>
          </a:p>
          <a:p>
            <a:r>
              <a:rPr lang="en-US" dirty="0" smtClean="0">
                <a:sym typeface="Symbol"/>
              </a:rPr>
              <a:t>Outer radius=10 mm</a:t>
            </a:r>
          </a:p>
          <a:p>
            <a:r>
              <a:rPr lang="en-US" dirty="0" smtClean="0">
                <a:sym typeface="Symbol"/>
              </a:rPr>
              <a:t>Radius of hole=2.5 mm</a:t>
            </a:r>
          </a:p>
          <a:p>
            <a:r>
              <a:rPr lang="en-US" dirty="0" smtClean="0">
                <a:sym typeface="Symbol"/>
              </a:rPr>
              <a:t>Theory says peak stress is 3.65 </a:t>
            </a:r>
            <a:r>
              <a:rPr lang="en-US" dirty="0" err="1" smtClean="0">
                <a:sym typeface="Symbol"/>
              </a:rPr>
              <a:t>MPa</a:t>
            </a:r>
            <a:endParaRPr lang="en-US" dirty="0"/>
          </a:p>
        </p:txBody>
      </p:sp>
      <p:pic>
        <p:nvPicPr>
          <p:cNvPr id="4" name="Picture 3" descr="file00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999" y="683989"/>
            <a:ext cx="3810001" cy="3049811"/>
          </a:xfrm>
          <a:prstGeom prst="rect">
            <a:avLst/>
          </a:prstGeom>
        </p:spPr>
      </p:pic>
      <p:pic>
        <p:nvPicPr>
          <p:cNvPr id="5" name="Picture 4" descr="file00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810000"/>
            <a:ext cx="3807739" cy="304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179832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3-D elements have 3 degrees of freedom per node (</a:t>
            </a:r>
            <a:r>
              <a:rPr lang="en-US" dirty="0" err="1" smtClean="0"/>
              <a:t>u</a:t>
            </a:r>
            <a:r>
              <a:rPr lang="en-US" baseline="-25000" dirty="0" err="1" smtClean="0"/>
              <a:t>x</a:t>
            </a:r>
            <a:r>
              <a:rPr lang="en-US" dirty="0" smtClean="0"/>
              <a:t>, </a:t>
            </a:r>
            <a:r>
              <a:rPr lang="en-US" dirty="0" err="1" smtClean="0"/>
              <a:t>u</a:t>
            </a:r>
            <a:r>
              <a:rPr lang="en-US" baseline="-25000" dirty="0" err="1" smtClean="0"/>
              <a:t>y</a:t>
            </a:r>
            <a:r>
              <a:rPr lang="en-US" dirty="0" smtClean="0"/>
              <a:t>, </a:t>
            </a:r>
            <a:r>
              <a:rPr lang="en-US" dirty="0" err="1" smtClean="0"/>
              <a:t>u</a:t>
            </a:r>
            <a:r>
              <a:rPr lang="en-US" baseline="-25000" dirty="0" err="1" smtClean="0"/>
              <a:t>z</a:t>
            </a:r>
            <a:r>
              <a:rPr lang="en-US" dirty="0" smtClean="0"/>
              <a:t>)</a:t>
            </a:r>
          </a:p>
          <a:p>
            <a:r>
              <a:rPr lang="en-US" dirty="0" smtClean="0"/>
              <a:t>The two fundamental shapes are hexahedral and tetrahedral elements</a:t>
            </a:r>
            <a:endParaRPr lang="en-US" dirty="0"/>
          </a:p>
        </p:txBody>
      </p:sp>
      <p:sp>
        <p:nvSpPr>
          <p:cNvPr id="4" name="Cube 3"/>
          <p:cNvSpPr/>
          <p:nvPr/>
        </p:nvSpPr>
        <p:spPr>
          <a:xfrm>
            <a:off x="1066800" y="4038600"/>
            <a:ext cx="2209800" cy="2057400"/>
          </a:xfrm>
          <a:prstGeom prst="cube">
            <a:avLst/>
          </a:pr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 rot="20348420">
            <a:off x="5018827" y="4754513"/>
            <a:ext cx="1448642" cy="647594"/>
          </a:xfrm>
          <a:prstGeom prst="triangle">
            <a:avLst>
              <a:gd name="adj" fmla="val 0"/>
            </a:avLst>
          </a:pr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rot="16200000" flipH="1">
            <a:off x="5600700" y="4152900"/>
            <a:ext cx="1143000" cy="76200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endCxn id="5" idx="2"/>
          </p:cNvCxnSpPr>
          <p:nvPr/>
        </p:nvCxnSpPr>
        <p:spPr>
          <a:xfrm rot="5400000">
            <a:off x="4648200" y="4495800"/>
            <a:ext cx="1676400" cy="60960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endCxn id="5" idx="0"/>
          </p:cNvCxnSpPr>
          <p:nvPr/>
        </p:nvCxnSpPr>
        <p:spPr>
          <a:xfrm rot="5400000">
            <a:off x="4835477" y="4077929"/>
            <a:ext cx="1071253" cy="840195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Mesh generation is easier with tetrahedral elements</a:t>
            </a:r>
          </a:p>
          <a:p>
            <a:r>
              <a:rPr lang="en-US" dirty="0" smtClean="0"/>
              <a:t>Tetrahedral elements tend to produce more degrees of freedom in a given model</a:t>
            </a:r>
          </a:p>
          <a:p>
            <a:r>
              <a:rPr lang="en-US" dirty="0" smtClean="0"/>
              <a:t>Try mapped meshing if you want to use hex elements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4-node Tetrahedral element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1676400" y="25146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362200" y="35814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066800" y="4114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838200" y="35814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3581400" y="2362200"/>
          <a:ext cx="4811889" cy="2095500"/>
        </p:xfrm>
        <a:graphic>
          <a:graphicData uri="http://schemas.openxmlformats.org/presentationml/2006/ole">
            <p:oleObj spid="_x0000_s81922" name="Equation" r:id="rId3" imgW="1574640" imgH="685800" progId="Equation.3">
              <p:embed/>
            </p:oleObj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4572000" y="5029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Constant Strain</a:t>
            </a:r>
          </a:p>
        </p:txBody>
      </p:sp>
      <p:sp>
        <p:nvSpPr>
          <p:cNvPr id="30" name="Isosceles Triangle 29"/>
          <p:cNvSpPr/>
          <p:nvPr/>
        </p:nvSpPr>
        <p:spPr>
          <a:xfrm rot="20348420">
            <a:off x="980227" y="3382913"/>
            <a:ext cx="1448642" cy="647594"/>
          </a:xfrm>
          <a:prstGeom prst="triangle">
            <a:avLst>
              <a:gd name="adj" fmla="val 0"/>
            </a:avLst>
          </a:pr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 rot="16200000" flipH="1">
            <a:off x="1562100" y="2781300"/>
            <a:ext cx="1143000" cy="76200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30" idx="2"/>
          </p:cNvCxnSpPr>
          <p:nvPr/>
        </p:nvCxnSpPr>
        <p:spPr>
          <a:xfrm rot="5400000">
            <a:off x="609600" y="3124200"/>
            <a:ext cx="1676400" cy="60960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endCxn id="30" idx="0"/>
          </p:cNvCxnSpPr>
          <p:nvPr/>
        </p:nvCxnSpPr>
        <p:spPr>
          <a:xfrm rot="5400000">
            <a:off x="796877" y="2706329"/>
            <a:ext cx="1071253" cy="840195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10-node Tetrahedral element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1676400" y="25146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2979738" y="2324100"/>
          <a:ext cx="6015037" cy="2173288"/>
        </p:xfrm>
        <a:graphic>
          <a:graphicData uri="http://schemas.openxmlformats.org/presentationml/2006/ole">
            <p:oleObj spid="_x0000_s84994" name="Equation" r:id="rId3" imgW="1968480" imgH="711000" progId="Equation.3">
              <p:embed/>
            </p:oleObj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4191000" y="54864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Linear Strain</a:t>
            </a:r>
          </a:p>
        </p:txBody>
      </p:sp>
      <p:sp>
        <p:nvSpPr>
          <p:cNvPr id="30" name="Isosceles Triangle 29"/>
          <p:cNvSpPr/>
          <p:nvPr/>
        </p:nvSpPr>
        <p:spPr>
          <a:xfrm rot="20348420">
            <a:off x="980227" y="3382913"/>
            <a:ext cx="1448642" cy="647594"/>
          </a:xfrm>
          <a:prstGeom prst="triangle">
            <a:avLst>
              <a:gd name="adj" fmla="val 0"/>
            </a:avLst>
          </a:pr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 rot="16200000" flipH="1">
            <a:off x="1562100" y="2781300"/>
            <a:ext cx="1143000" cy="76200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30" idx="2"/>
          </p:cNvCxnSpPr>
          <p:nvPr/>
        </p:nvCxnSpPr>
        <p:spPr>
          <a:xfrm rot="5400000">
            <a:off x="609600" y="3124200"/>
            <a:ext cx="1676400" cy="60960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endCxn id="30" idx="0"/>
          </p:cNvCxnSpPr>
          <p:nvPr/>
        </p:nvCxnSpPr>
        <p:spPr>
          <a:xfrm rot="5400000">
            <a:off x="796877" y="2706329"/>
            <a:ext cx="1071253" cy="840195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2057400" y="30480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71600" y="32766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219200" y="2971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1752600" y="38862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914400" y="38862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1600200" y="35814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362200" y="35814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066800" y="4114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838200" y="35814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8-node Hexahedral element</a:t>
            </a:r>
            <a:endParaRPr lang="en-US" dirty="0"/>
          </a:p>
        </p:txBody>
      </p:sp>
      <p:sp>
        <p:nvSpPr>
          <p:cNvPr id="4" name="Cube 3"/>
          <p:cNvSpPr/>
          <p:nvPr/>
        </p:nvSpPr>
        <p:spPr>
          <a:xfrm>
            <a:off x="609600" y="2667000"/>
            <a:ext cx="2209800" cy="2057400"/>
          </a:xfrm>
          <a:prstGeom prst="cube">
            <a:avLst/>
          </a:pr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667000" y="2590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209800" y="31242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209800" y="45720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066800" y="40386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33400" y="30480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33400" y="46482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 rot="10800000">
            <a:off x="1219200" y="4191000"/>
            <a:ext cx="1600200" cy="1588"/>
          </a:xfrm>
          <a:prstGeom prst="line">
            <a:avLst/>
          </a:prstGeom>
          <a:ln w="508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381000" y="3429000"/>
            <a:ext cx="1524000" cy="1588"/>
          </a:xfrm>
          <a:prstGeom prst="line">
            <a:avLst/>
          </a:prstGeom>
          <a:ln w="508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609600" y="4191000"/>
            <a:ext cx="533400" cy="533400"/>
          </a:xfrm>
          <a:prstGeom prst="line">
            <a:avLst/>
          </a:prstGeom>
          <a:ln w="508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1066800" y="2590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743200" y="40386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3352799" y="1981200"/>
          <a:ext cx="5589961" cy="3657600"/>
        </p:xfrm>
        <a:graphic>
          <a:graphicData uri="http://schemas.openxmlformats.org/presentationml/2006/ole">
            <p:oleObj spid="_x0000_s82946" name="Equation" r:id="rId3" imgW="2095200" imgH="1371600" progId="Equation.3">
              <p:embed/>
            </p:oleObj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657600" y="60960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Linear Strain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20-node Hexahedral element</a:t>
            </a:r>
            <a:endParaRPr lang="en-US" dirty="0"/>
          </a:p>
        </p:txBody>
      </p:sp>
      <p:sp>
        <p:nvSpPr>
          <p:cNvPr id="4" name="Cube 3"/>
          <p:cNvSpPr/>
          <p:nvPr/>
        </p:nvSpPr>
        <p:spPr>
          <a:xfrm>
            <a:off x="609600" y="2667000"/>
            <a:ext cx="2209800" cy="2057400"/>
          </a:xfrm>
          <a:prstGeom prst="cube">
            <a:avLst/>
          </a:pr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667000" y="2590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209800" y="31242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209800" y="45720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066800" y="40386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33400" y="30480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33400" y="46482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 rot="10800000">
            <a:off x="1219200" y="4191000"/>
            <a:ext cx="1600200" cy="1588"/>
          </a:xfrm>
          <a:prstGeom prst="line">
            <a:avLst/>
          </a:prstGeom>
          <a:ln w="508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381000" y="3429000"/>
            <a:ext cx="1524000" cy="1588"/>
          </a:xfrm>
          <a:prstGeom prst="line">
            <a:avLst/>
          </a:prstGeom>
          <a:ln w="508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609600" y="4191000"/>
            <a:ext cx="533400" cy="533400"/>
          </a:xfrm>
          <a:prstGeom prst="line">
            <a:avLst/>
          </a:prstGeom>
          <a:ln w="508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1066800" y="2590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743200" y="40386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2905125" y="2057400"/>
          <a:ext cx="6086475" cy="2979200"/>
        </p:xfrm>
        <a:graphic>
          <a:graphicData uri="http://schemas.openxmlformats.org/presentationml/2006/ole">
            <p:oleObj spid="_x0000_s83970" name="Equation" r:id="rId3" imgW="2489040" imgH="1218960" progId="Equation.3">
              <p:embed/>
            </p:oleObj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657600" y="5498068"/>
            <a:ext cx="5257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Quadratic Strain</a:t>
            </a:r>
          </a:p>
          <a:p>
            <a:endParaRPr lang="en-US" dirty="0" smtClean="0"/>
          </a:p>
          <a:p>
            <a:r>
              <a:rPr lang="en-US" dirty="0" smtClean="0"/>
              <a:t>Not compatible with 10-node tetrahedral elements</a:t>
            </a:r>
          </a:p>
        </p:txBody>
      </p:sp>
      <p:sp>
        <p:nvSpPr>
          <p:cNvPr id="19" name="Oval 18"/>
          <p:cNvSpPr/>
          <p:nvPr/>
        </p:nvSpPr>
        <p:spPr>
          <a:xfrm>
            <a:off x="2438400" y="28194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2743200" y="3352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2209800" y="38100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2514600" y="42672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1828800" y="40386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1447800" y="45720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838200" y="42672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533400" y="3733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1066800" y="3352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1447800" y="30480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762000" y="28194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1828800" y="25146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Boundary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to restrict 3 translational rigid body modes and 3 rotational rigid body modes</a:t>
            </a:r>
          </a:p>
          <a:p>
            <a:r>
              <a:rPr lang="en-US" dirty="0" smtClean="0"/>
              <a:t>We can restrict a single node in all 3 directions to take care of the translational modes</a:t>
            </a:r>
          </a:p>
          <a:p>
            <a:r>
              <a:rPr lang="en-US" dirty="0" smtClean="0"/>
              <a:t>Rotations are trickier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Boundary Conditions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935480"/>
            <a:ext cx="7924800" cy="278892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Consider a 2-D case</a:t>
            </a:r>
          </a:p>
          <a:p>
            <a:r>
              <a:rPr lang="en-US" dirty="0" smtClean="0"/>
              <a:t>With one node restricted in all directions, rotation about z-axis is possible</a:t>
            </a:r>
          </a:p>
          <a:p>
            <a:r>
              <a:rPr lang="en-US" dirty="0" smtClean="0"/>
              <a:t>Restricting one node on x-axis in y-direction will prevent rotation about z</a:t>
            </a:r>
          </a:p>
          <a:p>
            <a:r>
              <a:rPr lang="en-US" dirty="0" smtClean="0"/>
              <a:t>Do similar things to restrict rotations about x and y</a:t>
            </a:r>
            <a:endParaRPr lang="en-US" dirty="0"/>
          </a:p>
        </p:txBody>
      </p:sp>
      <p:sp>
        <p:nvSpPr>
          <p:cNvPr id="4" name="Donut 3"/>
          <p:cNvSpPr/>
          <p:nvPr/>
        </p:nvSpPr>
        <p:spPr>
          <a:xfrm>
            <a:off x="2971800" y="4724400"/>
            <a:ext cx="1981200" cy="19812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2895600" y="56388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876800" y="56388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962400" y="57150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 flipH="1" flipV="1">
            <a:off x="3771900" y="55245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038600" y="5638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657600" y="51816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13" name="Oval Callout 12"/>
          <p:cNvSpPr/>
          <p:nvPr/>
        </p:nvSpPr>
        <p:spPr>
          <a:xfrm>
            <a:off x="228600" y="5181600"/>
            <a:ext cx="2514600" cy="533400"/>
          </a:xfrm>
          <a:prstGeom prst="wedgeEllipseCallout">
            <a:avLst>
              <a:gd name="adj1" fmla="val 58215"/>
              <a:gd name="adj2" fmla="val 3392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3400" y="5257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Restrict in x and y</a:t>
            </a:r>
            <a:endParaRPr lang="en-US" dirty="0"/>
          </a:p>
        </p:txBody>
      </p:sp>
      <p:sp>
        <p:nvSpPr>
          <p:cNvPr id="16" name="Oval Callout 15"/>
          <p:cNvSpPr/>
          <p:nvPr/>
        </p:nvSpPr>
        <p:spPr>
          <a:xfrm>
            <a:off x="5410200" y="5105400"/>
            <a:ext cx="1905000" cy="533400"/>
          </a:xfrm>
          <a:prstGeom prst="wedgeEllipseCallout">
            <a:avLst>
              <a:gd name="adj1" fmla="val -63863"/>
              <a:gd name="adj2" fmla="val 5433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5715000" y="51816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Restrict in y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672</TotalTime>
  <Words>218</Words>
  <Application>Microsoft Office PowerPoint</Application>
  <PresentationFormat>On-screen Show (4:3)</PresentationFormat>
  <Paragraphs>42</Paragraphs>
  <Slides>10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Solstice</vt:lpstr>
      <vt:lpstr>Equation</vt:lpstr>
      <vt:lpstr>EMA 405</vt:lpstr>
      <vt:lpstr>Introduction</vt:lpstr>
      <vt:lpstr>Comments</vt:lpstr>
      <vt:lpstr>4-node Tetrahedral element</vt:lpstr>
      <vt:lpstr>10-node Tetrahedral element</vt:lpstr>
      <vt:lpstr>8-node Hexahedral element</vt:lpstr>
      <vt:lpstr>20-node Hexahedral element</vt:lpstr>
      <vt:lpstr>Boundary Conditions</vt:lpstr>
      <vt:lpstr>Boundary Conditions continued</vt:lpstr>
      <vt:lpstr>Example – hollow cylinder with hole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EMA 405</dc:title>
  <dc:creator>jake</dc:creator>
  <cp:lastModifiedBy>jake</cp:lastModifiedBy>
  <cp:revision>81</cp:revision>
  <dcterms:created xsi:type="dcterms:W3CDTF">2007-08-10T14:33:58Z</dcterms:created>
  <dcterms:modified xsi:type="dcterms:W3CDTF">2008-02-22T15:06:28Z</dcterms:modified>
</cp:coreProperties>
</file>