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A9B5A4-ED62-4AAC-BB14-B5B3A15A8340}" type="datetimeFigureOut">
              <a:rPr lang="en-US" smtClean="0"/>
              <a:pPr/>
              <a:t>9/30/2009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BA3D35-F4CB-4D95-A3FF-8C9268FE5D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A3D35-F4CB-4D95-A3FF-8C9268FE5D7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A3D35-F4CB-4D95-A3FF-8C9268FE5D7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A3D35-F4CB-4D95-A3FF-8C9268FE5D7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9/30/2009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9/30/2009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9/30/2009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9/30/2009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9/30/2009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9/30/2009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9/30/2009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9/30/2009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9/30/2009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9/30/2009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9/30/2009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2488CE7-4B42-4EEC-B172-229125790CF8}" type="datetimeFigureOut">
              <a:rPr lang="en-US" smtClean="0"/>
              <a:pPr/>
              <a:t>9/30/2009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1) Structural Symmetry</a:t>
            </a:r>
            <a:br>
              <a:rPr lang="en-US" dirty="0" smtClean="0"/>
            </a:br>
            <a:r>
              <a:rPr lang="en-US" dirty="0" smtClean="0"/>
              <a:t>2) </a:t>
            </a:r>
            <a:r>
              <a:rPr lang="en-US" dirty="0" smtClean="0"/>
              <a:t>Bookshelf </a:t>
            </a:r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Jake Blanchard</a:t>
            </a:r>
          </a:p>
          <a:p>
            <a:r>
              <a:rPr lang="en-US" dirty="0" smtClean="0"/>
              <a:t>Fall </a:t>
            </a:r>
            <a:r>
              <a:rPr lang="en-US" dirty="0" smtClean="0"/>
              <a:t>2009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Making Use of Problem Symmetry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676400"/>
            <a:ext cx="749808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Reflective or mirror symmetry exists if there is symmetry of geometry, loads, and properties with respect to a plane.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dirty="0" smtClean="0"/>
              <a:t>Other symmetry types exist, but are less common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Another type – </a:t>
            </a:r>
            <a:r>
              <a:rPr lang="en-US" sz="2400" dirty="0" err="1" smtClean="0"/>
              <a:t>Axisymmetry</a:t>
            </a:r>
            <a:r>
              <a:rPr lang="en-US" sz="2400" dirty="0" smtClean="0"/>
              <a:t> uses special element formulations rather than boundary conditions and will be studied later in the course.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1143000" y="2286000"/>
            <a:ext cx="2517168" cy="838200"/>
            <a:chOff x="1216632" y="3352800"/>
            <a:chExt cx="2745768" cy="838200"/>
          </a:xfrm>
        </p:grpSpPr>
        <p:sp>
          <p:nvSpPr>
            <p:cNvPr id="4" name="Rectangle 3"/>
            <p:cNvSpPr/>
            <p:nvPr/>
          </p:nvSpPr>
          <p:spPr>
            <a:xfrm>
              <a:off x="1905000" y="3505200"/>
              <a:ext cx="15240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2590800" y="3695700"/>
              <a:ext cx="152400" cy="1524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3657600" y="3770616"/>
              <a:ext cx="3048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10800000">
              <a:off x="1216632" y="3776609"/>
              <a:ext cx="381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2247900" y="3771900"/>
              <a:ext cx="8382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684962" y="3780890"/>
              <a:ext cx="1921267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3962400" y="2286000"/>
            <a:ext cx="2590800" cy="838200"/>
            <a:chOff x="3886200" y="3352800"/>
            <a:chExt cx="2590800" cy="838200"/>
          </a:xfrm>
        </p:grpSpPr>
        <p:sp>
          <p:nvSpPr>
            <p:cNvPr id="16" name="Rectangle 15"/>
            <p:cNvSpPr/>
            <p:nvPr/>
          </p:nvSpPr>
          <p:spPr>
            <a:xfrm>
              <a:off x="4419600" y="3505200"/>
              <a:ext cx="15240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5066872" y="3375917"/>
              <a:ext cx="228600" cy="228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/>
            <p:nvPr/>
          </p:nvCxnSpPr>
          <p:spPr>
            <a:xfrm rot="5400000">
              <a:off x="4762500" y="3771900"/>
              <a:ext cx="8382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27" name="Group 26"/>
            <p:cNvGrpSpPr/>
            <p:nvPr/>
          </p:nvGrpSpPr>
          <p:grpSpPr>
            <a:xfrm>
              <a:off x="6019800" y="3505200"/>
              <a:ext cx="457200" cy="523858"/>
              <a:chOff x="6019800" y="3505200"/>
              <a:chExt cx="457200" cy="523858"/>
            </a:xfrm>
          </p:grpSpPr>
          <p:cxnSp>
            <p:nvCxnSpPr>
              <p:cNvPr id="21" name="Straight Arrow Connector 20"/>
              <p:cNvCxnSpPr/>
              <p:nvPr/>
            </p:nvCxnSpPr>
            <p:spPr>
              <a:xfrm>
                <a:off x="6019800" y="3505200"/>
                <a:ext cx="4572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/>
              <p:nvPr/>
            </p:nvCxnSpPr>
            <p:spPr>
              <a:xfrm>
                <a:off x="6032643" y="4027470"/>
                <a:ext cx="2286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/>
              <p:nvPr/>
            </p:nvCxnSpPr>
            <p:spPr>
              <a:xfrm>
                <a:off x="6042917" y="3760342"/>
                <a:ext cx="329629" cy="599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Group 27"/>
            <p:cNvGrpSpPr/>
            <p:nvPr/>
          </p:nvGrpSpPr>
          <p:grpSpPr>
            <a:xfrm flipH="1">
              <a:off x="3886200" y="3505200"/>
              <a:ext cx="457200" cy="523858"/>
              <a:chOff x="6019800" y="3505200"/>
              <a:chExt cx="457200" cy="523858"/>
            </a:xfrm>
          </p:grpSpPr>
          <p:cxnSp>
            <p:nvCxnSpPr>
              <p:cNvPr id="29" name="Straight Arrow Connector 28"/>
              <p:cNvCxnSpPr/>
              <p:nvPr/>
            </p:nvCxnSpPr>
            <p:spPr>
              <a:xfrm>
                <a:off x="6019800" y="3505200"/>
                <a:ext cx="4572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/>
              <p:nvPr/>
            </p:nvCxnSpPr>
            <p:spPr>
              <a:xfrm>
                <a:off x="6032643" y="4027470"/>
                <a:ext cx="2286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/>
              <p:nvPr/>
            </p:nvCxnSpPr>
            <p:spPr>
              <a:xfrm>
                <a:off x="6042917" y="3760342"/>
                <a:ext cx="329629" cy="599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2" name="Group 71"/>
          <p:cNvGrpSpPr/>
          <p:nvPr/>
        </p:nvGrpSpPr>
        <p:grpSpPr>
          <a:xfrm>
            <a:off x="7105436" y="2286000"/>
            <a:ext cx="1668694" cy="685800"/>
            <a:chOff x="7105436" y="2819400"/>
            <a:chExt cx="1668694" cy="685800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7162800" y="3200400"/>
              <a:ext cx="1524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Isosceles Triangle 35"/>
            <p:cNvSpPr/>
            <p:nvPr/>
          </p:nvSpPr>
          <p:spPr>
            <a:xfrm>
              <a:off x="7105436" y="3238072"/>
              <a:ext cx="152400" cy="1524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Isosceles Triangle 36"/>
            <p:cNvSpPr/>
            <p:nvPr/>
          </p:nvSpPr>
          <p:spPr>
            <a:xfrm>
              <a:off x="8621730" y="3227798"/>
              <a:ext cx="152400" cy="1524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rot="5400000">
              <a:off x="7201694" y="3009106"/>
              <a:ext cx="381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rot="5400000">
              <a:off x="8268494" y="3009106"/>
              <a:ext cx="381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7658100" y="3238500"/>
              <a:ext cx="53340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3" name="Straight Connector 42"/>
          <p:cNvCxnSpPr/>
          <p:nvPr/>
        </p:nvCxnSpPr>
        <p:spPr>
          <a:xfrm>
            <a:off x="1741470" y="4876800"/>
            <a:ext cx="152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Isosceles Triangle 43"/>
          <p:cNvSpPr/>
          <p:nvPr/>
        </p:nvSpPr>
        <p:spPr>
          <a:xfrm>
            <a:off x="1684106" y="4914472"/>
            <a:ext cx="152400" cy="152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Isosceles Triangle 44"/>
          <p:cNvSpPr/>
          <p:nvPr/>
        </p:nvSpPr>
        <p:spPr>
          <a:xfrm>
            <a:off x="3200400" y="4904198"/>
            <a:ext cx="152400" cy="152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45"/>
          <p:cNvCxnSpPr/>
          <p:nvPr/>
        </p:nvCxnSpPr>
        <p:spPr>
          <a:xfrm rot="5400000">
            <a:off x="1780364" y="46855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16200000" flipV="1">
            <a:off x="2847164" y="46855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2236770" y="4914900"/>
            <a:ext cx="533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828800" y="4038600"/>
            <a:ext cx="1589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Anti-symmetry</a:t>
            </a:r>
            <a:endParaRPr lang="en-US" dirty="0"/>
          </a:p>
        </p:txBody>
      </p:sp>
      <p:grpSp>
        <p:nvGrpSpPr>
          <p:cNvPr id="64" name="Group 63"/>
          <p:cNvGrpSpPr/>
          <p:nvPr/>
        </p:nvGrpSpPr>
        <p:grpSpPr>
          <a:xfrm>
            <a:off x="4724400" y="4114800"/>
            <a:ext cx="1295400" cy="1295400"/>
            <a:chOff x="4724400" y="4267200"/>
            <a:chExt cx="1295400" cy="1295400"/>
          </a:xfrm>
        </p:grpSpPr>
        <p:sp>
          <p:nvSpPr>
            <p:cNvPr id="50" name="Oval 49"/>
            <p:cNvSpPr/>
            <p:nvPr/>
          </p:nvSpPr>
          <p:spPr>
            <a:xfrm>
              <a:off x="4876800" y="4419600"/>
              <a:ext cx="990600" cy="990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5105400" y="4648200"/>
              <a:ext cx="533400" cy="5334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867400" y="4876800"/>
              <a:ext cx="152400" cy="76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4724400" y="4876800"/>
              <a:ext cx="152400" cy="76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5334000" y="4267200"/>
              <a:ext cx="76200" cy="1295400"/>
              <a:chOff x="5295900" y="4267200"/>
              <a:chExt cx="76200" cy="1295400"/>
            </a:xfrm>
          </p:grpSpPr>
          <p:sp>
            <p:nvSpPr>
              <p:cNvPr id="54" name="Rectangle 53"/>
              <p:cNvSpPr/>
              <p:nvPr/>
            </p:nvSpPr>
            <p:spPr>
              <a:xfrm rot="5400000">
                <a:off x="5257800" y="4305300"/>
                <a:ext cx="152400" cy="76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tangle 55"/>
              <p:cNvSpPr/>
              <p:nvPr/>
            </p:nvSpPr>
            <p:spPr>
              <a:xfrm rot="5400000">
                <a:off x="5257800" y="5448300"/>
                <a:ext cx="152400" cy="76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5334000" y="4267200"/>
              <a:ext cx="76200" cy="1295400"/>
              <a:chOff x="5295900" y="4267200"/>
              <a:chExt cx="76200" cy="1295400"/>
            </a:xfrm>
            <a:scene3d>
              <a:camera prst="orthographicFront">
                <a:rot lat="0" lon="0" rev="8100000"/>
              </a:camera>
              <a:lightRig rig="threePt" dir="t"/>
            </a:scene3d>
          </p:grpSpPr>
          <p:sp>
            <p:nvSpPr>
              <p:cNvPr id="62" name="Rectangle 61"/>
              <p:cNvSpPr/>
              <p:nvPr/>
            </p:nvSpPr>
            <p:spPr>
              <a:xfrm rot="5400000">
                <a:off x="5257800" y="4305300"/>
                <a:ext cx="152400" cy="76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 rot="5400000">
                <a:off x="5257800" y="5448300"/>
                <a:ext cx="152400" cy="76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5334000" y="4267200"/>
              <a:ext cx="76200" cy="1295400"/>
              <a:chOff x="5295900" y="4267200"/>
              <a:chExt cx="76200" cy="1295400"/>
            </a:xfrm>
            <a:scene3d>
              <a:camera prst="orthographicFront">
                <a:rot lat="0" lon="0" rev="2700000"/>
              </a:camera>
              <a:lightRig rig="threePt" dir="t"/>
            </a:scene3d>
          </p:grpSpPr>
          <p:sp>
            <p:nvSpPr>
              <p:cNvPr id="59" name="Rectangle 58"/>
              <p:cNvSpPr/>
              <p:nvPr/>
            </p:nvSpPr>
            <p:spPr>
              <a:xfrm rot="5400000">
                <a:off x="5257800" y="4305300"/>
                <a:ext cx="152400" cy="76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ectangle 59"/>
              <p:cNvSpPr/>
              <p:nvPr/>
            </p:nvSpPr>
            <p:spPr>
              <a:xfrm rot="5400000">
                <a:off x="5257800" y="5448300"/>
                <a:ext cx="152400" cy="76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66" name="Straight Connector 65"/>
          <p:cNvCxnSpPr/>
          <p:nvPr/>
        </p:nvCxnSpPr>
        <p:spPr>
          <a:xfrm>
            <a:off x="5345130" y="4740667"/>
            <a:ext cx="990600" cy="381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5345130" y="4435867"/>
            <a:ext cx="990600" cy="3048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105400" y="4648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6477000" y="4343400"/>
            <a:ext cx="2158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Rotational Symmetry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Symmetry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Using symmetry reduces problem size (also modeling time) and can simplify boundary conditions.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2155058" y="2743200"/>
            <a:ext cx="1397119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783761" y="2933700"/>
            <a:ext cx="139712" cy="152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581400" y="3041151"/>
            <a:ext cx="466618" cy="68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>
            <a:off x="1631920" y="3014609"/>
            <a:ext cx="3492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ight Arrow 10"/>
          <p:cNvSpPr/>
          <p:nvPr/>
        </p:nvSpPr>
        <p:spPr>
          <a:xfrm>
            <a:off x="4495800" y="2895600"/>
            <a:ext cx="6096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400800" y="2667000"/>
            <a:ext cx="838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337287" y="2905017"/>
            <a:ext cx="155979" cy="14041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7391400" y="2988924"/>
            <a:ext cx="416960" cy="111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257800" y="3200400"/>
            <a:ext cx="12209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Symmetry </a:t>
            </a:r>
            <a:r>
              <a:rPr lang="en-US" sz="1400" dirty="0" err="1" smtClean="0"/>
              <a:t>b.c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cxnSp>
        <p:nvCxnSpPr>
          <p:cNvPr id="23" name="Straight Arrow Connector 22"/>
          <p:cNvCxnSpPr>
            <a:endCxn id="12" idx="1"/>
          </p:cNvCxnSpPr>
          <p:nvPr/>
        </p:nvCxnSpPr>
        <p:spPr>
          <a:xfrm rot="5400000" flipH="1" flipV="1">
            <a:off x="6019800" y="2819400"/>
            <a:ext cx="3810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12" idx="2"/>
          </p:cNvCxnSpPr>
          <p:nvPr/>
        </p:nvCxnSpPr>
        <p:spPr>
          <a:xfrm flipV="1">
            <a:off x="6019800" y="2971800"/>
            <a:ext cx="8001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2209800" y="3886200"/>
            <a:ext cx="8382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321103" y="3995791"/>
            <a:ext cx="609600" cy="609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483778" y="410966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29" name="Right Arrow 28"/>
          <p:cNvSpPr/>
          <p:nvPr/>
        </p:nvSpPr>
        <p:spPr>
          <a:xfrm>
            <a:off x="3657600" y="4191000"/>
            <a:ext cx="6096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5181600" y="3886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4901629" y="4038600"/>
            <a:ext cx="609600" cy="6096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105400" y="41148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962400" y="4645223"/>
            <a:ext cx="12209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Symmetry </a:t>
            </a:r>
            <a:r>
              <a:rPr lang="en-US" sz="1400" dirty="0" err="1" smtClean="0"/>
              <a:t>b.c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cxnSp>
        <p:nvCxnSpPr>
          <p:cNvPr id="35" name="Straight Arrow Connector 34"/>
          <p:cNvCxnSpPr/>
          <p:nvPr/>
        </p:nvCxnSpPr>
        <p:spPr>
          <a:xfrm rot="5400000" flipH="1" flipV="1">
            <a:off x="4601314" y="4088911"/>
            <a:ext cx="679398" cy="4332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4724400" y="4366517"/>
            <a:ext cx="844193" cy="2787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ight Triangle 40"/>
          <p:cNvSpPr/>
          <p:nvPr/>
        </p:nvSpPr>
        <p:spPr>
          <a:xfrm rot="16200000">
            <a:off x="7924800" y="3886200"/>
            <a:ext cx="533400" cy="5334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7696200" y="4114800"/>
            <a:ext cx="609600" cy="6096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8005718" y="41148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6629400" y="3962400"/>
            <a:ext cx="12209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Symmetry </a:t>
            </a:r>
            <a:r>
              <a:rPr lang="en-US" sz="1400" dirty="0" err="1" smtClean="0"/>
              <a:t>b.c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cxnSp>
        <p:nvCxnSpPr>
          <p:cNvPr id="45" name="Straight Arrow Connector 44"/>
          <p:cNvCxnSpPr/>
          <p:nvPr/>
        </p:nvCxnSpPr>
        <p:spPr>
          <a:xfrm flipV="1">
            <a:off x="7772400" y="3886200"/>
            <a:ext cx="609602" cy="2983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7772400" y="4164908"/>
            <a:ext cx="533400" cy="2546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oup 49"/>
          <p:cNvGrpSpPr/>
          <p:nvPr/>
        </p:nvGrpSpPr>
        <p:grpSpPr>
          <a:xfrm>
            <a:off x="1828800" y="5791200"/>
            <a:ext cx="1668694" cy="685800"/>
            <a:chOff x="7105436" y="2819400"/>
            <a:chExt cx="1668694" cy="685800"/>
          </a:xfrm>
        </p:grpSpPr>
        <p:cxnSp>
          <p:nvCxnSpPr>
            <p:cNvPr id="51" name="Straight Connector 50"/>
            <p:cNvCxnSpPr/>
            <p:nvPr/>
          </p:nvCxnSpPr>
          <p:spPr>
            <a:xfrm>
              <a:off x="7162800" y="3200400"/>
              <a:ext cx="1524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Isosceles Triangle 51"/>
            <p:cNvSpPr/>
            <p:nvPr/>
          </p:nvSpPr>
          <p:spPr>
            <a:xfrm>
              <a:off x="7105436" y="3238072"/>
              <a:ext cx="152400" cy="1524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Isosceles Triangle 52"/>
            <p:cNvSpPr/>
            <p:nvPr/>
          </p:nvSpPr>
          <p:spPr>
            <a:xfrm>
              <a:off x="8621730" y="3227798"/>
              <a:ext cx="152400" cy="1524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 rot="5400000">
              <a:off x="7201694" y="3009106"/>
              <a:ext cx="381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 rot="5400000">
              <a:off x="8268494" y="3009106"/>
              <a:ext cx="381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7658100" y="3238500"/>
              <a:ext cx="53340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56"/>
          <p:cNvSpPr txBox="1"/>
          <p:nvPr/>
        </p:nvSpPr>
        <p:spPr>
          <a:xfrm>
            <a:off x="5867400" y="419100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</a:t>
            </a:r>
            <a:endParaRPr lang="en-US" dirty="0"/>
          </a:p>
        </p:txBody>
      </p:sp>
      <p:sp>
        <p:nvSpPr>
          <p:cNvPr id="58" name="Right Arrow 57"/>
          <p:cNvSpPr/>
          <p:nvPr/>
        </p:nvSpPr>
        <p:spPr>
          <a:xfrm>
            <a:off x="4495800" y="6096000"/>
            <a:ext cx="6096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Connector 59"/>
          <p:cNvCxnSpPr/>
          <p:nvPr/>
        </p:nvCxnSpPr>
        <p:spPr>
          <a:xfrm>
            <a:off x="6313470" y="6172200"/>
            <a:ext cx="77313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Isosceles Triangle 60"/>
          <p:cNvSpPr/>
          <p:nvPr/>
        </p:nvSpPr>
        <p:spPr>
          <a:xfrm>
            <a:off x="6256106" y="6209872"/>
            <a:ext cx="152400" cy="152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Arrow Connector 62"/>
          <p:cNvCxnSpPr/>
          <p:nvPr/>
        </p:nvCxnSpPr>
        <p:spPr>
          <a:xfrm rot="5400000">
            <a:off x="6352364" y="59809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543800" y="5867400"/>
            <a:ext cx="1002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Ux</a:t>
            </a:r>
            <a:r>
              <a:rPr lang="en-US" dirty="0" smtClean="0"/>
              <a:t> = 0</a:t>
            </a:r>
          </a:p>
          <a:p>
            <a:r>
              <a:rPr lang="en-US" dirty="0" err="1" smtClean="0"/>
              <a:t>Rotz</a:t>
            </a:r>
            <a:r>
              <a:rPr lang="en-US" dirty="0" smtClean="0"/>
              <a:t> = 0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524000"/>
            <a:ext cx="3657600" cy="3581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E=200 GPa</a:t>
            </a:r>
          </a:p>
          <a:p>
            <a:r>
              <a:rPr lang="en-US" dirty="0" smtClean="0">
                <a:sym typeface="Symbol"/>
              </a:rPr>
              <a:t>=0.3</a:t>
            </a:r>
          </a:p>
          <a:p>
            <a:r>
              <a:rPr lang="en-US" dirty="0" smtClean="0">
                <a:sym typeface="Symbol"/>
              </a:rPr>
              <a:t>Thickness=3 mm</a:t>
            </a:r>
          </a:p>
          <a:p>
            <a:r>
              <a:rPr lang="en-US" dirty="0" smtClean="0">
                <a:sym typeface="Symbol"/>
              </a:rPr>
              <a:t>Plane Stress</a:t>
            </a:r>
          </a:p>
          <a:p>
            <a:r>
              <a:rPr lang="en-US" dirty="0" smtClean="0">
                <a:sym typeface="Symbol"/>
              </a:rPr>
              <a:t>Fillet radius is 2 cm</a:t>
            </a:r>
          </a:p>
          <a:p>
            <a:r>
              <a:rPr lang="en-US" dirty="0" smtClean="0">
                <a:sym typeface="Symbol"/>
              </a:rPr>
              <a:t>p=0.2 MPa</a:t>
            </a:r>
          </a:p>
          <a:p>
            <a:r>
              <a:rPr lang="en-US" dirty="0" smtClean="0">
                <a:sym typeface="Symbol"/>
              </a:rPr>
              <a:t>Find max Von </a:t>
            </a:r>
            <a:r>
              <a:rPr lang="en-US" dirty="0" err="1" smtClean="0">
                <a:sym typeface="Symbol"/>
              </a:rPr>
              <a:t>Mises</a:t>
            </a:r>
            <a:r>
              <a:rPr lang="en-US" dirty="0" smtClean="0">
                <a:sym typeface="Symbol"/>
              </a:rPr>
              <a:t> stress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7506494" y="2247106"/>
            <a:ext cx="990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696200" y="2743200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 flipH="1" flipV="1">
            <a:off x="7506494" y="2551906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019800" y="1752600"/>
            <a:ext cx="1981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8077200" y="20574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10 cm</a:t>
            </a:r>
            <a:endParaRPr lang="en-US" sz="2400" dirty="0"/>
          </a:p>
        </p:txBody>
      </p:sp>
      <p:sp>
        <p:nvSpPr>
          <p:cNvPr id="50" name="TextBox 49"/>
          <p:cNvSpPr txBox="1"/>
          <p:nvPr/>
        </p:nvSpPr>
        <p:spPr>
          <a:xfrm>
            <a:off x="6400800" y="6096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20 cm</a:t>
            </a:r>
            <a:endParaRPr lang="en-US" sz="2400" dirty="0"/>
          </a:p>
        </p:txBody>
      </p:sp>
      <p:cxnSp>
        <p:nvCxnSpPr>
          <p:cNvPr id="63" name="Straight Connector 62"/>
          <p:cNvCxnSpPr/>
          <p:nvPr/>
        </p:nvCxnSpPr>
        <p:spPr>
          <a:xfrm rot="5400000" flipH="1" flipV="1">
            <a:off x="5868591" y="1903809"/>
            <a:ext cx="30400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10800000">
            <a:off x="6019800" y="2057400"/>
            <a:ext cx="129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Arc 65"/>
          <p:cNvSpPr/>
          <p:nvPr/>
        </p:nvSpPr>
        <p:spPr>
          <a:xfrm>
            <a:off x="6934200" y="2057400"/>
            <a:ext cx="762000" cy="6858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543800" y="838200"/>
            <a:ext cx="38100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rot="5400000" flipH="1" flipV="1">
            <a:off x="8306594" y="1905000"/>
            <a:ext cx="30400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rot="5400000">
            <a:off x="8306594" y="25900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rot="10800000" flipV="1">
            <a:off x="5943600" y="838199"/>
            <a:ext cx="38100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rot="5400000">
            <a:off x="6096000" y="16002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5257800" y="33528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 cm</a:t>
            </a:r>
            <a:endParaRPr lang="en-US" sz="2400" dirty="0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6019800" y="2819400"/>
            <a:ext cx="1828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 flipH="1" flipV="1">
            <a:off x="5029200" y="2438400"/>
            <a:ext cx="14478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5400000">
            <a:off x="6325394" y="15994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5400000">
            <a:off x="6553994" y="15994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5400000">
            <a:off x="6782594" y="15994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5400000">
            <a:off x="7011194" y="15994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5400000">
            <a:off x="7239794" y="15994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5400000">
            <a:off x="7468394" y="15994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10800000" flipV="1">
            <a:off x="8001000" y="1752600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10800000" flipV="1">
            <a:off x="8001000" y="1905000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10800000" flipV="1">
            <a:off x="8001000" y="2057400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10800000" flipV="1">
            <a:off x="8001000" y="2209800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10800000" flipV="1">
            <a:off x="8001000" y="2362200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10800000" flipV="1">
            <a:off x="8001000" y="2514600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easily vary fillet radius…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File/Write db log file</a:t>
            </a:r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Choose write essential commands only</a:t>
            </a:r>
            <a:endParaRPr lang="en-US" dirty="0" smtClean="0"/>
          </a:p>
          <a:p>
            <a:r>
              <a:rPr lang="en-US" dirty="0" smtClean="0"/>
              <a:t>Edit file and change radius</a:t>
            </a:r>
          </a:p>
          <a:p>
            <a:r>
              <a:rPr lang="en-US" dirty="0" smtClean="0"/>
              <a:t>File/Clear and Start New</a:t>
            </a:r>
          </a:p>
          <a:p>
            <a:r>
              <a:rPr lang="en-US" dirty="0" smtClean="0"/>
              <a:t>File/Read input from…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Log File Listing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33600" y="1447800"/>
            <a:ext cx="1415772" cy="547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/PREP7  </a:t>
            </a:r>
          </a:p>
          <a:p>
            <a:r>
              <a:rPr lang="en-US" sz="1000" dirty="0" smtClean="0"/>
              <a:t>!*  </a:t>
            </a:r>
          </a:p>
          <a:p>
            <a:r>
              <a:rPr lang="en-US" sz="1000" dirty="0" smtClean="0"/>
              <a:t>ET,1,PLANE82</a:t>
            </a:r>
          </a:p>
          <a:p>
            <a:r>
              <a:rPr lang="en-US" sz="1000" dirty="0" smtClean="0"/>
              <a:t>!*  </a:t>
            </a:r>
          </a:p>
          <a:p>
            <a:r>
              <a:rPr lang="en-US" sz="1000" dirty="0" smtClean="0"/>
              <a:t>KEYOPT,1,3,3</a:t>
            </a:r>
          </a:p>
          <a:p>
            <a:r>
              <a:rPr lang="en-US" sz="1000" dirty="0" smtClean="0"/>
              <a:t>KEYOPT,1,5,0</a:t>
            </a:r>
          </a:p>
          <a:p>
            <a:r>
              <a:rPr lang="en-US" sz="1000" dirty="0" smtClean="0"/>
              <a:t>KEYOPT,1,6,0</a:t>
            </a:r>
          </a:p>
          <a:p>
            <a:r>
              <a:rPr lang="en-US" sz="1000" dirty="0" smtClean="0"/>
              <a:t>!*  </a:t>
            </a:r>
          </a:p>
          <a:p>
            <a:r>
              <a:rPr lang="en-US" sz="1000" dirty="0" smtClean="0"/>
              <a:t>!*  </a:t>
            </a:r>
          </a:p>
          <a:p>
            <a:r>
              <a:rPr lang="en-US" sz="1000" dirty="0" smtClean="0"/>
              <a:t>R,1,.003,   </a:t>
            </a:r>
          </a:p>
          <a:p>
            <a:r>
              <a:rPr lang="en-US" sz="1000" dirty="0" smtClean="0"/>
              <a:t>!*  </a:t>
            </a:r>
          </a:p>
          <a:p>
            <a:r>
              <a:rPr lang="en-US" sz="1000" dirty="0" smtClean="0"/>
              <a:t>!*  </a:t>
            </a:r>
          </a:p>
          <a:p>
            <a:r>
              <a:rPr lang="en-US" sz="1000" dirty="0" smtClean="0"/>
              <a:t>MPTEMP,,,,,,,,  </a:t>
            </a:r>
          </a:p>
          <a:p>
            <a:r>
              <a:rPr lang="en-US" sz="1000" dirty="0" smtClean="0"/>
              <a:t>MPTEMP,1,0  </a:t>
            </a:r>
          </a:p>
          <a:p>
            <a:r>
              <a:rPr lang="en-US" sz="1000" dirty="0" smtClean="0"/>
              <a:t>MPDATA,EX,1,,200e9  </a:t>
            </a:r>
          </a:p>
          <a:p>
            <a:r>
              <a:rPr lang="en-US" sz="1000" dirty="0" smtClean="0"/>
              <a:t>MPDATA,PRXY,1,,0.3  </a:t>
            </a:r>
          </a:p>
          <a:p>
            <a:r>
              <a:rPr lang="en-US" sz="1000" dirty="0" smtClean="0"/>
              <a:t>BLC4,0,0,.2,.02 </a:t>
            </a:r>
          </a:p>
          <a:p>
            <a:r>
              <a:rPr lang="en-US" sz="1000" dirty="0" smtClean="0"/>
              <a:t>BLC4,.2,0,-.02,-.08 </a:t>
            </a:r>
          </a:p>
          <a:p>
            <a:r>
              <a:rPr lang="en-US" sz="1000" dirty="0" smtClean="0"/>
              <a:t>FLST,2,2,5,ORDE,2   </a:t>
            </a:r>
          </a:p>
          <a:p>
            <a:r>
              <a:rPr lang="en-US" sz="1000" dirty="0" smtClean="0"/>
              <a:t>FITEM,2,1   </a:t>
            </a:r>
          </a:p>
          <a:p>
            <a:r>
              <a:rPr lang="en-US" sz="1000" dirty="0" smtClean="0"/>
              <a:t>FITEM,2,-2  </a:t>
            </a:r>
          </a:p>
          <a:p>
            <a:r>
              <a:rPr lang="en-US" sz="1000" dirty="0" smtClean="0"/>
              <a:t>AADD,P51X   </a:t>
            </a:r>
          </a:p>
          <a:p>
            <a:r>
              <a:rPr lang="en-US" sz="1000" dirty="0" smtClean="0"/>
              <a:t>!*  </a:t>
            </a:r>
          </a:p>
          <a:p>
            <a:r>
              <a:rPr lang="en-US" sz="1000" b="1" dirty="0" smtClean="0"/>
              <a:t>LFILLT,9,8,.02, ,   </a:t>
            </a:r>
          </a:p>
          <a:p>
            <a:r>
              <a:rPr lang="en-US" sz="1000" dirty="0" smtClean="0"/>
              <a:t>FLST,2,3,4  </a:t>
            </a:r>
          </a:p>
          <a:p>
            <a:r>
              <a:rPr lang="en-US" sz="1000" dirty="0" smtClean="0"/>
              <a:t>FITEM,2,6   </a:t>
            </a:r>
          </a:p>
          <a:p>
            <a:r>
              <a:rPr lang="en-US" sz="1000" dirty="0" smtClean="0"/>
              <a:t>FITEM,2,7   </a:t>
            </a:r>
          </a:p>
          <a:p>
            <a:r>
              <a:rPr lang="en-US" sz="1000" dirty="0" smtClean="0"/>
              <a:t>FITEM,2,1   </a:t>
            </a:r>
          </a:p>
          <a:p>
            <a:r>
              <a:rPr lang="en-US" sz="1000" dirty="0" smtClean="0"/>
              <a:t>AL,P51X </a:t>
            </a:r>
          </a:p>
          <a:p>
            <a:r>
              <a:rPr lang="en-US" sz="1000" dirty="0" smtClean="0"/>
              <a:t>FLST,2,2,5,ORDE,2 </a:t>
            </a:r>
            <a:endParaRPr lang="en-US" sz="1000" dirty="0" smtClean="0"/>
          </a:p>
          <a:p>
            <a:r>
              <a:rPr lang="en-US" sz="1000" dirty="0" smtClean="0"/>
              <a:t>FITEM,2,1   </a:t>
            </a:r>
          </a:p>
          <a:p>
            <a:r>
              <a:rPr lang="en-US" sz="1000" dirty="0" smtClean="0"/>
              <a:t>FITEM,2,3   </a:t>
            </a:r>
          </a:p>
          <a:p>
            <a:r>
              <a:rPr lang="en-US" sz="1000" dirty="0" smtClean="0"/>
              <a:t>AADD,P51X</a:t>
            </a:r>
            <a:r>
              <a:rPr lang="en-US" sz="1000" dirty="0" smtClean="0"/>
              <a:t>  </a:t>
            </a:r>
            <a:endParaRPr lang="en-US" sz="1000" dirty="0" smtClean="0"/>
          </a:p>
          <a:p>
            <a:endParaRPr lang="en-US" sz="1000" dirty="0" smtClean="0"/>
          </a:p>
          <a:p>
            <a:endParaRPr lang="en-US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1371600"/>
            <a:ext cx="1317990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000" dirty="0" smtClean="0"/>
          </a:p>
          <a:p>
            <a:r>
              <a:rPr lang="en-US" sz="1000" dirty="0" smtClean="0"/>
              <a:t>ESIZE,0.0025,0, </a:t>
            </a:r>
          </a:p>
          <a:p>
            <a:r>
              <a:rPr lang="en-US" sz="1000" dirty="0" smtClean="0"/>
              <a:t>MSHKEY,0</a:t>
            </a:r>
          </a:p>
          <a:p>
            <a:r>
              <a:rPr lang="en-US" sz="1000" dirty="0" smtClean="0"/>
              <a:t>CM,_Y,AREA  </a:t>
            </a:r>
          </a:p>
          <a:p>
            <a:r>
              <a:rPr lang="en-US" sz="1000" dirty="0" smtClean="0"/>
              <a:t>ASEL, , , ,       2 </a:t>
            </a:r>
          </a:p>
          <a:p>
            <a:r>
              <a:rPr lang="en-US" sz="1000" dirty="0" smtClean="0"/>
              <a:t>CM,_Y1,AREA </a:t>
            </a:r>
          </a:p>
          <a:p>
            <a:r>
              <a:rPr lang="en-US" sz="1000" dirty="0" smtClean="0"/>
              <a:t>CHKMSH,'AREA'   </a:t>
            </a:r>
          </a:p>
          <a:p>
            <a:r>
              <a:rPr lang="en-US" sz="1000" dirty="0" smtClean="0"/>
              <a:t>CMSEL,S,_Y  </a:t>
            </a:r>
          </a:p>
          <a:p>
            <a:r>
              <a:rPr lang="en-US" sz="1000" dirty="0" smtClean="0"/>
              <a:t>!*  </a:t>
            </a:r>
          </a:p>
          <a:p>
            <a:r>
              <a:rPr lang="en-US" sz="1000" dirty="0" smtClean="0"/>
              <a:t>AMESH,_Y1   </a:t>
            </a:r>
          </a:p>
          <a:p>
            <a:r>
              <a:rPr lang="en-US" sz="1000" dirty="0" smtClean="0"/>
              <a:t>!*  </a:t>
            </a:r>
          </a:p>
          <a:p>
            <a:r>
              <a:rPr lang="en-US" sz="1000" dirty="0" smtClean="0"/>
              <a:t>CMDELE,_Y   </a:t>
            </a:r>
          </a:p>
          <a:p>
            <a:r>
              <a:rPr lang="en-US" sz="1000" dirty="0" smtClean="0"/>
              <a:t>CMDELE,_Y1  </a:t>
            </a:r>
          </a:p>
          <a:p>
            <a:r>
              <a:rPr lang="en-US" sz="1000" dirty="0" smtClean="0"/>
              <a:t>CMDELE,_Y2  </a:t>
            </a:r>
          </a:p>
          <a:p>
            <a:r>
              <a:rPr lang="en-US" sz="1000" dirty="0" smtClean="0"/>
              <a:t>!*  </a:t>
            </a:r>
          </a:p>
          <a:p>
            <a:r>
              <a:rPr lang="en-US" sz="1000" dirty="0" smtClean="0"/>
              <a:t>FLST,2,2,4,ORDE,2   </a:t>
            </a:r>
          </a:p>
          <a:p>
            <a:r>
              <a:rPr lang="en-US" sz="1000" dirty="0" smtClean="0"/>
              <a:t>FITEM,2,2   </a:t>
            </a:r>
          </a:p>
          <a:p>
            <a:r>
              <a:rPr lang="en-US" sz="1000" dirty="0" smtClean="0"/>
              <a:t>FITEM,2,10  </a:t>
            </a:r>
          </a:p>
          <a:p>
            <a:r>
              <a:rPr lang="en-US" sz="1000" dirty="0" smtClean="0"/>
              <a:t>!*  </a:t>
            </a:r>
          </a:p>
          <a:p>
            <a:r>
              <a:rPr lang="en-US" sz="1000" dirty="0" smtClean="0"/>
              <a:t>/GO </a:t>
            </a:r>
          </a:p>
          <a:p>
            <a:r>
              <a:rPr lang="en-US" sz="1000" dirty="0" smtClean="0"/>
              <a:t>DL,P51X, ,ALL,  </a:t>
            </a:r>
          </a:p>
          <a:p>
            <a:r>
              <a:rPr lang="en-US" sz="1000" dirty="0" smtClean="0"/>
              <a:t>FLST,2,1,4,ORDE,1   </a:t>
            </a:r>
          </a:p>
          <a:p>
            <a:r>
              <a:rPr lang="en-US" sz="1000" dirty="0" smtClean="0"/>
              <a:t>FITEM,2,3   </a:t>
            </a:r>
          </a:p>
          <a:p>
            <a:r>
              <a:rPr lang="en-US" sz="1000" dirty="0" smtClean="0"/>
              <a:t>/GO </a:t>
            </a:r>
          </a:p>
          <a:p>
            <a:r>
              <a:rPr lang="en-US" sz="1000" dirty="0" smtClean="0"/>
              <a:t>!*  </a:t>
            </a:r>
          </a:p>
          <a:p>
            <a:r>
              <a:rPr lang="en-US" sz="1000" dirty="0" smtClean="0"/>
              <a:t>SFL,P51X,PRES,.2e6, </a:t>
            </a:r>
          </a:p>
          <a:p>
            <a:r>
              <a:rPr lang="en-US" sz="1000" dirty="0" smtClean="0"/>
              <a:t>FINISH  </a:t>
            </a:r>
          </a:p>
          <a:p>
            <a:r>
              <a:rPr lang="en-US" sz="1000" dirty="0" smtClean="0"/>
              <a:t>/SOL</a:t>
            </a:r>
          </a:p>
          <a:p>
            <a:r>
              <a:rPr lang="en-US" sz="1000" dirty="0" smtClean="0"/>
              <a:t>/STATUS,SOLU</a:t>
            </a:r>
          </a:p>
          <a:p>
            <a:r>
              <a:rPr lang="en-US" sz="1000" dirty="0" smtClean="0"/>
              <a:t>SOLVE   </a:t>
            </a:r>
          </a:p>
          <a:p>
            <a:r>
              <a:rPr lang="en-US" sz="1000" dirty="0" smtClean="0"/>
              <a:t>FINISH  </a:t>
            </a:r>
          </a:p>
          <a:p>
            <a:r>
              <a:rPr lang="en-US" sz="1000" dirty="0" smtClean="0"/>
              <a:t>/POST1  </a:t>
            </a:r>
          </a:p>
          <a:p>
            <a:r>
              <a:rPr lang="en-US" sz="1000" dirty="0" smtClean="0"/>
              <a:t>!*  </a:t>
            </a:r>
          </a:p>
          <a:p>
            <a:r>
              <a:rPr lang="en-US" sz="1000" dirty="0" smtClean="0"/>
              <a:t>PLESOL, S,EQV, 0,1.0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Edited and Annotated Version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90800" y="1295400"/>
            <a:ext cx="4620176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/PREP7            ! enter preprocessor  </a:t>
            </a:r>
          </a:p>
          <a:p>
            <a:r>
              <a:rPr lang="en-US" sz="1000" dirty="0" smtClean="0"/>
              <a:t>ET,1,PLANE82      ! specify plane82 as element type</a:t>
            </a:r>
          </a:p>
          <a:p>
            <a:r>
              <a:rPr lang="en-US" sz="1000" dirty="0" smtClean="0"/>
              <a:t>KEYOPT,1,3,3      ! with thickness option</a:t>
            </a:r>
          </a:p>
          <a:p>
            <a:r>
              <a:rPr lang="en-US" sz="1000" dirty="0" smtClean="0"/>
              <a:t>R,1,.003,         ! real constant for 3mm thickness</a:t>
            </a:r>
          </a:p>
          <a:p>
            <a:endParaRPr lang="en-US" sz="1000" dirty="0" smtClean="0"/>
          </a:p>
          <a:p>
            <a:r>
              <a:rPr lang="en-US" sz="1000" dirty="0" smtClean="0"/>
              <a:t>MP,EX,1,200e9     ! define elastic modulus</a:t>
            </a:r>
          </a:p>
          <a:p>
            <a:r>
              <a:rPr lang="en-US" sz="1000" dirty="0" smtClean="0"/>
              <a:t>MP,PRXY,1,0.3     ! define </a:t>
            </a:r>
            <a:r>
              <a:rPr lang="en-US" sz="1000" dirty="0" err="1" smtClean="0"/>
              <a:t>poisson's</a:t>
            </a:r>
            <a:r>
              <a:rPr lang="en-US" sz="1000" dirty="0" smtClean="0"/>
              <a:t> ratio</a:t>
            </a:r>
          </a:p>
          <a:p>
            <a:endParaRPr lang="en-US" sz="1000" dirty="0" smtClean="0"/>
          </a:p>
          <a:p>
            <a:r>
              <a:rPr lang="en-US" sz="1000" dirty="0" smtClean="0"/>
              <a:t>BLC4,0,0,.2,.02       ! make a 20cm by 2cm block with bottom left edge at origin </a:t>
            </a:r>
          </a:p>
          <a:p>
            <a:r>
              <a:rPr lang="en-US" sz="1000" dirty="0" smtClean="0"/>
              <a:t>BLC4,.2,0,-.02,-.08   ! make a -2cm by -8cm block with bottom left edge at 20cm,0cm</a:t>
            </a:r>
          </a:p>
          <a:p>
            <a:endParaRPr lang="en-US" sz="1000" dirty="0" smtClean="0"/>
          </a:p>
          <a:p>
            <a:r>
              <a:rPr lang="en-US" sz="1000" dirty="0" smtClean="0"/>
              <a:t>AADD,1,2              ! add areas 1 and 2   </a:t>
            </a:r>
          </a:p>
          <a:p>
            <a:r>
              <a:rPr lang="en-US" sz="1000" dirty="0" smtClean="0"/>
              <a:t>LFILLT,9,8,.02, ,     ! make a .02 cm fillet between lines 9 and 8</a:t>
            </a:r>
          </a:p>
          <a:p>
            <a:endParaRPr lang="en-US" sz="1000" dirty="0" smtClean="0"/>
          </a:p>
          <a:p>
            <a:r>
              <a:rPr lang="en-US" sz="1000" dirty="0" smtClean="0"/>
              <a:t>AL,6,7,1              ! make an area from lines 6,7 and 2 (fillet region) </a:t>
            </a:r>
          </a:p>
          <a:p>
            <a:r>
              <a:rPr lang="en-US" sz="1000" dirty="0" smtClean="0"/>
              <a:t>AADD,1,3              ! add areas 1 and 3   </a:t>
            </a:r>
          </a:p>
          <a:p>
            <a:endParaRPr lang="en-US" sz="1000" dirty="0" smtClean="0"/>
          </a:p>
          <a:p>
            <a:r>
              <a:rPr lang="en-US" sz="1000" dirty="0" smtClean="0"/>
              <a:t>ESIZE,0.0025,0,       ! set </a:t>
            </a:r>
            <a:r>
              <a:rPr lang="en-US" sz="1000" dirty="0" smtClean="0"/>
              <a:t>default </a:t>
            </a:r>
            <a:r>
              <a:rPr lang="en-US" sz="1000" dirty="0" smtClean="0"/>
              <a:t>element edge length to 2.5 mm</a:t>
            </a:r>
          </a:p>
          <a:p>
            <a:r>
              <a:rPr lang="en-US" sz="1000" dirty="0" smtClean="0"/>
              <a:t>MSHKEY,0              ! specify free meshing</a:t>
            </a:r>
          </a:p>
          <a:p>
            <a:endParaRPr lang="en-US" sz="1000" dirty="0" smtClean="0"/>
          </a:p>
          <a:p>
            <a:r>
              <a:rPr lang="en-US" sz="1000" dirty="0" err="1" smtClean="0"/>
              <a:t>AMESH,all</a:t>
            </a:r>
            <a:r>
              <a:rPr lang="en-US" sz="1000" dirty="0" smtClean="0"/>
              <a:t>             ! mesh all areas </a:t>
            </a:r>
          </a:p>
          <a:p>
            <a:endParaRPr lang="en-US" sz="1000" dirty="0" smtClean="0"/>
          </a:p>
          <a:p>
            <a:r>
              <a:rPr lang="en-US" sz="1000" dirty="0" smtClean="0"/>
              <a:t>LSEL,s,loc,x,0.2      ! select all lines with </a:t>
            </a:r>
            <a:r>
              <a:rPr lang="en-US" sz="1000" dirty="0" err="1" smtClean="0"/>
              <a:t>centroid</a:t>
            </a:r>
            <a:r>
              <a:rPr lang="en-US" sz="1000" dirty="0" smtClean="0"/>
              <a:t> at x=20 cm </a:t>
            </a:r>
          </a:p>
          <a:p>
            <a:r>
              <a:rPr lang="en-US" sz="1000" dirty="0" err="1" smtClean="0"/>
              <a:t>DL,all</a:t>
            </a:r>
            <a:r>
              <a:rPr lang="en-US" sz="1000" dirty="0" smtClean="0"/>
              <a:t>, ,ALL,         ! constrain these lines in all directions</a:t>
            </a:r>
          </a:p>
          <a:p>
            <a:endParaRPr lang="en-US" sz="1000" dirty="0" smtClean="0"/>
          </a:p>
          <a:p>
            <a:r>
              <a:rPr lang="en-US" sz="1000" dirty="0" smtClean="0"/>
              <a:t>LSEL,s,loc,y,0.02     ! select all lines with </a:t>
            </a:r>
            <a:r>
              <a:rPr lang="en-US" sz="1000" dirty="0" err="1" smtClean="0"/>
              <a:t>centroid</a:t>
            </a:r>
            <a:r>
              <a:rPr lang="en-US" sz="1000" dirty="0" smtClean="0"/>
              <a:t> at y=2 cm</a:t>
            </a:r>
          </a:p>
          <a:p>
            <a:r>
              <a:rPr lang="en-US" sz="1000" dirty="0" smtClean="0"/>
              <a:t>SFL,all,PRES,.2e6,    ! apply pressure on this line</a:t>
            </a:r>
          </a:p>
          <a:p>
            <a:r>
              <a:rPr lang="en-US" sz="1000" dirty="0" err="1" smtClean="0"/>
              <a:t>allsel,all</a:t>
            </a:r>
            <a:r>
              <a:rPr lang="en-US" sz="1000" dirty="0" smtClean="0"/>
              <a:t>            ! select everything</a:t>
            </a:r>
          </a:p>
          <a:p>
            <a:endParaRPr lang="en-US" sz="1000" dirty="0" smtClean="0"/>
          </a:p>
          <a:p>
            <a:r>
              <a:rPr lang="en-US" sz="1000" dirty="0" smtClean="0"/>
              <a:t>/SOL                  ! enter solution processor</a:t>
            </a:r>
          </a:p>
          <a:p>
            <a:r>
              <a:rPr lang="en-US" sz="1000" dirty="0" smtClean="0"/>
              <a:t>SOLVE                 ! solve problem</a:t>
            </a:r>
          </a:p>
          <a:p>
            <a:r>
              <a:rPr lang="en-US" sz="1000" dirty="0" smtClean="0"/>
              <a:t> </a:t>
            </a:r>
          </a:p>
          <a:p>
            <a:r>
              <a:rPr lang="en-US" sz="1000" dirty="0" smtClean="0"/>
              <a:t>/POST1                ! enter post processor  </a:t>
            </a:r>
          </a:p>
          <a:p>
            <a:r>
              <a:rPr lang="en-US" sz="1000" dirty="0" smtClean="0"/>
              <a:t>PLESOL, S,EQV, 0,1.0  ! plot equivalent stress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Variables in Input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219200"/>
            <a:ext cx="7498080" cy="4800600"/>
          </a:xfrm>
        </p:spPr>
        <p:txBody>
          <a:bodyPr/>
          <a:lstStyle/>
          <a:p>
            <a:r>
              <a:rPr lang="en-US" dirty="0" smtClean="0">
                <a:latin typeface="Calibri" pitchFamily="34" charset="0"/>
              </a:rPr>
              <a:t>Plate with an offset hole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1752600"/>
            <a:ext cx="4113627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/PREP7                	! enter the preprocessor  </a:t>
            </a:r>
          </a:p>
          <a:p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len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 = 3                 ! define full strip dimensions</a:t>
            </a:r>
          </a:p>
          <a:p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wid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1</a:t>
            </a: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rad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 = .1                ! define hole radius and center coordinates</a:t>
            </a:r>
          </a:p>
          <a:p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xc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 = 0</a:t>
            </a:r>
          </a:p>
          <a:p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yc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 = .25</a:t>
            </a:r>
          </a:p>
          <a:p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ET,1,PLANE42 		! define element type as plane42</a:t>
            </a:r>
          </a:p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KEYOPT,1,3,3		! specify constant thickness 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option</a:t>
            </a: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MP,EX,1,10e6   		! Elastic modulus</a:t>
            </a:r>
          </a:p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MP,PRXY,1,.3   		! Poisson's Ratio</a:t>
            </a:r>
          </a:p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R,.1		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! 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Set real constant for thickness</a:t>
            </a:r>
          </a:p>
          <a:p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/PNUM,KP,1  		! Turn </a:t>
            </a:r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keypoint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, line, and area numbering on</a:t>
            </a:r>
          </a:p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/PNUM,LINE,1</a:t>
            </a:r>
          </a:p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/PNUM,AREA,1  </a:t>
            </a:r>
          </a:p>
          <a:p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BLC4,0,-wid/2,len/2,wid 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	! 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Create Rectangle </a:t>
            </a:r>
          </a:p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CYL4,xc,yc,rad 		! Create Circle</a:t>
            </a:r>
          </a:p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ASBA,1,2  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		! Subtract area2 from area1</a:t>
            </a:r>
          </a:p>
          <a:p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SMRTSIZE,1  		! Set </a:t>
            </a:r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smartsize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 control to 1</a:t>
            </a:r>
          </a:p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MSHKEY,0 		! free meshing</a:t>
            </a:r>
          </a:p>
          <a:p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AMESH,all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  		! mesh all areas</a:t>
            </a:r>
          </a:p>
          <a:p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lsel,s,loc,x,0         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	 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! select all lines on symmetry plane</a:t>
            </a:r>
          </a:p>
          <a:p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DL,all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, ,</a:t>
            </a:r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symm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,  	! apply symmetry constraint </a:t>
            </a:r>
          </a:p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nsel,s,loc,x,0         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	 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! select nodes at x=0</a:t>
            </a:r>
          </a:p>
          <a:p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nsel,r,loc,y,-wid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/2     ! select from selected set nodes at y=-</a:t>
            </a:r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wid</a:t>
            </a: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d,all,uy,0             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	 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! fix selected node in </a:t>
            </a:r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uy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 to prevent rigid body motion</a:t>
            </a:r>
          </a:p>
          <a:p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lsel,s,loc,x,len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/2     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	 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! select lines on free edge</a:t>
            </a:r>
          </a:p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SFL,all,PRES,-1000, 	! apply pressure on lines </a:t>
            </a:r>
          </a:p>
          <a:p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allsel,all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            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	  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! select </a:t>
            </a:r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leverything</a:t>
            </a: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/SOL		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! 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enter solution processor</a:t>
            </a:r>
          </a:p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SOLVE   		! solve </a:t>
            </a:r>
          </a:p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/POST1  		! enter general postprocessor</a:t>
            </a:r>
          </a:p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PLNSOL, S,X, 0,1.0  	! plot x direction stresses</a:t>
            </a:r>
          </a:p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FINISH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47800" y="3657600"/>
            <a:ext cx="2819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667000" y="38862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312578" y="4212404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>
            <a:off x="990600" y="41910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447800" y="3276600"/>
            <a:ext cx="2743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590800" y="3124200"/>
            <a:ext cx="46198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len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338614" y="4419600"/>
            <a:ext cx="53818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wid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1927</TotalTime>
  <Words>528</Words>
  <Application>Microsoft Office PowerPoint</Application>
  <PresentationFormat>On-screen Show (4:3)</PresentationFormat>
  <Paragraphs>194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Solstice</vt:lpstr>
      <vt:lpstr>     1) Structural Symmetry 2) Bookshelf Problem</vt:lpstr>
      <vt:lpstr>Making Use of Problem Symmetry</vt:lpstr>
      <vt:lpstr>Using Symmetry</vt:lpstr>
      <vt:lpstr>Slide 4</vt:lpstr>
      <vt:lpstr>To easily vary fillet radius…</vt:lpstr>
      <vt:lpstr>My Log File Listing</vt:lpstr>
      <vt:lpstr>Edited and Annotated Version</vt:lpstr>
      <vt:lpstr>Using Variables in Input Files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 Elements</dc:title>
  <dc:creator>jake</dc:creator>
  <cp:lastModifiedBy>Carl</cp:lastModifiedBy>
  <cp:revision>71</cp:revision>
  <dcterms:created xsi:type="dcterms:W3CDTF">2007-10-15T20:53:06Z</dcterms:created>
  <dcterms:modified xsi:type="dcterms:W3CDTF">2009-10-01T15:43:37Z</dcterms:modified>
</cp:coreProperties>
</file>