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65" r:id="rId4"/>
    <p:sldId id="258" r:id="rId5"/>
    <p:sldId id="260" r:id="rId6"/>
    <p:sldId id="259"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27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E04386-CFB9-40EE-B069-4AAFB242FEF4}" type="datetimeFigureOut">
              <a:rPr lang="en-US" smtClean="0"/>
              <a:pPr/>
              <a:t>1/28/2010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36FACC-2178-46AC-AC22-7D8A723C7F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36FACC-2178-46AC-AC22-7D8A723C7F6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36FACC-2178-46AC-AC22-7D8A723C7F6F}"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6F46CB1-F5F9-4FFA-ADE0-5A75BB1E56A7}" type="datetimeFigureOut">
              <a:rPr lang="en-US" smtClean="0"/>
              <a:pPr/>
              <a:t>1/28/2010</a:t>
            </a:fld>
            <a:endParaRPr lang="en-US" dirty="0"/>
          </a:p>
        </p:txBody>
      </p:sp>
      <p:sp>
        <p:nvSpPr>
          <p:cNvPr id="20" name="Footer Placeholder 19"/>
          <p:cNvSpPr>
            <a:spLocks noGrp="1"/>
          </p:cNvSpPr>
          <p:nvPr>
            <p:ph type="ftr" sz="quarter" idx="11"/>
          </p:nvPr>
        </p:nvSpPr>
        <p:spPr/>
        <p:txBody>
          <a:bodyPr/>
          <a:lstStyle>
            <a:extLst/>
          </a:lstStyle>
          <a:p>
            <a:pPr algn="ctr"/>
            <a:r>
              <a:rPr lang="en-US" smtClean="0"/>
              <a:t>Jake Blanchard</a:t>
            </a:r>
            <a:endParaRPr lang="en-US" dirty="0"/>
          </a:p>
        </p:txBody>
      </p:sp>
      <p:sp>
        <p:nvSpPr>
          <p:cNvPr id="10" name="Slide Number Placeholder 9"/>
          <p:cNvSpPr>
            <a:spLocks noGrp="1"/>
          </p:cNvSpPr>
          <p:nvPr>
            <p:ph type="sldNum" sz="quarter" idx="12"/>
          </p:nvPr>
        </p:nvSpPr>
        <p:spPr/>
        <p:txBody>
          <a:bodyPr/>
          <a:lstStyle>
            <a:extLst/>
          </a:lstStyle>
          <a:p>
            <a:fld id="{7DB86EFC-DCC0-49D5-B235-3616A00DD5E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B86EFC-DCC0-49D5-B235-3616A00DD5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B86EFC-DCC0-49D5-B235-3616A00DD5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pPr algn="ctr"/>
            <a:r>
              <a:rPr lang="en-US" smtClean="0"/>
              <a:t>Jake Blanchard</a:t>
            </a:r>
            <a:endParaRPr lang="en-US" dirty="0"/>
          </a:p>
        </p:txBody>
      </p:sp>
      <p:sp>
        <p:nvSpPr>
          <p:cNvPr id="6" name="Slide Number Placeholder 5"/>
          <p:cNvSpPr>
            <a:spLocks noGrp="1"/>
          </p:cNvSpPr>
          <p:nvPr>
            <p:ph type="sldNum" sz="quarter" idx="12"/>
          </p:nvPr>
        </p:nvSpPr>
        <p:spPr/>
        <p:txBody>
          <a:bodyPr/>
          <a:lstStyle>
            <a:extLst/>
          </a:lstStyle>
          <a:p>
            <a:fld id="{7DB86EFC-DCC0-49D5-B235-3616A00DD5E8}" type="slidenum">
              <a:rPr lang="en-US" smtClean="0"/>
              <a:pPr/>
              <a:t>‹#›</a:t>
            </a:fld>
            <a:endParaRPr lang="en-US" dirty="0"/>
          </a:p>
        </p:txBody>
      </p:sp>
      <p:pic>
        <p:nvPicPr>
          <p:cNvPr id="7" name="Picture 31"/>
          <p:cNvPicPr>
            <a:picLocks noChangeAspect="1" noChangeArrowheads="1"/>
          </p:cNvPicPr>
          <p:nvPr userDrawn="1"/>
        </p:nvPicPr>
        <p:blipFill>
          <a:blip r:embed="rId2" cstate="print"/>
          <a:srcRect/>
          <a:stretch>
            <a:fillRect/>
          </a:stretch>
        </p:blipFill>
        <p:spPr bwMode="auto">
          <a:xfrm>
            <a:off x="7010400" y="6451600"/>
            <a:ext cx="2133600" cy="406400"/>
          </a:xfrm>
          <a:prstGeom prst="rect">
            <a:avLst/>
          </a:prstGeom>
          <a:noFill/>
          <a:ln w="12700">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B86EFC-DCC0-49D5-B235-3616A00DD5E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B86EFC-DCC0-49D5-B235-3616A00DD5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DB86EFC-DCC0-49D5-B235-3616A00DD5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DB86EFC-DCC0-49D5-B235-3616A00DD5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DB86EFC-DCC0-49D5-B235-3616A00DD5E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B86EFC-DCC0-49D5-B235-3616A00DD5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6F46CB1-F5F9-4FFA-ADE0-5A75BB1E56A7}" type="datetimeFigureOut">
              <a:rPr lang="en-US" smtClean="0"/>
              <a:pPr/>
              <a:t>1/28/2010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B86EFC-DCC0-49D5-B235-3616A00DD5E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F46CB1-F5F9-4FFA-ADE0-5A75BB1E56A7}" type="datetimeFigureOut">
              <a:rPr lang="en-US" smtClean="0"/>
              <a:pPr/>
              <a:t>1/28/2010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DB86EFC-DCC0-49D5-B235-3616A00DD5E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EMA 405</a:t>
            </a:r>
            <a:endParaRPr lang="en-US" dirty="0"/>
          </a:p>
        </p:txBody>
      </p:sp>
      <p:sp>
        <p:nvSpPr>
          <p:cNvPr id="3" name="Subtitle 2"/>
          <p:cNvSpPr>
            <a:spLocks noGrp="1"/>
          </p:cNvSpPr>
          <p:nvPr>
            <p:ph type="subTitle" idx="1"/>
          </p:nvPr>
        </p:nvSpPr>
        <p:spPr/>
        <p:txBody>
          <a:bodyPr/>
          <a:lstStyle/>
          <a:p>
            <a:r>
              <a:rPr lang="en-US" dirty="0" smtClean="0"/>
              <a:t>Tips for Using Truss Elements in ANSYS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itchFamily="34" charset="0"/>
              </a:rPr>
              <a:t>Numbering and Load Labels</a:t>
            </a:r>
            <a:endParaRPr lang="en-US" dirty="0"/>
          </a:p>
        </p:txBody>
      </p:sp>
      <p:sp>
        <p:nvSpPr>
          <p:cNvPr id="3" name="Content Placeholder 2"/>
          <p:cNvSpPr>
            <a:spLocks noGrp="1"/>
          </p:cNvSpPr>
          <p:nvPr>
            <p:ph idx="1"/>
          </p:nvPr>
        </p:nvSpPr>
        <p:spPr/>
        <p:txBody>
          <a:bodyPr>
            <a:normAutofit/>
          </a:bodyPr>
          <a:lstStyle/>
          <a:p>
            <a:pPr marL="173038" indent="-173038">
              <a:spcAft>
                <a:spcPct val="50000"/>
              </a:spcAft>
              <a:buFontTx/>
              <a:buChar char="•"/>
            </a:pPr>
            <a:r>
              <a:rPr lang="en-US" sz="1600" dirty="0" smtClean="0">
                <a:latin typeface="Helvetica" pitchFamily="34" charset="0"/>
              </a:rPr>
              <a:t>The numbers associated with the nodes and elements may be displayed using </a:t>
            </a:r>
            <a:r>
              <a:rPr lang="en-US" sz="1600" b="1" dirty="0" smtClean="0">
                <a:latin typeface="Helvetica" pitchFamily="34" charset="0"/>
              </a:rPr>
              <a:t>Plot Controls &gt;Numbering.  </a:t>
            </a:r>
            <a:r>
              <a:rPr lang="en-US" sz="1600" dirty="0" smtClean="0">
                <a:latin typeface="Helvetica" pitchFamily="34" charset="0"/>
              </a:rPr>
              <a:t>To show the material or real constant associated with each element, select that item from the Elem/Attribute scroll list. </a:t>
            </a: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r>
              <a:rPr lang="en-US" sz="1600" dirty="0" smtClean="0">
                <a:latin typeface="Helvetica" pitchFamily="34" charset="0"/>
              </a:rPr>
              <a:t>The load and boundary condition  labels can be refreshed by </a:t>
            </a:r>
            <a:r>
              <a:rPr lang="en-US" sz="1600" b="1" dirty="0" smtClean="0">
                <a:latin typeface="Helvetica" pitchFamily="34" charset="0"/>
              </a:rPr>
              <a:t>Plot Controls &gt;Symbols </a:t>
            </a:r>
            <a:r>
              <a:rPr lang="en-US" sz="1600" dirty="0" smtClean="0">
                <a:latin typeface="Helvetica" pitchFamily="34" charset="0"/>
              </a:rPr>
              <a:t>and selecting all applied B.C.s</a:t>
            </a: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smtClean="0">
              <a:latin typeface="Helvetica" pitchFamily="34" charset="0"/>
            </a:endParaRPr>
          </a:p>
          <a:p>
            <a:pPr marL="173038" indent="-173038">
              <a:spcAft>
                <a:spcPct val="50000"/>
              </a:spcAft>
              <a:buFontTx/>
              <a:buChar char="•"/>
            </a:pPr>
            <a:endParaRPr lang="en-US" sz="1600" dirty="0">
              <a:latin typeface="Helvetica" pitchFamily="34" charset="0"/>
            </a:endParaRPr>
          </a:p>
        </p:txBody>
      </p:sp>
      <p:pic>
        <p:nvPicPr>
          <p:cNvPr id="4" name="Picture 2054"/>
          <p:cNvPicPr>
            <a:picLocks noChangeAspect="1" noChangeArrowheads="1"/>
          </p:cNvPicPr>
          <p:nvPr/>
        </p:nvPicPr>
        <p:blipFill>
          <a:blip r:embed="rId2" cstate="print"/>
          <a:srcRect/>
          <a:stretch>
            <a:fillRect/>
          </a:stretch>
        </p:blipFill>
        <p:spPr bwMode="auto">
          <a:xfrm>
            <a:off x="1641475" y="2590800"/>
            <a:ext cx="3352800" cy="2773363"/>
          </a:xfrm>
          <a:prstGeom prst="rect">
            <a:avLst/>
          </a:prstGeom>
          <a:noFill/>
          <a:ln w="9525">
            <a:noFill/>
            <a:miter lim="800000"/>
            <a:headEnd/>
            <a:tailEnd/>
          </a:ln>
          <a:effectLst/>
        </p:spPr>
      </p:pic>
      <p:pic>
        <p:nvPicPr>
          <p:cNvPr id="5" name="Picture 2055" descr="C:\New Stuff\EMA405\p1000.jpg"/>
          <p:cNvPicPr>
            <a:picLocks noChangeAspect="1" noChangeArrowheads="1"/>
          </p:cNvPicPr>
          <p:nvPr/>
        </p:nvPicPr>
        <p:blipFill>
          <a:blip r:embed="rId3" cstate="print"/>
          <a:srcRect l="30328" t="10544" r="25957" b="17346"/>
          <a:stretch>
            <a:fillRect/>
          </a:stretch>
        </p:blipFill>
        <p:spPr bwMode="auto">
          <a:xfrm>
            <a:off x="6061075" y="2286000"/>
            <a:ext cx="2473325" cy="32766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Truss Elements in ANSYS</a:t>
            </a:r>
            <a:endParaRPr lang="en-US" dirty="0"/>
          </a:p>
        </p:txBody>
      </p:sp>
      <p:sp>
        <p:nvSpPr>
          <p:cNvPr id="3" name="Content Placeholder 2"/>
          <p:cNvSpPr>
            <a:spLocks noGrp="1"/>
          </p:cNvSpPr>
          <p:nvPr>
            <p:ph idx="1"/>
          </p:nvPr>
        </p:nvSpPr>
        <p:spPr>
          <a:xfrm>
            <a:off x="1066800" y="1935480"/>
            <a:ext cx="7620000" cy="4465320"/>
          </a:xfrm>
        </p:spPr>
        <p:txBody>
          <a:bodyPr>
            <a:normAutofit fontScale="92500" lnSpcReduction="20000"/>
          </a:bodyPr>
          <a:lstStyle/>
          <a:p>
            <a:r>
              <a:rPr lang="en-US" dirty="0" smtClean="0"/>
              <a:t>We don’t really need to “mesh” a truss model</a:t>
            </a:r>
          </a:p>
          <a:p>
            <a:r>
              <a:rPr lang="en-US" dirty="0" smtClean="0"/>
              <a:t>Just define nodes directly (Modeling/Create/Nodes/In Active CS)</a:t>
            </a:r>
          </a:p>
          <a:p>
            <a:r>
              <a:rPr lang="en-US" dirty="0" smtClean="0"/>
              <a:t>All you need is one element per “line” in the truss model</a:t>
            </a:r>
          </a:p>
          <a:p>
            <a:r>
              <a:rPr lang="en-US" dirty="0" smtClean="0"/>
              <a:t>Then create elements (Modeling/Create/Elements/Auto Numbered/Thru Nodes)</a:t>
            </a:r>
          </a:p>
          <a:p>
            <a:r>
              <a:rPr lang="en-US" dirty="0" smtClean="0"/>
              <a:t>Apply boundary conditions and loads to nodes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Truss Element Types in ANSYS</a:t>
            </a:r>
            <a:endParaRPr lang="en-US" dirty="0"/>
          </a:p>
        </p:txBody>
      </p:sp>
      <p:sp>
        <p:nvSpPr>
          <p:cNvPr id="3" name="Content Placeholder 2"/>
          <p:cNvSpPr>
            <a:spLocks noGrp="1"/>
          </p:cNvSpPr>
          <p:nvPr>
            <p:ph idx="1"/>
          </p:nvPr>
        </p:nvSpPr>
        <p:spPr/>
        <p:txBody>
          <a:bodyPr/>
          <a:lstStyle/>
          <a:p>
            <a:r>
              <a:rPr lang="en-US" sz="2000" dirty="0" smtClean="0">
                <a:latin typeface="Helvetica" pitchFamily="34" charset="0"/>
              </a:rPr>
              <a:t>Besides trusses, link elements are commonly used to model cable systems, springs (k=EA/L), and actuator arms.  ANSYS has 5 link elements in its library.</a:t>
            </a:r>
          </a:p>
          <a:p>
            <a:pPr>
              <a:buNone/>
            </a:pPr>
            <a:endParaRPr lang="en-US" dirty="0"/>
          </a:p>
        </p:txBody>
      </p:sp>
      <p:grpSp>
        <p:nvGrpSpPr>
          <p:cNvPr id="4" name="Group 3"/>
          <p:cNvGrpSpPr>
            <a:grpSpLocks/>
          </p:cNvGrpSpPr>
          <p:nvPr/>
        </p:nvGrpSpPr>
        <p:grpSpPr bwMode="auto">
          <a:xfrm>
            <a:off x="1828800" y="2667000"/>
            <a:ext cx="6851650" cy="3124200"/>
            <a:chOff x="0" y="0"/>
            <a:chExt cx="5324" cy="750"/>
          </a:xfrm>
        </p:grpSpPr>
        <p:sp>
          <p:nvSpPr>
            <p:cNvPr id="5" name="Rectangle 4"/>
            <p:cNvSpPr>
              <a:spLocks noChangeArrowheads="1"/>
            </p:cNvSpPr>
            <p:nvPr/>
          </p:nvSpPr>
          <p:spPr bwMode="auto">
            <a:xfrm>
              <a:off x="0" y="0"/>
              <a:ext cx="5324" cy="750"/>
            </a:xfrm>
            <a:prstGeom prst="rect">
              <a:avLst/>
            </a:prstGeom>
            <a:solidFill>
              <a:srgbClr val="FFFFFF"/>
            </a:solidFill>
            <a:ln w="9525">
              <a:noFill/>
              <a:miter lim="800000"/>
              <a:headEnd/>
              <a:tailEnd/>
            </a:ln>
            <a:effectLst/>
          </p:spPr>
          <p:txBody>
            <a:bodyPr/>
            <a:lstStyle/>
            <a:p>
              <a:endParaRPr lang="en-US" sz="1600"/>
            </a:p>
          </p:txBody>
        </p:sp>
        <p:sp>
          <p:nvSpPr>
            <p:cNvPr id="6" name="Rectangle 5"/>
            <p:cNvSpPr>
              <a:spLocks noChangeArrowheads="1"/>
            </p:cNvSpPr>
            <p:nvPr/>
          </p:nvSpPr>
          <p:spPr bwMode="auto">
            <a:xfrm>
              <a:off x="0" y="0"/>
              <a:ext cx="5324" cy="750"/>
            </a:xfrm>
            <a:prstGeom prst="rect">
              <a:avLst/>
            </a:prstGeom>
            <a:solidFill>
              <a:srgbClr val="FFFFFF"/>
            </a:solidFill>
            <a:ln w="9525">
              <a:noFill/>
              <a:miter lim="800000"/>
              <a:headEnd/>
              <a:tailEnd/>
            </a:ln>
            <a:effectLst/>
          </p:spPr>
          <p:txBody>
            <a:bodyPr/>
            <a:lstStyle/>
            <a:p>
              <a:pPr marL="796925" indent="-796925" eaLnBrk="0" hangingPunct="0">
                <a:spcAft>
                  <a:spcPct val="50000"/>
                </a:spcAft>
              </a:pPr>
              <a:r>
                <a:rPr lang="en-US" sz="1600" dirty="0">
                  <a:latin typeface="Helvetica" pitchFamily="34" charset="0"/>
                </a:rPr>
                <a:t>Link1 – 2D spar: Model must be completely in x-y plane</a:t>
              </a:r>
            </a:p>
            <a:p>
              <a:pPr marL="796925" indent="-796925" eaLnBrk="0" hangingPunct="0">
                <a:spcAft>
                  <a:spcPct val="50000"/>
                </a:spcAft>
              </a:pPr>
              <a:r>
                <a:rPr lang="en-US" sz="1600" dirty="0">
                  <a:latin typeface="Helvetica" pitchFamily="34" charset="0"/>
                </a:rPr>
                <a:t>Link8 – 3D spar</a:t>
              </a:r>
            </a:p>
            <a:p>
              <a:pPr marL="796925" indent="-796925" eaLnBrk="0" hangingPunct="0">
                <a:spcAft>
                  <a:spcPct val="50000"/>
                </a:spcAft>
              </a:pPr>
              <a:r>
                <a:rPr lang="en-US" sz="1600" dirty="0">
                  <a:latin typeface="Helvetica" pitchFamily="34" charset="0"/>
                </a:rPr>
                <a:t>Link10 – Bilinear 3D Spar: allows for the creation of tension only or compression only elements.  Useful for modeling cables or contact only supports</a:t>
              </a:r>
            </a:p>
            <a:p>
              <a:pPr marL="796925" indent="-796925" eaLnBrk="0" hangingPunct="0">
                <a:spcAft>
                  <a:spcPct val="50000"/>
                </a:spcAft>
              </a:pPr>
              <a:r>
                <a:rPr lang="en-US" sz="1600" dirty="0">
                  <a:latin typeface="Helvetica" pitchFamily="34" charset="0"/>
                </a:rPr>
                <a:t>Link11 – ANSYS calls this a linear actuator, but it can be thought of as a shock absorber as damping as well as spring stiffness is applied.</a:t>
              </a:r>
            </a:p>
            <a:p>
              <a:pPr marL="796925" indent="-796925" eaLnBrk="0" hangingPunct="0">
                <a:spcAft>
                  <a:spcPct val="50000"/>
                </a:spcAft>
              </a:pPr>
              <a:r>
                <a:rPr lang="en-US" sz="1600" dirty="0">
                  <a:latin typeface="Helvetica" pitchFamily="34" charset="0"/>
                </a:rPr>
                <a:t>Link180 – 3D finite strain spar: similar to link8 but with improved nonlinear capabilities.  The higher number indicates this is a newer element in the ANSYS family.</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Processing</a:t>
            </a:r>
            <a:endParaRPr lang="en-US" dirty="0"/>
          </a:p>
        </p:txBody>
      </p:sp>
      <p:sp>
        <p:nvSpPr>
          <p:cNvPr id="3" name="Content Placeholder 2"/>
          <p:cNvSpPr>
            <a:spLocks noGrp="1"/>
          </p:cNvSpPr>
          <p:nvPr>
            <p:ph idx="1"/>
          </p:nvPr>
        </p:nvSpPr>
        <p:spPr/>
        <p:txBody>
          <a:bodyPr/>
          <a:lstStyle/>
          <a:p>
            <a:r>
              <a:rPr lang="en-US" dirty="0" smtClean="0"/>
              <a:t>To get stresses in elements, go to: General </a:t>
            </a:r>
            <a:r>
              <a:rPr lang="en-US" dirty="0" err="1" smtClean="0"/>
              <a:t>Postproc</a:t>
            </a:r>
            <a:r>
              <a:rPr lang="en-US" dirty="0" smtClean="0"/>
              <a:t>/List Results/Element Solution and then Stress/Line Element Results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Test Problem</a:t>
            </a:r>
            <a:endParaRPr lang="en-US" dirty="0"/>
          </a:p>
        </p:txBody>
      </p:sp>
      <p:sp>
        <p:nvSpPr>
          <p:cNvPr id="3" name="Content Placeholder 2"/>
          <p:cNvSpPr>
            <a:spLocks noGrp="1"/>
          </p:cNvSpPr>
          <p:nvPr>
            <p:ph idx="1"/>
          </p:nvPr>
        </p:nvSpPr>
        <p:spPr>
          <a:xfrm>
            <a:off x="1435608" y="1447800"/>
            <a:ext cx="3441192" cy="5029200"/>
          </a:xfrm>
        </p:spPr>
        <p:txBody>
          <a:bodyPr>
            <a:normAutofit lnSpcReduction="10000"/>
          </a:bodyPr>
          <a:lstStyle/>
          <a:p>
            <a:r>
              <a:rPr lang="en-US" dirty="0" smtClean="0"/>
              <a:t>E=200 GPa</a:t>
            </a:r>
          </a:p>
          <a:p>
            <a:r>
              <a:rPr lang="en-US" dirty="0" smtClean="0">
                <a:sym typeface="Symbol"/>
              </a:rPr>
              <a:t>=0.27</a:t>
            </a:r>
            <a:endParaRPr lang="en-US" dirty="0" smtClean="0"/>
          </a:p>
          <a:p>
            <a:r>
              <a:rPr lang="en-US" dirty="0" smtClean="0"/>
              <a:t>A=2 cm</a:t>
            </a:r>
            <a:r>
              <a:rPr lang="en-US" baseline="30000" dirty="0" smtClean="0"/>
              <a:t>2</a:t>
            </a:r>
          </a:p>
          <a:p>
            <a:r>
              <a:rPr lang="en-US" dirty="0" smtClean="0"/>
              <a:t>Use 2-D spar element</a:t>
            </a:r>
          </a:p>
          <a:p>
            <a:r>
              <a:rPr lang="en-US" dirty="0" smtClean="0"/>
              <a:t>Expected results: </a:t>
            </a:r>
            <a:r>
              <a:rPr lang="en-US" dirty="0" err="1" smtClean="0">
                <a:solidFill>
                  <a:srgbClr val="FF0000"/>
                </a:solidFill>
              </a:rPr>
              <a:t>dmax</a:t>
            </a:r>
            <a:r>
              <a:rPr lang="en-US" dirty="0" smtClean="0">
                <a:solidFill>
                  <a:srgbClr val="FF0000"/>
                </a:solidFill>
              </a:rPr>
              <a:t> (</a:t>
            </a:r>
            <a:r>
              <a:rPr lang="en-US" dirty="0" err="1" smtClean="0">
                <a:solidFill>
                  <a:srgbClr val="FF0000"/>
                </a:solidFill>
              </a:rPr>
              <a:t>usum</a:t>
            </a:r>
            <a:r>
              <a:rPr lang="en-US" dirty="0" smtClean="0">
                <a:solidFill>
                  <a:srgbClr val="FF0000"/>
                </a:solidFill>
              </a:rPr>
              <a:t>)=22.2 microns; </a:t>
            </a:r>
            <a:r>
              <a:rPr lang="en-US" dirty="0" err="1" smtClean="0">
                <a:solidFill>
                  <a:srgbClr val="FF0000"/>
                </a:solidFill>
              </a:rPr>
              <a:t>smax</a:t>
            </a:r>
            <a:r>
              <a:rPr lang="en-US" dirty="0" smtClean="0">
                <a:solidFill>
                  <a:srgbClr val="FF0000"/>
                </a:solidFill>
              </a:rPr>
              <a:t>=2.6 MPa</a:t>
            </a:r>
          </a:p>
        </p:txBody>
      </p:sp>
      <p:cxnSp>
        <p:nvCxnSpPr>
          <p:cNvPr id="5" name="Straight Connector 4"/>
          <p:cNvCxnSpPr/>
          <p:nvPr/>
        </p:nvCxnSpPr>
        <p:spPr>
          <a:xfrm>
            <a:off x="6019800" y="3352800"/>
            <a:ext cx="2057400" cy="1588"/>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6200000" flipH="1">
            <a:off x="6019800" y="1295400"/>
            <a:ext cx="2057400" cy="205740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7696200" y="4114800"/>
            <a:ext cx="762000" cy="1588"/>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467600" y="4648200"/>
            <a:ext cx="1143000" cy="369332"/>
          </a:xfrm>
          <a:prstGeom prst="rect">
            <a:avLst/>
          </a:prstGeom>
          <a:noFill/>
        </p:spPr>
        <p:txBody>
          <a:bodyPr wrap="square" rtlCol="0">
            <a:spAutoFit/>
          </a:bodyPr>
          <a:lstStyle/>
          <a:p>
            <a:r>
              <a:rPr lang="en-US" dirty="0" smtClean="0"/>
              <a:t>F=300 N</a:t>
            </a:r>
            <a:endParaRPr lang="en-US" dirty="0"/>
          </a:p>
        </p:txBody>
      </p:sp>
      <p:sp>
        <p:nvSpPr>
          <p:cNvPr id="14" name="TextBox 13"/>
          <p:cNvSpPr txBox="1"/>
          <p:nvPr/>
        </p:nvSpPr>
        <p:spPr>
          <a:xfrm>
            <a:off x="5105400" y="2209800"/>
            <a:ext cx="1143000" cy="369332"/>
          </a:xfrm>
          <a:prstGeom prst="rect">
            <a:avLst/>
          </a:prstGeom>
          <a:noFill/>
        </p:spPr>
        <p:txBody>
          <a:bodyPr wrap="square" rtlCol="0">
            <a:spAutoFit/>
          </a:bodyPr>
          <a:lstStyle/>
          <a:p>
            <a:r>
              <a:rPr lang="en-US" dirty="0" smtClean="0"/>
              <a:t>35 cm</a:t>
            </a:r>
            <a:endParaRPr lang="en-US" dirty="0"/>
          </a:p>
        </p:txBody>
      </p:sp>
      <p:sp>
        <p:nvSpPr>
          <p:cNvPr id="15" name="TextBox 14"/>
          <p:cNvSpPr txBox="1"/>
          <p:nvPr/>
        </p:nvSpPr>
        <p:spPr>
          <a:xfrm>
            <a:off x="6629400" y="3429000"/>
            <a:ext cx="1143000" cy="369332"/>
          </a:xfrm>
          <a:prstGeom prst="rect">
            <a:avLst/>
          </a:prstGeom>
          <a:noFill/>
        </p:spPr>
        <p:txBody>
          <a:bodyPr wrap="square" rtlCol="0">
            <a:spAutoFit/>
          </a:bodyPr>
          <a:lstStyle/>
          <a:p>
            <a:r>
              <a:rPr lang="en-US" dirty="0" smtClean="0"/>
              <a:t>50 cm</a:t>
            </a:r>
            <a:endParaRPr lang="en-US" dirty="0"/>
          </a:p>
        </p:txBody>
      </p:sp>
      <p:cxnSp>
        <p:nvCxnSpPr>
          <p:cNvPr id="17" name="Straight Arrow Connector 16"/>
          <p:cNvCxnSpPr/>
          <p:nvPr/>
        </p:nvCxnSpPr>
        <p:spPr>
          <a:xfrm rot="5400000" flipH="1" flipV="1">
            <a:off x="5143500" y="17145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5181600" y="2971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67600" y="36576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a:off x="6019800" y="3657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Element Properties</a:t>
            </a:r>
            <a:endParaRPr lang="en-US" dirty="0"/>
          </a:p>
        </p:txBody>
      </p:sp>
      <p:sp>
        <p:nvSpPr>
          <p:cNvPr id="3" name="Content Placeholder 2"/>
          <p:cNvSpPr>
            <a:spLocks noGrp="1"/>
          </p:cNvSpPr>
          <p:nvPr>
            <p:ph idx="1"/>
          </p:nvPr>
        </p:nvSpPr>
        <p:spPr/>
        <p:txBody>
          <a:bodyPr/>
          <a:lstStyle/>
          <a:p>
            <a:r>
              <a:rPr lang="en-US" dirty="0" smtClean="0"/>
              <a:t>If you want to alter the properties of elements after they are created</a:t>
            </a:r>
          </a:p>
          <a:p>
            <a:pPr lvl="1"/>
            <a:r>
              <a:rPr lang="en-US" dirty="0" smtClean="0"/>
              <a:t>Create second set of properties (real constants, element type, material properties, etc.)</a:t>
            </a:r>
          </a:p>
          <a:p>
            <a:pPr lvl="1"/>
            <a:r>
              <a:rPr lang="en-US" dirty="0" smtClean="0"/>
              <a:t>Then go to Modeling/Move or Modify/Elements/Modify Attrib</a:t>
            </a:r>
          </a:p>
          <a:p>
            <a:r>
              <a:rPr lang="en-US" dirty="0" smtClean="0"/>
              <a:t>To check, go to List/Elements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Slight Modification</a:t>
            </a:r>
            <a:endParaRPr lang="en-US" dirty="0"/>
          </a:p>
        </p:txBody>
      </p:sp>
      <p:sp>
        <p:nvSpPr>
          <p:cNvPr id="3" name="Content Placeholder 2"/>
          <p:cNvSpPr>
            <a:spLocks noGrp="1"/>
          </p:cNvSpPr>
          <p:nvPr>
            <p:ph idx="1"/>
          </p:nvPr>
        </p:nvSpPr>
        <p:spPr/>
        <p:txBody>
          <a:bodyPr/>
          <a:lstStyle/>
          <a:p>
            <a:r>
              <a:rPr lang="en-US" dirty="0" smtClean="0"/>
              <a:t>Now switch “angled” bar to E=300 GPa and A=4 cm</a:t>
            </a:r>
            <a:r>
              <a:rPr lang="en-US" baseline="30000" dirty="0" smtClean="0"/>
              <a:t>2</a:t>
            </a:r>
          </a:p>
          <a:p>
            <a:r>
              <a:rPr lang="en-US" dirty="0" smtClean="0"/>
              <a:t>Expected Results: </a:t>
            </a:r>
            <a:r>
              <a:rPr lang="en-US" dirty="0" err="1" smtClean="0"/>
              <a:t>dmax</a:t>
            </a:r>
            <a:r>
              <a:rPr lang="en-US" dirty="0" smtClean="0"/>
              <a:t>=</a:t>
            </a:r>
            <a:r>
              <a:rPr lang="en-US" dirty="0" smtClean="0">
                <a:solidFill>
                  <a:srgbClr val="FF0000"/>
                </a:solidFill>
              </a:rPr>
              <a:t>13.4 microns; </a:t>
            </a:r>
            <a:r>
              <a:rPr lang="en-US" dirty="0" err="1" smtClean="0">
                <a:solidFill>
                  <a:srgbClr val="FF0000"/>
                </a:solidFill>
              </a:rPr>
              <a:t>smax</a:t>
            </a:r>
            <a:r>
              <a:rPr lang="en-US" dirty="0" smtClean="0">
                <a:solidFill>
                  <a:srgbClr val="FF0000"/>
                </a:solidFill>
              </a:rPr>
              <a:t>=1.31 MPa</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Calibri" pitchFamily="34" charset="0"/>
              </a:rPr>
              <a:t>Getting Results From the Element Table</a:t>
            </a:r>
            <a:endParaRPr lang="en-US" sz="3200" dirty="0"/>
          </a:p>
        </p:txBody>
      </p:sp>
      <p:sp>
        <p:nvSpPr>
          <p:cNvPr id="3" name="Content Placeholder 2"/>
          <p:cNvSpPr>
            <a:spLocks noGrp="1"/>
          </p:cNvSpPr>
          <p:nvPr>
            <p:ph idx="1"/>
          </p:nvPr>
        </p:nvSpPr>
        <p:spPr/>
        <p:txBody>
          <a:bodyPr>
            <a:normAutofit/>
          </a:bodyPr>
          <a:lstStyle/>
          <a:p>
            <a:r>
              <a:rPr lang="en-US" sz="1600" dirty="0" smtClean="0">
                <a:latin typeface="Constantia" pitchFamily="18" charset="0"/>
              </a:rPr>
              <a:t>For line elements (links, beams, etc. ) the </a:t>
            </a:r>
            <a:r>
              <a:rPr lang="en-US" sz="1600" b="1" dirty="0" smtClean="0">
                <a:latin typeface="Constantia" pitchFamily="18" charset="0"/>
              </a:rPr>
              <a:t>Element Table</a:t>
            </a:r>
            <a:r>
              <a:rPr lang="en-US" sz="1600" dirty="0" smtClean="0">
                <a:latin typeface="Constantia" pitchFamily="18" charset="0"/>
              </a:rPr>
              <a:t> is used to access results data. The Element Table is different for each element, therefore, we need to look at the help file for LINK1 or LINK8 (Type </a:t>
            </a:r>
            <a:r>
              <a:rPr lang="en-US" sz="1600" b="1" dirty="0" smtClean="0">
                <a:latin typeface="Constantia" pitchFamily="18" charset="0"/>
              </a:rPr>
              <a:t>help link8</a:t>
            </a:r>
            <a:r>
              <a:rPr lang="en-US" sz="1600" dirty="0" smtClean="0">
                <a:latin typeface="Constantia" pitchFamily="18" charset="0"/>
              </a:rPr>
              <a:t> in the command line). From Table 8.2 in the Help file, we can see that the stress (SAXL) can be obtained 1using the item 'LS,1‘, and the element load (MFORX) using ‘SMISC,1”. </a:t>
            </a:r>
          </a:p>
          <a:p>
            <a:endParaRPr lang="en-US" sz="1600" dirty="0"/>
          </a:p>
        </p:txBody>
      </p:sp>
      <p:pic>
        <p:nvPicPr>
          <p:cNvPr id="4" name="Picture 1028"/>
          <p:cNvPicPr>
            <a:picLocks noChangeAspect="1" noChangeArrowheads="1"/>
          </p:cNvPicPr>
          <p:nvPr/>
        </p:nvPicPr>
        <p:blipFill>
          <a:blip r:embed="rId2" cstate="print"/>
          <a:srcRect l="1099" t="13260" r="6593" b="1500"/>
          <a:stretch>
            <a:fillRect/>
          </a:stretch>
        </p:blipFill>
        <p:spPr bwMode="auto">
          <a:xfrm>
            <a:off x="2057400" y="2819400"/>
            <a:ext cx="5715000" cy="3062288"/>
          </a:xfrm>
          <a:prstGeom prst="rect">
            <a:avLst/>
          </a:prstGeom>
          <a:noFill/>
          <a:ln w="9525">
            <a:noFill/>
            <a:miter lim="800000"/>
            <a:headEnd/>
            <a:tailEnd/>
          </a:ln>
          <a:effectLst/>
        </p:spPr>
      </p:pic>
      <p:sp>
        <p:nvSpPr>
          <p:cNvPr id="5" name="AutoShape 1033"/>
          <p:cNvSpPr>
            <a:spLocks noChangeArrowheads="1"/>
          </p:cNvSpPr>
          <p:nvPr/>
        </p:nvSpPr>
        <p:spPr bwMode="auto">
          <a:xfrm>
            <a:off x="2260600" y="5375275"/>
            <a:ext cx="304800" cy="76200"/>
          </a:xfrm>
          <a:prstGeom prst="rightArrow">
            <a:avLst>
              <a:gd name="adj1" fmla="val 50000"/>
              <a:gd name="adj2" fmla="val 100000"/>
            </a:avLst>
          </a:prstGeom>
          <a:solidFill>
            <a:schemeClr val="accent1"/>
          </a:solidFill>
          <a:ln w="9525">
            <a:solidFill>
              <a:schemeClr val="tx1"/>
            </a:solidFill>
            <a:miter lim="800000"/>
            <a:headEnd/>
            <a:tailEnd/>
          </a:ln>
          <a:effectLst/>
        </p:spPr>
        <p:txBody>
          <a:bodyPr wrap="none" anchor="ctr"/>
          <a:lstStyle/>
          <a:p>
            <a:endParaRPr lang="en-US"/>
          </a:p>
        </p:txBody>
      </p:sp>
      <p:sp>
        <p:nvSpPr>
          <p:cNvPr id="6" name="AutoShape 1034"/>
          <p:cNvSpPr>
            <a:spLocks noChangeArrowheads="1"/>
          </p:cNvSpPr>
          <p:nvPr/>
        </p:nvSpPr>
        <p:spPr bwMode="auto">
          <a:xfrm>
            <a:off x="2286000" y="3505200"/>
            <a:ext cx="304800" cy="76200"/>
          </a:xfrm>
          <a:prstGeom prst="rightArrow">
            <a:avLst>
              <a:gd name="adj1" fmla="val 50000"/>
              <a:gd name="adj2" fmla="val 100000"/>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alibri" pitchFamily="34" charset="0"/>
              </a:rPr>
              <a:t>Element Table Continued</a:t>
            </a:r>
            <a:endParaRPr lang="en-US" sz="3600" dirty="0"/>
          </a:p>
        </p:txBody>
      </p:sp>
      <p:sp>
        <p:nvSpPr>
          <p:cNvPr id="3" name="Content Placeholder 2"/>
          <p:cNvSpPr>
            <a:spLocks noGrp="1"/>
          </p:cNvSpPr>
          <p:nvPr>
            <p:ph idx="1"/>
          </p:nvPr>
        </p:nvSpPr>
        <p:spPr>
          <a:xfrm>
            <a:off x="1447800" y="1447800"/>
            <a:ext cx="7498080" cy="4800600"/>
          </a:xfrm>
        </p:spPr>
        <p:txBody>
          <a:bodyPr>
            <a:normAutofit fontScale="85000" lnSpcReduction="20000"/>
          </a:bodyPr>
          <a:lstStyle/>
          <a:p>
            <a:pPr>
              <a:buFontTx/>
              <a:buChar char="•"/>
            </a:pPr>
            <a:r>
              <a:rPr lang="en-US" dirty="0" smtClean="0">
                <a:latin typeface="Helvetica" pitchFamily="34" charset="0"/>
              </a:rPr>
              <a:t> </a:t>
            </a:r>
            <a:r>
              <a:rPr lang="en-US" sz="1600" dirty="0" smtClean="0">
                <a:latin typeface="Helvetica" pitchFamily="34" charset="0"/>
              </a:rPr>
              <a:t>From the </a:t>
            </a:r>
            <a:r>
              <a:rPr lang="en-US" sz="1600" b="1" dirty="0" smtClean="0">
                <a:latin typeface="Helvetica" pitchFamily="34" charset="0"/>
              </a:rPr>
              <a:t>General Postprocessor</a:t>
            </a:r>
            <a:r>
              <a:rPr lang="en-US" sz="1600" dirty="0" smtClean="0">
                <a:latin typeface="Helvetica" pitchFamily="34" charset="0"/>
              </a:rPr>
              <a:t> menu select </a:t>
            </a:r>
            <a:r>
              <a:rPr lang="en-US" sz="1600" b="1" dirty="0" smtClean="0">
                <a:latin typeface="Helvetica" pitchFamily="34" charset="0"/>
              </a:rPr>
              <a:t>Element Table &gt;Define Table</a:t>
            </a:r>
            <a:r>
              <a:rPr lang="en-US" sz="1600" dirty="0" smtClean="0">
                <a:latin typeface="Helvetica" pitchFamily="34" charset="0"/>
              </a:rPr>
              <a:t> </a:t>
            </a:r>
          </a:p>
          <a:p>
            <a:pPr>
              <a:buFontTx/>
              <a:buChar char="•"/>
            </a:pPr>
            <a:r>
              <a:rPr lang="en-US" sz="1600" dirty="0" smtClean="0">
                <a:latin typeface="Helvetica" pitchFamily="34" charset="0"/>
              </a:rPr>
              <a:t>Click on 'Add...' </a:t>
            </a:r>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pPr>
              <a:buFontTx/>
              <a:buChar char="•"/>
            </a:pPr>
            <a:endParaRPr lang="en-US" sz="1600" dirty="0" smtClean="0">
              <a:latin typeface="Helvetica" pitchFamily="34" charset="0"/>
            </a:endParaRPr>
          </a:p>
          <a:p>
            <a:pPr>
              <a:buFontTx/>
              <a:buChar char="•"/>
            </a:pPr>
            <a:r>
              <a:rPr lang="en-US" sz="1600" dirty="0" smtClean="0">
                <a:latin typeface="Helvetica" pitchFamily="34" charset="0"/>
              </a:rPr>
              <a:t>Type in a label (I used stress) </a:t>
            </a:r>
          </a:p>
          <a:p>
            <a:pPr>
              <a:buFontTx/>
              <a:buChar char="•"/>
            </a:pPr>
            <a:r>
              <a:rPr lang="en-US" sz="1600" dirty="0" smtClean="0">
                <a:latin typeface="Helvetica" pitchFamily="34" charset="0"/>
              </a:rPr>
              <a:t>Scroll down through the items and select by sequence number</a:t>
            </a:r>
          </a:p>
          <a:p>
            <a:pPr>
              <a:buFontTx/>
              <a:buChar char="•"/>
            </a:pPr>
            <a:r>
              <a:rPr lang="en-US" sz="1600" dirty="0" smtClean="0">
                <a:latin typeface="Helvetica" pitchFamily="34" charset="0"/>
              </a:rPr>
              <a:t>Select LS and then type 1 after LS, and hit apply</a:t>
            </a:r>
          </a:p>
          <a:p>
            <a:pPr>
              <a:buFontTx/>
              <a:buChar char="•"/>
            </a:pPr>
            <a:r>
              <a:rPr lang="en-US" sz="1600" dirty="0" smtClean="0">
                <a:latin typeface="Helvetica" pitchFamily="34" charset="0"/>
              </a:rPr>
              <a:t>In a similar manner, add an entry for the element forces (SMISC,1) </a:t>
            </a:r>
          </a:p>
          <a:p>
            <a:pPr>
              <a:buFontTx/>
              <a:buChar char="•"/>
            </a:pPr>
            <a:r>
              <a:rPr lang="en-US" sz="1600" dirty="0" smtClean="0">
                <a:latin typeface="Helvetica" pitchFamily="34" charset="0"/>
              </a:rPr>
              <a:t>These items may now be plotted or listed</a:t>
            </a:r>
          </a:p>
          <a:p>
            <a:endParaRPr lang="en-US" sz="1600" dirty="0" smtClean="0"/>
          </a:p>
        </p:txBody>
      </p:sp>
      <p:pic>
        <p:nvPicPr>
          <p:cNvPr id="4" name="Picture 5"/>
          <p:cNvPicPr>
            <a:picLocks noChangeAspect="1" noChangeArrowheads="1"/>
          </p:cNvPicPr>
          <p:nvPr/>
        </p:nvPicPr>
        <p:blipFill>
          <a:blip r:embed="rId2" cstate="print"/>
          <a:srcRect/>
          <a:stretch>
            <a:fillRect/>
          </a:stretch>
        </p:blipFill>
        <p:spPr bwMode="auto">
          <a:xfrm>
            <a:off x="2286000" y="2286000"/>
            <a:ext cx="5410200" cy="2473325"/>
          </a:xfrm>
          <a:prstGeom prst="rect">
            <a:avLst/>
          </a:prstGeom>
          <a:noFill/>
          <a:ln w="9525">
            <a:noFill/>
            <a:miter lim="800000"/>
            <a:headEnd/>
            <a:tailEnd/>
          </a:ln>
          <a:effectLst/>
        </p:spPr>
      </p:pic>
      <p:sp>
        <p:nvSpPr>
          <p:cNvPr id="5" name="AutoShape 12"/>
          <p:cNvSpPr>
            <a:spLocks noChangeArrowheads="1"/>
          </p:cNvSpPr>
          <p:nvPr/>
        </p:nvSpPr>
        <p:spPr bwMode="auto">
          <a:xfrm>
            <a:off x="4343400" y="2895600"/>
            <a:ext cx="304800" cy="76200"/>
          </a:xfrm>
          <a:prstGeom prst="rightArrow">
            <a:avLst>
              <a:gd name="adj1" fmla="val 50000"/>
              <a:gd name="adj2" fmla="val 100000"/>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978</TotalTime>
  <Words>550</Words>
  <Application>Microsoft Office PowerPoint</Application>
  <PresentationFormat>On-screen Show (4:3)</PresentationFormat>
  <Paragraphs>70</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EMA 405</vt:lpstr>
      <vt:lpstr>Truss Elements in ANSYS</vt:lpstr>
      <vt:lpstr>Truss Element Types in ANSYS</vt:lpstr>
      <vt:lpstr>Post Processing</vt:lpstr>
      <vt:lpstr>A Test Problem</vt:lpstr>
      <vt:lpstr>Changing Element Properties</vt:lpstr>
      <vt:lpstr>A Slight Modification</vt:lpstr>
      <vt:lpstr>Getting Results From the Element Table</vt:lpstr>
      <vt:lpstr>Element Table Continued</vt:lpstr>
      <vt:lpstr>Numbering and Load Labels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 405</dc:title>
  <dc:creator>jake</dc:creator>
  <cp:lastModifiedBy>jake</cp:lastModifiedBy>
  <cp:revision>105</cp:revision>
  <dcterms:created xsi:type="dcterms:W3CDTF">2007-08-10T14:33:58Z</dcterms:created>
  <dcterms:modified xsi:type="dcterms:W3CDTF">2010-01-28T19:38:55Z</dcterms:modified>
</cp:coreProperties>
</file>