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handoutMasterIdLst>
    <p:handoutMasterId r:id="rId26"/>
  </p:handoutMasterIdLst>
  <p:sldIdLst>
    <p:sldId id="297" r:id="rId2"/>
    <p:sldId id="270" r:id="rId3"/>
    <p:sldId id="257" r:id="rId4"/>
    <p:sldId id="258" r:id="rId5"/>
    <p:sldId id="259" r:id="rId6"/>
    <p:sldId id="260" r:id="rId7"/>
    <p:sldId id="271" r:id="rId8"/>
    <p:sldId id="272" r:id="rId9"/>
    <p:sldId id="261" r:id="rId10"/>
    <p:sldId id="256" r:id="rId11"/>
    <p:sldId id="290" r:id="rId12"/>
    <p:sldId id="291" r:id="rId13"/>
    <p:sldId id="262" r:id="rId14"/>
    <p:sldId id="263" r:id="rId15"/>
    <p:sldId id="298" r:id="rId16"/>
    <p:sldId id="264" r:id="rId17"/>
    <p:sldId id="265" r:id="rId18"/>
    <p:sldId id="266" r:id="rId19"/>
    <p:sldId id="267" r:id="rId20"/>
    <p:sldId id="299" r:id="rId21"/>
    <p:sldId id="293" r:id="rId22"/>
    <p:sldId id="268" r:id="rId23"/>
    <p:sldId id="276" r:id="rId24"/>
    <p:sldId id="289" r:id="rId25"/>
  </p:sldIdLst>
  <p:sldSz cx="9601200" cy="7315200"/>
  <p:notesSz cx="7038975" cy="9185275"/>
  <p:defaultTex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42" autoAdjust="0"/>
    <p:restoredTop sz="97536" autoAdjust="0"/>
  </p:normalViewPr>
  <p:slideViewPr>
    <p:cSldViewPr snapToGrid="0">
      <p:cViewPr>
        <p:scale>
          <a:sx n="75" d="100"/>
          <a:sy n="75" d="100"/>
        </p:scale>
        <p:origin x="-798" y="-348"/>
      </p:cViewPr>
      <p:guideLst>
        <p:guide orient="horz" pos="2304"/>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9588" cy="460375"/>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863">
              <a:defRPr sz="1200"/>
            </a:lvl1pPr>
          </a:lstStyle>
          <a:p>
            <a:pPr>
              <a:defRPr/>
            </a:pPr>
            <a:endParaRPr lang="en-US"/>
          </a:p>
        </p:txBody>
      </p:sp>
      <p:sp>
        <p:nvSpPr>
          <p:cNvPr id="20483" name="Rectangle 3"/>
          <p:cNvSpPr>
            <a:spLocks noGrp="1" noChangeArrowheads="1"/>
          </p:cNvSpPr>
          <p:nvPr>
            <p:ph type="dt" sz="quarter" idx="1"/>
          </p:nvPr>
        </p:nvSpPr>
        <p:spPr bwMode="auto">
          <a:xfrm>
            <a:off x="3989388" y="0"/>
            <a:ext cx="3049587" cy="460375"/>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863">
              <a:defRPr sz="1200"/>
            </a:lvl1pPr>
          </a:lstStyle>
          <a:p>
            <a:pPr>
              <a:defRPr/>
            </a:pPr>
            <a:endParaRPr lang="en-US"/>
          </a:p>
        </p:txBody>
      </p:sp>
      <p:sp>
        <p:nvSpPr>
          <p:cNvPr id="20484" name="Rectangle 4"/>
          <p:cNvSpPr>
            <a:spLocks noGrp="1" noChangeArrowheads="1"/>
          </p:cNvSpPr>
          <p:nvPr>
            <p:ph type="ftr" sz="quarter" idx="2"/>
          </p:nvPr>
        </p:nvSpPr>
        <p:spPr bwMode="auto">
          <a:xfrm>
            <a:off x="0" y="8724900"/>
            <a:ext cx="3049588" cy="460375"/>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863">
              <a:defRPr sz="1200"/>
            </a:lvl1pPr>
          </a:lstStyle>
          <a:p>
            <a:pPr>
              <a:defRPr/>
            </a:pPr>
            <a:endParaRPr lang="en-US"/>
          </a:p>
        </p:txBody>
      </p:sp>
      <p:sp>
        <p:nvSpPr>
          <p:cNvPr id="20485" name="Rectangle 5"/>
          <p:cNvSpPr>
            <a:spLocks noGrp="1" noChangeArrowheads="1"/>
          </p:cNvSpPr>
          <p:nvPr>
            <p:ph type="sldNum" sz="quarter" idx="3"/>
          </p:nvPr>
        </p:nvSpPr>
        <p:spPr bwMode="auto">
          <a:xfrm>
            <a:off x="3989388" y="8724900"/>
            <a:ext cx="3049587" cy="460375"/>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863">
              <a:defRPr sz="1200"/>
            </a:lvl1pPr>
          </a:lstStyle>
          <a:p>
            <a:pPr>
              <a:defRPr/>
            </a:pPr>
            <a:fld id="{E66A9E2C-4F57-4741-97F2-DF1124994D6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67504" y="1508055"/>
            <a:ext cx="220828" cy="224333"/>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6661" tIns="48331" rIns="96661" bIns="48331" anchor="ctr"/>
          <a:lstStyle>
            <a:extLst/>
          </a:lstStyle>
          <a:p>
            <a:pPr algn="ctr" eaLnBrk="1" hangingPunct="1">
              <a:defRPr/>
            </a:pPr>
            <a:endParaRPr lang="en-US"/>
          </a:p>
        </p:txBody>
      </p:sp>
      <p:sp>
        <p:nvSpPr>
          <p:cNvPr id="5" name="Oval 4"/>
          <p:cNvSpPr/>
          <p:nvPr/>
        </p:nvSpPr>
        <p:spPr>
          <a:xfrm>
            <a:off x="1214438" y="1435100"/>
            <a:ext cx="68262" cy="68263"/>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6661" tIns="48331" rIns="96661" bIns="48331" anchor="ctr"/>
          <a:lstStyle>
            <a:extLst/>
          </a:lstStyle>
          <a:p>
            <a:pPr algn="ctr" eaLnBrk="1" hangingPunct="1">
              <a:defRPr/>
            </a:pPr>
            <a:endParaRPr lang="en-US"/>
          </a:p>
        </p:txBody>
      </p:sp>
      <p:sp>
        <p:nvSpPr>
          <p:cNvPr id="14" name="Title 13"/>
          <p:cNvSpPr>
            <a:spLocks noGrp="1"/>
          </p:cNvSpPr>
          <p:nvPr>
            <p:ph type="ctrTitle"/>
          </p:nvPr>
        </p:nvSpPr>
        <p:spPr>
          <a:xfrm>
            <a:off x="1504188" y="383891"/>
            <a:ext cx="7776972" cy="1570330"/>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504188" y="1973402"/>
            <a:ext cx="7776972" cy="1869440"/>
          </a:xfrm>
        </p:spPr>
        <p:txBody>
          <a:bodyPr tIns="0"/>
          <a:lstStyle>
            <a:lvl1pPr marL="28998" indent="0" algn="l">
              <a:buNone/>
              <a:defRPr sz="2700">
                <a:solidFill>
                  <a:schemeClr val="tx2">
                    <a:shade val="30000"/>
                    <a:satMod val="150000"/>
                  </a:schemeClr>
                </a:solidFill>
              </a:defRPr>
            </a:lvl1pPr>
            <a:lvl2pPr marL="483306" indent="0" algn="ctr">
              <a:buNone/>
            </a:lvl2pPr>
            <a:lvl3pPr marL="966612" indent="0" algn="ctr">
              <a:buNone/>
            </a:lvl3pPr>
            <a:lvl4pPr marL="1449918" indent="0" algn="ctr">
              <a:buNone/>
            </a:lvl4pPr>
            <a:lvl5pPr marL="1933224" indent="0" algn="ctr">
              <a:buNone/>
            </a:lvl5pPr>
            <a:lvl6pPr marL="2416531" indent="0" algn="ctr">
              <a:buNone/>
            </a:lvl6pPr>
            <a:lvl7pPr marL="2899837" indent="0" algn="ctr">
              <a:buNone/>
            </a:lvl7pPr>
            <a:lvl8pPr marL="3383143" indent="0" algn="ctr">
              <a:buNone/>
            </a:lvl8pPr>
            <a:lvl9pPr marL="3866449"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BE93BAF1-BB63-44EE-AB3C-D3418964A7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37A98B3-69AD-41DC-93B7-B1DE3D2482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292949"/>
            <a:ext cx="1920240" cy="6241627"/>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200150" y="292950"/>
            <a:ext cx="5840730" cy="6241627"/>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8267DA0-404D-441B-9CE0-A61EF8A7EB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B009E16-972D-4E12-8EC4-46B00F1F65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397125" y="0"/>
            <a:ext cx="7200900" cy="7315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5" name="Rectangle 4"/>
          <p:cNvSpPr/>
          <p:nvPr/>
        </p:nvSpPr>
        <p:spPr bwMode="invGray">
          <a:xfrm>
            <a:off x="2400300" y="0"/>
            <a:ext cx="79375" cy="73152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6" name="Oval 5"/>
          <p:cNvSpPr/>
          <p:nvPr/>
        </p:nvSpPr>
        <p:spPr>
          <a:xfrm>
            <a:off x="2280937" y="3002300"/>
            <a:ext cx="220828" cy="224333"/>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6661" tIns="48331" rIns="96661" bIns="48331" anchor="ctr"/>
          <a:lstStyle>
            <a:extLst/>
          </a:lstStyle>
          <a:p>
            <a:pPr algn="ctr" eaLnBrk="1" hangingPunct="1">
              <a:defRPr/>
            </a:pPr>
            <a:endParaRPr lang="en-US"/>
          </a:p>
        </p:txBody>
      </p:sp>
      <p:sp>
        <p:nvSpPr>
          <p:cNvPr id="7" name="Oval 6"/>
          <p:cNvSpPr/>
          <p:nvPr/>
        </p:nvSpPr>
        <p:spPr>
          <a:xfrm>
            <a:off x="2528888" y="2928938"/>
            <a:ext cx="66675" cy="6826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6661" tIns="48331" rIns="96661" bIns="48331" anchor="ctr"/>
          <a:lstStyle>
            <a:extLst/>
          </a:lstStyle>
          <a:p>
            <a:pPr algn="ctr" eaLnBrk="1" hangingPunct="1">
              <a:defRPr/>
            </a:pPr>
            <a:endParaRPr lang="en-US"/>
          </a:p>
        </p:txBody>
      </p:sp>
      <p:sp>
        <p:nvSpPr>
          <p:cNvPr id="2" name="Title 1"/>
          <p:cNvSpPr>
            <a:spLocks noGrp="1"/>
          </p:cNvSpPr>
          <p:nvPr>
            <p:ph type="title"/>
          </p:nvPr>
        </p:nvSpPr>
        <p:spPr>
          <a:xfrm>
            <a:off x="2707312" y="2773680"/>
            <a:ext cx="6720840" cy="2438400"/>
          </a:xfrm>
        </p:spPr>
        <p:txBody>
          <a:bodyPr anchor="t"/>
          <a:lstStyle>
            <a:lvl1pPr algn="l">
              <a:lnSpc>
                <a:spcPts val="4757"/>
              </a:lnSpc>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707312" y="1137920"/>
            <a:ext cx="6720840" cy="1610359"/>
          </a:xfrm>
        </p:spPr>
        <p:txBody>
          <a:bodyPr anchor="b"/>
          <a:lstStyle>
            <a:lvl1pPr marL="19332" indent="0">
              <a:lnSpc>
                <a:spcPts val="2431"/>
              </a:lnSpc>
              <a:spcBef>
                <a:spcPts val="0"/>
              </a:spcBef>
              <a:buNone/>
              <a:defRPr sz="2100">
                <a:solidFill>
                  <a:schemeClr val="tx2">
                    <a:shade val="30000"/>
                    <a:satMod val="150000"/>
                  </a:schemeClr>
                </a:solidFill>
              </a:defRPr>
            </a:lvl1pPr>
            <a:lvl2pPr>
              <a:buNone/>
              <a:defRPr sz="19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7E7B9EA8-70DF-47E2-82FF-FED019F672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7388" y="292608"/>
            <a:ext cx="7872984" cy="12192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507388" y="1625600"/>
            <a:ext cx="3840480" cy="4974336"/>
          </a:xfrm>
        </p:spPr>
        <p:txBody>
          <a:bodyPr/>
          <a:lstStyle>
            <a:lvl1pPr>
              <a:defRPr sz="3000"/>
            </a:lvl1pPr>
            <a:lvl2pPr>
              <a:defRPr sz="2500"/>
            </a:lvl2pPr>
            <a:lvl3pPr>
              <a:defRPr sz="2100"/>
            </a:lvl3pPr>
            <a:lvl4pPr>
              <a:defRPr sz="1900"/>
            </a:lvl4pPr>
            <a:lvl5pPr>
              <a:defRPr sz="19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39892" y="1625600"/>
            <a:ext cx="3840480" cy="4974336"/>
          </a:xfrm>
        </p:spPr>
        <p:txBody>
          <a:bodyPr/>
          <a:lstStyle>
            <a:lvl1pPr>
              <a:defRPr sz="3000"/>
            </a:lvl1pPr>
            <a:lvl2pPr>
              <a:defRPr sz="2500"/>
            </a:lvl2pPr>
            <a:lvl3pPr>
              <a:defRPr sz="2100"/>
            </a:lvl3pPr>
            <a:lvl4pPr>
              <a:defRPr sz="1900"/>
            </a:lvl4pPr>
            <a:lvl5pPr>
              <a:defRPr sz="19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6C6E2F4-54DF-46BE-8500-51832340A9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5504358"/>
            <a:ext cx="8641080" cy="1219200"/>
          </a:xfrm>
        </p:spPr>
        <p:txBody>
          <a:bodyPr/>
          <a:lstStyle>
            <a:lvl1pPr algn="ctr">
              <a:defRPr sz="48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80060" y="350163"/>
            <a:ext cx="4224528" cy="682752"/>
          </a:xfrm>
          <a:solidFill>
            <a:schemeClr val="bg1"/>
          </a:solidFill>
          <a:ln w="10795">
            <a:solidFill>
              <a:schemeClr val="bg1"/>
            </a:solidFill>
            <a:miter lim="800000"/>
          </a:ln>
        </p:spPr>
        <p:txBody>
          <a:bodyPr anchor="ctr"/>
          <a:lstStyle>
            <a:lvl1pPr marL="67663" indent="0" algn="l">
              <a:lnSpc>
                <a:spcPct val="100000"/>
              </a:lnSpc>
              <a:spcBef>
                <a:spcPts val="106"/>
              </a:spcBef>
              <a:buNone/>
              <a:defRPr sz="2000" b="0">
                <a:solidFill>
                  <a:schemeClr val="tx1"/>
                </a:solidFill>
              </a:defRPr>
            </a:lvl1pPr>
            <a:lvl2pPr>
              <a:buNone/>
              <a:defRPr sz="2100" b="1"/>
            </a:lvl2pPr>
            <a:lvl3pPr>
              <a:buNone/>
              <a:defRPr sz="1900" b="1"/>
            </a:lvl3pPr>
            <a:lvl4pPr>
              <a:buNone/>
              <a:defRPr sz="1700" b="1"/>
            </a:lvl4pPr>
            <a:lvl5pPr>
              <a:buNone/>
              <a:defRPr sz="1700" b="1"/>
            </a:lvl5pPr>
            <a:extLst/>
          </a:lstStyle>
          <a:p>
            <a:pPr lvl="0"/>
            <a:r>
              <a:rPr lang="en-US" smtClean="0"/>
              <a:t>Click to edit Master text styles</a:t>
            </a:r>
          </a:p>
        </p:txBody>
      </p:sp>
      <p:sp>
        <p:nvSpPr>
          <p:cNvPr id="4" name="Text Placeholder 3"/>
          <p:cNvSpPr>
            <a:spLocks noGrp="1"/>
          </p:cNvSpPr>
          <p:nvPr>
            <p:ph type="body" sz="half" idx="3"/>
          </p:nvPr>
        </p:nvSpPr>
        <p:spPr>
          <a:xfrm>
            <a:off x="4896612" y="350163"/>
            <a:ext cx="4224528" cy="682752"/>
          </a:xfrm>
          <a:solidFill>
            <a:schemeClr val="bg1"/>
          </a:solidFill>
          <a:ln w="10795">
            <a:solidFill>
              <a:schemeClr val="bg1"/>
            </a:solidFill>
            <a:miter lim="800000"/>
          </a:ln>
        </p:spPr>
        <p:txBody>
          <a:bodyPr anchor="ctr"/>
          <a:lstStyle>
            <a:lvl1pPr marL="67663" indent="0" algn="l">
              <a:lnSpc>
                <a:spcPct val="100000"/>
              </a:lnSpc>
              <a:spcBef>
                <a:spcPts val="106"/>
              </a:spcBef>
              <a:buNone/>
              <a:defRPr sz="2000" b="0">
                <a:solidFill>
                  <a:schemeClr val="tx1"/>
                </a:solidFill>
              </a:defRPr>
            </a:lvl1pPr>
            <a:lvl2pPr>
              <a:buNone/>
              <a:defRPr sz="2100" b="1"/>
            </a:lvl2pPr>
            <a:lvl3pPr>
              <a:buNone/>
              <a:defRPr sz="1900" b="1"/>
            </a:lvl3pPr>
            <a:lvl4pPr>
              <a:buNone/>
              <a:defRPr sz="1700" b="1"/>
            </a:lvl4pPr>
            <a:lvl5pPr>
              <a:buNone/>
              <a:defRPr sz="1700" b="1"/>
            </a:lvl5pPr>
            <a:extLst/>
          </a:lstStyle>
          <a:p>
            <a:pPr lvl="0"/>
            <a:r>
              <a:rPr lang="en-US" smtClean="0"/>
              <a:t>Click to edit Master text styles</a:t>
            </a:r>
          </a:p>
        </p:txBody>
      </p:sp>
      <p:sp>
        <p:nvSpPr>
          <p:cNvPr id="5" name="Content Placeholder 4"/>
          <p:cNvSpPr>
            <a:spLocks noGrp="1"/>
          </p:cNvSpPr>
          <p:nvPr>
            <p:ph sz="quarter" idx="2"/>
          </p:nvPr>
        </p:nvSpPr>
        <p:spPr>
          <a:xfrm>
            <a:off x="480060" y="1033958"/>
            <a:ext cx="4224528" cy="4389120"/>
          </a:xfrm>
          <a:ln w="10795">
            <a:solidFill>
              <a:schemeClr val="bg1"/>
            </a:solidFill>
            <a:prstDash val="dash"/>
            <a:miter lim="800000"/>
          </a:ln>
        </p:spPr>
        <p:txBody>
          <a:bodyPr/>
          <a:lstStyle>
            <a:lvl1pPr marL="415643" indent="-289984">
              <a:lnSpc>
                <a:spcPct val="100000"/>
              </a:lnSpc>
              <a:spcBef>
                <a:spcPts val="740"/>
              </a:spcBef>
              <a:defRPr sz="2500"/>
            </a:lvl1pPr>
            <a:lvl2pPr>
              <a:lnSpc>
                <a:spcPct val="100000"/>
              </a:lnSpc>
              <a:spcBef>
                <a:spcPts val="740"/>
              </a:spcBef>
              <a:defRPr sz="2100"/>
            </a:lvl2pPr>
            <a:lvl3pPr>
              <a:lnSpc>
                <a:spcPct val="100000"/>
              </a:lnSpc>
              <a:spcBef>
                <a:spcPts val="740"/>
              </a:spcBef>
              <a:defRPr sz="1900"/>
            </a:lvl3pPr>
            <a:lvl4pPr>
              <a:lnSpc>
                <a:spcPct val="100000"/>
              </a:lnSpc>
              <a:spcBef>
                <a:spcPts val="740"/>
              </a:spcBef>
              <a:defRPr sz="1700"/>
            </a:lvl4pPr>
            <a:lvl5pPr>
              <a:lnSpc>
                <a:spcPct val="100000"/>
              </a:lnSpc>
              <a:spcBef>
                <a:spcPts val="740"/>
              </a:spcBef>
              <a:defRPr sz="17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6612" y="1033958"/>
            <a:ext cx="4224528" cy="4389120"/>
          </a:xfrm>
          <a:ln w="10795">
            <a:solidFill>
              <a:schemeClr val="bg1"/>
            </a:solidFill>
            <a:prstDash val="dash"/>
            <a:miter lim="800000"/>
          </a:ln>
        </p:spPr>
        <p:txBody>
          <a:bodyPr/>
          <a:lstStyle>
            <a:lvl1pPr marL="415643" indent="-289984">
              <a:lnSpc>
                <a:spcPct val="100000"/>
              </a:lnSpc>
              <a:spcBef>
                <a:spcPts val="740"/>
              </a:spcBef>
              <a:defRPr sz="2500"/>
            </a:lvl1pPr>
            <a:lvl2pPr>
              <a:lnSpc>
                <a:spcPct val="100000"/>
              </a:lnSpc>
              <a:spcBef>
                <a:spcPts val="740"/>
              </a:spcBef>
              <a:defRPr sz="2100"/>
            </a:lvl2pPr>
            <a:lvl3pPr>
              <a:lnSpc>
                <a:spcPct val="100000"/>
              </a:lnSpc>
              <a:spcBef>
                <a:spcPts val="740"/>
              </a:spcBef>
              <a:defRPr sz="1900"/>
            </a:lvl3pPr>
            <a:lvl4pPr>
              <a:lnSpc>
                <a:spcPct val="100000"/>
              </a:lnSpc>
              <a:spcBef>
                <a:spcPts val="740"/>
              </a:spcBef>
              <a:defRPr sz="1700"/>
            </a:lvl4pPr>
            <a:lvl5pPr>
              <a:lnSpc>
                <a:spcPct val="100000"/>
              </a:lnSpc>
              <a:spcBef>
                <a:spcPts val="740"/>
              </a:spcBef>
              <a:defRPr sz="17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E22FAB2-207F-41F0-ABBE-29340085E2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7388" y="292608"/>
            <a:ext cx="7872984" cy="12192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B8C40462-C8F5-465C-97DA-E3D15CA737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65213" y="0"/>
            <a:ext cx="8535987" cy="7315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3" name="Rectangle 2"/>
          <p:cNvSpPr/>
          <p:nvPr/>
        </p:nvSpPr>
        <p:spPr bwMode="invGray">
          <a:xfrm>
            <a:off x="1065213" y="0"/>
            <a:ext cx="77787" cy="73152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D4F874AB-D8A8-4321-8FEE-60C0F5C194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31230"/>
            <a:ext cx="4000500" cy="1239520"/>
          </a:xfrm>
          <a:ln>
            <a:noFill/>
          </a:ln>
        </p:spPr>
        <p:txBody>
          <a:bodyPr anchor="b"/>
          <a:lstStyle>
            <a:lvl1pPr algn="l">
              <a:lnSpc>
                <a:spcPts val="2114"/>
              </a:lnSpc>
              <a:buNone/>
              <a:defRPr sz="23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80060" y="1500761"/>
            <a:ext cx="4000500" cy="745067"/>
          </a:xfrm>
        </p:spPr>
        <p:txBody>
          <a:bodyPr/>
          <a:lstStyle>
            <a:lvl1pPr marL="48331" indent="0">
              <a:lnSpc>
                <a:spcPct val="100000"/>
              </a:lnSpc>
              <a:spcBef>
                <a:spcPts val="0"/>
              </a:spcBef>
              <a:buNone/>
              <a:defRPr sz="1500"/>
            </a:lvl1pPr>
            <a:lvl2pPr>
              <a:buNone/>
              <a:defRPr sz="1300"/>
            </a:lvl2pPr>
            <a:lvl3pPr>
              <a:buNone/>
              <a:defRPr sz="1100"/>
            </a:lvl3pPr>
            <a:lvl4pPr>
              <a:buNone/>
              <a:defRPr sz="1000"/>
            </a:lvl4pPr>
            <a:lvl5pPr>
              <a:buNone/>
              <a:defRPr sz="1000"/>
            </a:lvl5pPr>
            <a:extLst/>
          </a:lstStyle>
          <a:p>
            <a:pPr lvl="0"/>
            <a:r>
              <a:rPr lang="en-US" smtClean="0"/>
              <a:t>Click to edit Master text styles</a:t>
            </a:r>
          </a:p>
        </p:txBody>
      </p:sp>
      <p:sp>
        <p:nvSpPr>
          <p:cNvPr id="4" name="Content Placeholder 3"/>
          <p:cNvSpPr>
            <a:spLocks noGrp="1"/>
          </p:cNvSpPr>
          <p:nvPr>
            <p:ph sz="half" idx="1"/>
          </p:nvPr>
        </p:nvSpPr>
        <p:spPr>
          <a:xfrm>
            <a:off x="480060" y="2275840"/>
            <a:ext cx="8561070" cy="4258734"/>
          </a:xfrm>
        </p:spPr>
        <p:txBody>
          <a:bodyPr/>
          <a:lstStyle>
            <a:lvl1pPr>
              <a:defRPr sz="3400"/>
            </a:lvl1pPr>
            <a:lvl2pPr>
              <a:defRPr sz="3000"/>
            </a:lvl2pPr>
            <a:lvl3pPr>
              <a:defRPr sz="2500"/>
            </a:lvl3pPr>
            <a:lvl4pPr>
              <a:defRPr sz="2100"/>
            </a:lvl4pPr>
            <a:lvl5pPr>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E2F2792-F53C-4D31-9F8B-7F2943EFB2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800100" y="1137920"/>
            <a:ext cx="4800600" cy="48768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6661" tIns="289984" rIns="96661" bIns="48331">
            <a:normAutofit/>
          </a:bodyPr>
          <a:lstStyle>
            <a:extLst/>
          </a:lstStyle>
          <a:p>
            <a:pPr indent="-299650" eaLnBrk="1" hangingPunct="1">
              <a:lnSpc>
                <a:spcPts val="3171"/>
              </a:lnSpc>
              <a:spcBef>
                <a:spcPts val="634"/>
              </a:spcBef>
              <a:buClr>
                <a:schemeClr val="accent1"/>
              </a:buClr>
              <a:buSzPct val="80000"/>
              <a:buFont typeface="Wingdings 2"/>
              <a:buNone/>
              <a:defRPr/>
            </a:pPr>
            <a:endParaRPr lang="en-US" sz="3400">
              <a:latin typeface="+mn-lt"/>
            </a:endParaRPr>
          </a:p>
        </p:txBody>
      </p:sp>
      <p:sp>
        <p:nvSpPr>
          <p:cNvPr id="6" name="Flowchart: Process 5"/>
          <p:cNvSpPr/>
          <p:nvPr/>
        </p:nvSpPr>
        <p:spPr>
          <a:xfrm rot="19468671">
            <a:off x="415925" y="1017588"/>
            <a:ext cx="720725" cy="21907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7" name="Flowchart: Process 6"/>
          <p:cNvSpPr/>
          <p:nvPr/>
        </p:nvSpPr>
        <p:spPr>
          <a:xfrm rot="2103354" flipH="1">
            <a:off x="5254625" y="998538"/>
            <a:ext cx="681038" cy="21907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dirty="0"/>
          </a:p>
        </p:txBody>
      </p:sp>
      <p:sp>
        <p:nvSpPr>
          <p:cNvPr id="2" name="Title 1"/>
          <p:cNvSpPr>
            <a:spLocks noGrp="1"/>
          </p:cNvSpPr>
          <p:nvPr>
            <p:ph type="title"/>
          </p:nvPr>
        </p:nvSpPr>
        <p:spPr>
          <a:xfrm>
            <a:off x="6181241" y="1137920"/>
            <a:ext cx="2880360" cy="2113280"/>
          </a:xfrm>
        </p:spPr>
        <p:txBody>
          <a:bodyPr anchor="b">
            <a:noAutofit/>
          </a:bodyPr>
          <a:lstStyle>
            <a:lvl1pPr algn="l">
              <a:buNone/>
              <a:defRPr sz="22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80110" y="1219204"/>
            <a:ext cx="4640580" cy="3748833"/>
          </a:xfrm>
          <a:prstGeom prst="roundRect">
            <a:avLst>
              <a:gd name="adj" fmla="val 783"/>
            </a:avLst>
          </a:prstGeom>
          <a:solidFill>
            <a:schemeClr val="bg2"/>
          </a:solidFill>
          <a:ln w="127000">
            <a:noFill/>
            <a:miter lim="800000"/>
          </a:ln>
          <a:effectLst/>
        </p:spPr>
        <p:txBody>
          <a:bodyPr tIns="289984">
            <a:normAutofit/>
          </a:bodyPr>
          <a:lstStyle>
            <a:lvl1pPr marL="0" indent="0" algn="l" eaLnBrk="1" latinLnBrk="0" hangingPunct="1">
              <a:buNone/>
              <a:defRPr sz="34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80110" y="5120640"/>
            <a:ext cx="4640580" cy="812800"/>
          </a:xfrm>
        </p:spPr>
        <p:txBody>
          <a:bodyPr anchor="ctr"/>
          <a:lstStyle>
            <a:lvl1pPr marL="0" indent="0" algn="l">
              <a:lnSpc>
                <a:spcPts val="1691"/>
              </a:lnSpc>
              <a:spcBef>
                <a:spcPts val="0"/>
              </a:spcBef>
              <a:buNone/>
              <a:defRPr sz="1500">
                <a:solidFill>
                  <a:srgbClr val="777777"/>
                </a:solidFill>
              </a:defRPr>
            </a:lvl1pPr>
            <a:lvl2pPr>
              <a:defRPr sz="1300"/>
            </a:lvl2pPr>
            <a:lvl3pPr>
              <a:defRPr sz="1100"/>
            </a:lvl3pPr>
            <a:lvl4pPr>
              <a:defRPr sz="1000"/>
            </a:lvl4pPr>
            <a:lvl5pPr>
              <a:defRPr sz="10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5881CD9-B307-437D-9859-116A6EF126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57250" y="-869950"/>
            <a:ext cx="1720850" cy="1747838"/>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8" name="Oval 7"/>
          <p:cNvSpPr/>
          <p:nvPr/>
        </p:nvSpPr>
        <p:spPr>
          <a:xfrm>
            <a:off x="177800" y="22225"/>
            <a:ext cx="1787525" cy="1816100"/>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11" name="Donut 10"/>
          <p:cNvSpPr/>
          <p:nvPr/>
        </p:nvSpPr>
        <p:spPr>
          <a:xfrm rot="2315675">
            <a:off x="192026" y="1125416"/>
            <a:ext cx="1182003" cy="117613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12" name="Rectangle 11"/>
          <p:cNvSpPr/>
          <p:nvPr/>
        </p:nvSpPr>
        <p:spPr>
          <a:xfrm>
            <a:off x="1063625" y="0"/>
            <a:ext cx="8537575" cy="7315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
        <p:nvSpPr>
          <p:cNvPr id="5" name="Title Placeholder 4"/>
          <p:cNvSpPr>
            <a:spLocks noGrp="1"/>
          </p:cNvSpPr>
          <p:nvPr>
            <p:ph type="title"/>
          </p:nvPr>
        </p:nvSpPr>
        <p:spPr>
          <a:xfrm>
            <a:off x="1508125" y="293688"/>
            <a:ext cx="7872413" cy="1219200"/>
          </a:xfrm>
          <a:prstGeom prst="rect">
            <a:avLst/>
          </a:prstGeom>
        </p:spPr>
        <p:txBody>
          <a:bodyPr lIns="96661" tIns="48331" rIns="96661" bIns="48331"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508125" y="1544638"/>
            <a:ext cx="7872413" cy="51196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760788" y="6726238"/>
            <a:ext cx="2239962" cy="508000"/>
          </a:xfrm>
          <a:prstGeom prst="rect">
            <a:avLst/>
          </a:prstGeom>
        </p:spPr>
        <p:txBody>
          <a:bodyPr lIns="96661" tIns="48331" rIns="96661" bIns="48331" anchor="b"/>
          <a:lstStyle>
            <a:lvl1pPr algn="r" eaLnBrk="1" latinLnBrk="0" hangingPunct="1">
              <a:defRPr kumimoji="0" sz="13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6000750" y="6726238"/>
            <a:ext cx="3040063" cy="508000"/>
          </a:xfrm>
          <a:prstGeom prst="rect">
            <a:avLst/>
          </a:prstGeom>
        </p:spPr>
        <p:txBody>
          <a:bodyPr lIns="96661" tIns="48331" rIns="96661" bIns="48331" anchor="b"/>
          <a:lstStyle>
            <a:lvl1pPr eaLnBrk="1" latinLnBrk="0" hangingPunct="1">
              <a:defRPr kumimoji="0" sz="13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9043988" y="6726238"/>
            <a:ext cx="481012" cy="508000"/>
          </a:xfrm>
          <a:prstGeom prst="rect">
            <a:avLst/>
          </a:prstGeom>
        </p:spPr>
        <p:txBody>
          <a:bodyPr lIns="96661" tIns="48331" rIns="96661" bIns="48331" anchor="b"/>
          <a:lstStyle>
            <a:lvl1pPr algn="ctr" eaLnBrk="1" latinLnBrk="0" hangingPunct="1">
              <a:defRPr kumimoji="0" sz="1300">
                <a:solidFill>
                  <a:schemeClr val="bg2">
                    <a:shade val="50000"/>
                    <a:satMod val="200000"/>
                  </a:schemeClr>
                </a:solidFill>
                <a:effectLst/>
              </a:defRPr>
            </a:lvl1pPr>
            <a:extLst/>
          </a:lstStyle>
          <a:p>
            <a:pPr>
              <a:defRPr/>
            </a:pPr>
            <a:fld id="{CB5D988F-75B7-4DDA-8166-0D0957F0C00F}" type="slidenum">
              <a:rPr lang="en-US"/>
              <a:pPr>
                <a:defRPr/>
              </a:pPr>
              <a:t>‹#›</a:t>
            </a:fld>
            <a:endParaRPr lang="en-US"/>
          </a:p>
        </p:txBody>
      </p:sp>
      <p:sp>
        <p:nvSpPr>
          <p:cNvPr id="15" name="Rectangle 14"/>
          <p:cNvSpPr/>
          <p:nvPr/>
        </p:nvSpPr>
        <p:spPr bwMode="invGray">
          <a:xfrm>
            <a:off x="1065213" y="0"/>
            <a:ext cx="77787" cy="73152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6661" tIns="48331" rIns="96661" bIns="48331"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95" r:id="rId2"/>
    <p:sldLayoutId id="2147483701" r:id="rId3"/>
    <p:sldLayoutId id="2147483696" r:id="rId4"/>
    <p:sldLayoutId id="2147483702" r:id="rId5"/>
    <p:sldLayoutId id="2147483697" r:id="rId6"/>
    <p:sldLayoutId id="2147483703"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45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500">
          <a:solidFill>
            <a:srgbClr val="572314"/>
          </a:solidFill>
          <a:latin typeface="Gill Sans MT" pitchFamily="34" charset="0"/>
        </a:defRPr>
      </a:lvl2pPr>
      <a:lvl3pPr algn="l" rtl="0" eaLnBrk="0" fontAlgn="base" hangingPunct="0">
        <a:spcBef>
          <a:spcPct val="0"/>
        </a:spcBef>
        <a:spcAft>
          <a:spcPct val="0"/>
        </a:spcAft>
        <a:defRPr sz="4500">
          <a:solidFill>
            <a:srgbClr val="572314"/>
          </a:solidFill>
          <a:latin typeface="Gill Sans MT" pitchFamily="34" charset="0"/>
        </a:defRPr>
      </a:lvl3pPr>
      <a:lvl4pPr algn="l" rtl="0" eaLnBrk="0" fontAlgn="base" hangingPunct="0">
        <a:spcBef>
          <a:spcPct val="0"/>
        </a:spcBef>
        <a:spcAft>
          <a:spcPct val="0"/>
        </a:spcAft>
        <a:defRPr sz="4500">
          <a:solidFill>
            <a:srgbClr val="572314"/>
          </a:solidFill>
          <a:latin typeface="Gill Sans MT" pitchFamily="34" charset="0"/>
        </a:defRPr>
      </a:lvl4pPr>
      <a:lvl5pPr algn="l" rtl="0" eaLnBrk="0" fontAlgn="base" hangingPunct="0">
        <a:spcBef>
          <a:spcPct val="0"/>
        </a:spcBef>
        <a:spcAft>
          <a:spcPct val="0"/>
        </a:spcAft>
        <a:defRPr sz="4500">
          <a:solidFill>
            <a:srgbClr val="572314"/>
          </a:solidFill>
          <a:latin typeface="Gill Sans MT" pitchFamily="34" charset="0"/>
        </a:defRPr>
      </a:lvl5pPr>
      <a:lvl6pPr marL="457200" algn="l" rtl="0" fontAlgn="base">
        <a:spcBef>
          <a:spcPct val="0"/>
        </a:spcBef>
        <a:spcAft>
          <a:spcPct val="0"/>
        </a:spcAft>
        <a:defRPr sz="4500">
          <a:solidFill>
            <a:srgbClr val="572314"/>
          </a:solidFill>
          <a:latin typeface="Gill Sans MT" pitchFamily="34" charset="0"/>
        </a:defRPr>
      </a:lvl6pPr>
      <a:lvl7pPr marL="914400" algn="l" rtl="0" fontAlgn="base">
        <a:spcBef>
          <a:spcPct val="0"/>
        </a:spcBef>
        <a:spcAft>
          <a:spcPct val="0"/>
        </a:spcAft>
        <a:defRPr sz="4500">
          <a:solidFill>
            <a:srgbClr val="572314"/>
          </a:solidFill>
          <a:latin typeface="Gill Sans MT" pitchFamily="34" charset="0"/>
        </a:defRPr>
      </a:lvl7pPr>
      <a:lvl8pPr marL="1371600" algn="l" rtl="0" fontAlgn="base">
        <a:spcBef>
          <a:spcPct val="0"/>
        </a:spcBef>
        <a:spcAft>
          <a:spcPct val="0"/>
        </a:spcAft>
        <a:defRPr sz="4500">
          <a:solidFill>
            <a:srgbClr val="572314"/>
          </a:solidFill>
          <a:latin typeface="Gill Sans MT" pitchFamily="34" charset="0"/>
        </a:defRPr>
      </a:lvl8pPr>
      <a:lvl9pPr marL="1828800" algn="l" rtl="0" fontAlgn="base">
        <a:spcBef>
          <a:spcPct val="0"/>
        </a:spcBef>
        <a:spcAft>
          <a:spcPct val="0"/>
        </a:spcAft>
        <a:defRPr sz="4500">
          <a:solidFill>
            <a:srgbClr val="572314"/>
          </a:solidFill>
          <a:latin typeface="Gill Sans MT" pitchFamily="34" charset="0"/>
        </a:defRPr>
      </a:lvl9pPr>
      <a:extLst/>
    </p:titleStyle>
    <p:bodyStyle>
      <a:lvl1pPr marL="385763" indent="-298450" algn="l" rtl="0" eaLnBrk="0" fontAlgn="base" hangingPunct="0">
        <a:spcBef>
          <a:spcPts val="638"/>
        </a:spcBef>
        <a:spcAft>
          <a:spcPct val="0"/>
        </a:spcAft>
        <a:buClr>
          <a:schemeClr val="accent1"/>
        </a:buClr>
        <a:buSzPct val="80000"/>
        <a:buFont typeface="Wingdings 2" pitchFamily="18" charset="2"/>
        <a:buChar char=""/>
        <a:defRPr sz="3400" kern="1200">
          <a:solidFill>
            <a:schemeClr val="tx1"/>
          </a:solidFill>
          <a:latin typeface="+mn-lt"/>
          <a:ea typeface="+mn-ea"/>
          <a:cs typeface="+mn-cs"/>
        </a:defRPr>
      </a:lvl1pPr>
      <a:lvl2pPr marL="676275" indent="-250825" algn="l" rtl="0" eaLnBrk="0" fontAlgn="base" hangingPunct="0">
        <a:spcBef>
          <a:spcPts val="575"/>
        </a:spcBef>
        <a:spcAft>
          <a:spcPct val="0"/>
        </a:spcAft>
        <a:buClr>
          <a:schemeClr val="accent1"/>
        </a:buClr>
        <a:buFont typeface="Verdana" pitchFamily="34" charset="0"/>
        <a:buChar char="◦"/>
        <a:defRPr sz="3000" kern="1200">
          <a:solidFill>
            <a:schemeClr val="tx1"/>
          </a:solidFill>
          <a:latin typeface="+mn-lt"/>
          <a:ea typeface="+mn-ea"/>
          <a:cs typeface="+mn-cs"/>
        </a:defRPr>
      </a:lvl2pPr>
      <a:lvl3pPr marL="936625" indent="-241300" algn="l" rtl="0" eaLnBrk="0" fontAlgn="base" hangingPunct="0">
        <a:spcBef>
          <a:spcPct val="20000"/>
        </a:spcBef>
        <a:spcAft>
          <a:spcPct val="0"/>
        </a:spcAft>
        <a:buClr>
          <a:schemeClr val="accent2"/>
        </a:buClr>
        <a:buFont typeface="Wingdings 2" pitchFamily="18" charset="2"/>
        <a:buChar char=""/>
        <a:defRPr sz="2500" kern="1200">
          <a:solidFill>
            <a:schemeClr val="tx1"/>
          </a:solidFill>
          <a:latin typeface="+mn-lt"/>
          <a:ea typeface="+mn-ea"/>
          <a:cs typeface="+mn-cs"/>
        </a:defRPr>
      </a:lvl3pPr>
      <a:lvl4pPr marL="1158875" indent="-182563" algn="l" rtl="0" eaLnBrk="0" fontAlgn="base" hangingPunct="0">
        <a:spcBef>
          <a:spcPct val="20000"/>
        </a:spcBef>
        <a:spcAft>
          <a:spcPct val="0"/>
        </a:spcAft>
        <a:buClr>
          <a:srgbClr val="C32D2E"/>
        </a:buClr>
        <a:buFont typeface="Wingdings 2" pitchFamily="18" charset="2"/>
        <a:buChar char=""/>
        <a:defRPr sz="2100" kern="1200">
          <a:solidFill>
            <a:schemeClr val="tx1"/>
          </a:solidFill>
          <a:latin typeface="+mn-lt"/>
          <a:ea typeface="+mn-ea"/>
          <a:cs typeface="+mn-cs"/>
        </a:defRPr>
      </a:lvl4pPr>
      <a:lvl5pPr marL="1371600" indent="-192088" algn="l" rtl="0" eaLnBrk="0" fontAlgn="base" hangingPunct="0">
        <a:spcBef>
          <a:spcPct val="20000"/>
        </a:spcBef>
        <a:spcAft>
          <a:spcPct val="0"/>
        </a:spcAft>
        <a:buClr>
          <a:srgbClr val="84AA33"/>
        </a:buClr>
        <a:buFont typeface="Wingdings 2" pitchFamily="18" charset="2"/>
        <a:buChar char=""/>
        <a:defRPr sz="2100" kern="1200">
          <a:solidFill>
            <a:schemeClr val="tx1"/>
          </a:solidFill>
          <a:latin typeface="+mn-lt"/>
          <a:ea typeface="+mn-ea"/>
          <a:cs typeface="+mn-cs"/>
        </a:defRPr>
      </a:lvl5pPr>
      <a:lvl6pPr marL="1594910" indent="-193322" algn="l" rtl="0" eaLnBrk="1" latinLnBrk="0" hangingPunct="1">
        <a:lnSpc>
          <a:spcPct val="100000"/>
        </a:lnSpc>
        <a:spcBef>
          <a:spcPct val="20000"/>
        </a:spcBef>
        <a:buClr>
          <a:schemeClr val="accent5"/>
        </a:buClr>
        <a:buFont typeface="Wingdings 2"/>
        <a:buChar char=""/>
        <a:defRPr kumimoji="0" sz="2100" kern="1200">
          <a:solidFill>
            <a:schemeClr val="tx1"/>
          </a:solidFill>
          <a:latin typeface="+mn-lt"/>
          <a:ea typeface="+mn-ea"/>
          <a:cs typeface="+mn-cs"/>
        </a:defRPr>
      </a:lvl6pPr>
      <a:lvl7pPr marL="1817231" indent="-193322"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7pPr>
      <a:lvl8pPr marL="2029886" indent="-193322"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8pPr>
      <a:lvl9pPr marL="2252207" indent="-193322"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83306" algn="l" rtl="0" eaLnBrk="1" latinLnBrk="0" hangingPunct="1">
        <a:defRPr kumimoji="0" kern="1200">
          <a:solidFill>
            <a:schemeClr val="tx1"/>
          </a:solidFill>
          <a:latin typeface="+mn-lt"/>
          <a:ea typeface="+mn-ea"/>
          <a:cs typeface="+mn-cs"/>
        </a:defRPr>
      </a:lvl2pPr>
      <a:lvl3pPr marL="966612" algn="l" rtl="0" eaLnBrk="1" latinLnBrk="0" hangingPunct="1">
        <a:defRPr kumimoji="0" kern="1200">
          <a:solidFill>
            <a:schemeClr val="tx1"/>
          </a:solidFill>
          <a:latin typeface="+mn-lt"/>
          <a:ea typeface="+mn-ea"/>
          <a:cs typeface="+mn-cs"/>
        </a:defRPr>
      </a:lvl3pPr>
      <a:lvl4pPr marL="1449918" algn="l" rtl="0" eaLnBrk="1" latinLnBrk="0" hangingPunct="1">
        <a:defRPr kumimoji="0" kern="1200">
          <a:solidFill>
            <a:schemeClr val="tx1"/>
          </a:solidFill>
          <a:latin typeface="+mn-lt"/>
          <a:ea typeface="+mn-ea"/>
          <a:cs typeface="+mn-cs"/>
        </a:defRPr>
      </a:lvl4pPr>
      <a:lvl5pPr marL="1933224" algn="l" rtl="0" eaLnBrk="1" latinLnBrk="0" hangingPunct="1">
        <a:defRPr kumimoji="0" kern="1200">
          <a:solidFill>
            <a:schemeClr val="tx1"/>
          </a:solidFill>
          <a:latin typeface="+mn-lt"/>
          <a:ea typeface="+mn-ea"/>
          <a:cs typeface="+mn-cs"/>
        </a:defRPr>
      </a:lvl5pPr>
      <a:lvl6pPr marL="2416531" algn="l" rtl="0" eaLnBrk="1" latinLnBrk="0" hangingPunct="1">
        <a:defRPr kumimoji="0" kern="1200">
          <a:solidFill>
            <a:schemeClr val="tx1"/>
          </a:solidFill>
          <a:latin typeface="+mn-lt"/>
          <a:ea typeface="+mn-ea"/>
          <a:cs typeface="+mn-cs"/>
        </a:defRPr>
      </a:lvl6pPr>
      <a:lvl7pPr marL="2899837" algn="l" rtl="0" eaLnBrk="1" latinLnBrk="0" hangingPunct="1">
        <a:defRPr kumimoji="0" kern="1200">
          <a:solidFill>
            <a:schemeClr val="tx1"/>
          </a:solidFill>
          <a:latin typeface="+mn-lt"/>
          <a:ea typeface="+mn-ea"/>
          <a:cs typeface="+mn-cs"/>
        </a:defRPr>
      </a:lvl7pPr>
      <a:lvl8pPr marL="3383143" algn="l" rtl="0" eaLnBrk="1" latinLnBrk="0" hangingPunct="1">
        <a:defRPr kumimoji="0" kern="1200">
          <a:solidFill>
            <a:schemeClr val="tx1"/>
          </a:solidFill>
          <a:latin typeface="+mn-lt"/>
          <a:ea typeface="+mn-ea"/>
          <a:cs typeface="+mn-cs"/>
        </a:defRPr>
      </a:lvl8pPr>
      <a:lvl9pPr marL="386644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4950" y="384175"/>
            <a:ext cx="7775575" cy="1570038"/>
          </a:xfrm>
        </p:spPr>
        <p:txBody>
          <a:bodyPr/>
          <a:lstStyle/>
          <a:p>
            <a:pPr eaLnBrk="1" fontAlgn="auto" hangingPunct="1">
              <a:spcAft>
                <a:spcPts val="0"/>
              </a:spcAft>
              <a:defRPr/>
            </a:pPr>
            <a:r>
              <a:rPr lang="en-US" dirty="0" smtClean="0">
                <a:solidFill>
                  <a:schemeClr val="tx2">
                    <a:satMod val="130000"/>
                  </a:schemeClr>
                </a:solidFill>
              </a:rPr>
              <a:t>ANSYS Tutorial</a:t>
            </a:r>
            <a:endParaRPr lang="en-US" dirty="0">
              <a:solidFill>
                <a:schemeClr val="tx2">
                  <a:satMod val="130000"/>
                </a:schemeClr>
              </a:solidFill>
            </a:endParaRPr>
          </a:p>
        </p:txBody>
      </p:sp>
      <p:sp>
        <p:nvSpPr>
          <p:cNvPr id="3" name="Subtitle 2"/>
          <p:cNvSpPr>
            <a:spLocks noGrp="1"/>
          </p:cNvSpPr>
          <p:nvPr>
            <p:ph type="subTitle" idx="1"/>
          </p:nvPr>
        </p:nvSpPr>
        <p:spPr>
          <a:xfrm>
            <a:off x="1504950" y="1973263"/>
            <a:ext cx="7775575" cy="1870075"/>
          </a:xfrm>
        </p:spPr>
        <p:txBody>
          <a:bodyPr>
            <a:normAutofit/>
          </a:bodyPr>
          <a:lstStyle/>
          <a:p>
            <a:pPr eaLnBrk="1" fontAlgn="auto" hangingPunct="1">
              <a:spcBef>
                <a:spcPts val="634"/>
              </a:spcBef>
              <a:spcAft>
                <a:spcPts val="0"/>
              </a:spcAft>
              <a:buFont typeface="Wingdings 2"/>
              <a:buNone/>
              <a:defRPr/>
            </a:pPr>
            <a:r>
              <a:rPr lang="en-US" dirty="0" smtClean="0"/>
              <a:t>Jake Blanchard</a:t>
            </a:r>
          </a:p>
          <a:p>
            <a:pPr eaLnBrk="1" fontAlgn="auto" hangingPunct="1">
              <a:spcBef>
                <a:spcPts val="634"/>
              </a:spcBef>
              <a:spcAft>
                <a:spcPts val="0"/>
              </a:spcAft>
              <a:buFont typeface="Wingdings 2"/>
              <a:buNone/>
              <a:defRPr/>
            </a:pPr>
            <a:r>
              <a:rPr lang="en-US" dirty="0" smtClean="0"/>
              <a:t>January 2008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065213" y="1055688"/>
            <a:ext cx="5410200" cy="323850"/>
          </a:xfrm>
          <a:prstGeom prst="rect">
            <a:avLst/>
          </a:prstGeom>
          <a:noFill/>
          <a:ln w="9525">
            <a:noFill/>
            <a:miter lim="800000"/>
            <a:headEnd/>
            <a:tailEnd/>
          </a:ln>
        </p:spPr>
        <p:txBody>
          <a:bodyPr wrap="none" lIns="96661" tIns="48331" rIns="96661" bIns="48331">
            <a:spAutoFit/>
          </a:bodyPr>
          <a:lstStyle/>
          <a:p>
            <a:pPr defTabSz="966788"/>
            <a:r>
              <a:rPr lang="en-US" sz="1500" b="1"/>
              <a:t>Preprocessor &gt; Create &gt; Areas &gt; Rectangle &gt; By Centr &amp; Cornr</a:t>
            </a:r>
          </a:p>
        </p:txBody>
      </p:sp>
      <p:sp>
        <p:nvSpPr>
          <p:cNvPr id="17411" name="Text Box 8"/>
          <p:cNvSpPr txBox="1">
            <a:spLocks noChangeArrowheads="1"/>
          </p:cNvSpPr>
          <p:nvPr/>
        </p:nvSpPr>
        <p:spPr bwMode="auto">
          <a:xfrm>
            <a:off x="3297238" y="131763"/>
            <a:ext cx="2563812" cy="487362"/>
          </a:xfrm>
          <a:prstGeom prst="rect">
            <a:avLst/>
          </a:prstGeom>
          <a:noFill/>
          <a:ln w="9525">
            <a:noFill/>
            <a:miter lim="800000"/>
            <a:headEnd/>
            <a:tailEnd/>
          </a:ln>
        </p:spPr>
        <p:txBody>
          <a:bodyPr wrap="none" lIns="96661" tIns="48331" rIns="96661" bIns="48331">
            <a:spAutoFit/>
          </a:bodyPr>
          <a:lstStyle/>
          <a:p>
            <a:pPr defTabSz="966788"/>
            <a:r>
              <a:rPr lang="en-US" sz="2500" b="1"/>
              <a:t>Create Geometry</a:t>
            </a:r>
            <a:endParaRPr lang="en-US" sz="1700" b="1"/>
          </a:p>
        </p:txBody>
      </p:sp>
      <p:pic>
        <p:nvPicPr>
          <p:cNvPr id="17412" name="Picture 8"/>
          <p:cNvPicPr>
            <a:picLocks noChangeAspect="1" noChangeArrowheads="1"/>
          </p:cNvPicPr>
          <p:nvPr/>
        </p:nvPicPr>
        <p:blipFill>
          <a:blip r:embed="rId2" cstate="print"/>
          <a:srcRect/>
          <a:stretch>
            <a:fillRect/>
          </a:stretch>
        </p:blipFill>
        <p:spPr bwMode="auto">
          <a:xfrm>
            <a:off x="1384300" y="1460500"/>
            <a:ext cx="7458075" cy="5622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22363" y="1023938"/>
            <a:ext cx="5627687" cy="358775"/>
          </a:xfrm>
          <a:prstGeom prst="rect">
            <a:avLst/>
          </a:prstGeom>
          <a:noFill/>
          <a:ln w="9525">
            <a:noFill/>
            <a:miter lim="800000"/>
            <a:headEnd/>
            <a:tailEnd/>
          </a:ln>
        </p:spPr>
        <p:txBody>
          <a:bodyPr wrap="none" lIns="96661" tIns="48331" rIns="96661" bIns="48331">
            <a:spAutoFit/>
          </a:bodyPr>
          <a:lstStyle/>
          <a:p>
            <a:pPr defTabSz="966788"/>
            <a:r>
              <a:rPr lang="en-US" sz="1700" b="1"/>
              <a:t>Preprocessor&gt; Modeling-Create&gt; Area-Circle&gt; Solid Circle</a:t>
            </a:r>
          </a:p>
        </p:txBody>
      </p:sp>
      <p:sp>
        <p:nvSpPr>
          <p:cNvPr id="18435" name="Text Box 3"/>
          <p:cNvSpPr txBox="1">
            <a:spLocks noChangeArrowheads="1"/>
          </p:cNvSpPr>
          <p:nvPr/>
        </p:nvSpPr>
        <p:spPr bwMode="auto">
          <a:xfrm>
            <a:off x="1390650" y="346075"/>
            <a:ext cx="5676900" cy="487363"/>
          </a:xfrm>
          <a:prstGeom prst="rect">
            <a:avLst/>
          </a:prstGeom>
          <a:noFill/>
          <a:ln w="9525">
            <a:noFill/>
            <a:miter lim="800000"/>
            <a:headEnd/>
            <a:tailEnd/>
          </a:ln>
        </p:spPr>
        <p:txBody>
          <a:bodyPr lIns="96661" tIns="48331" rIns="96661" bIns="48331">
            <a:spAutoFit/>
          </a:bodyPr>
          <a:lstStyle/>
          <a:p>
            <a:pPr defTabSz="966788"/>
            <a:r>
              <a:rPr lang="en-US" sz="2500" b="1"/>
              <a:t>Create the Circular Section for the Hole</a:t>
            </a:r>
          </a:p>
        </p:txBody>
      </p:sp>
      <p:pic>
        <p:nvPicPr>
          <p:cNvPr id="18436" name="Picture 7"/>
          <p:cNvPicPr>
            <a:picLocks noChangeAspect="1" noChangeArrowheads="1"/>
          </p:cNvPicPr>
          <p:nvPr/>
        </p:nvPicPr>
        <p:blipFill>
          <a:blip r:embed="rId2" cstate="print"/>
          <a:srcRect/>
          <a:stretch>
            <a:fillRect/>
          </a:stretch>
        </p:blipFill>
        <p:spPr bwMode="auto">
          <a:xfrm>
            <a:off x="1825625" y="1477963"/>
            <a:ext cx="7483475" cy="56594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074"/>
          <p:cNvSpPr txBox="1">
            <a:spLocks noChangeArrowheads="1"/>
          </p:cNvSpPr>
          <p:nvPr/>
        </p:nvSpPr>
        <p:spPr bwMode="auto">
          <a:xfrm>
            <a:off x="500063" y="1933575"/>
            <a:ext cx="5957887" cy="358775"/>
          </a:xfrm>
          <a:prstGeom prst="rect">
            <a:avLst/>
          </a:prstGeom>
          <a:noFill/>
          <a:ln w="9525">
            <a:noFill/>
            <a:miter lim="800000"/>
            <a:headEnd/>
            <a:tailEnd/>
          </a:ln>
        </p:spPr>
        <p:txBody>
          <a:bodyPr wrap="none" lIns="96661" tIns="48331" rIns="96661" bIns="48331">
            <a:spAutoFit/>
          </a:bodyPr>
          <a:lstStyle/>
          <a:p>
            <a:pPr defTabSz="966788"/>
            <a:r>
              <a:rPr lang="en-US" sz="1700" b="1"/>
              <a:t>Preprocessor&gt; Modeling&gt;Operate&gt; Booleans-Subtract&gt; Areas</a:t>
            </a:r>
          </a:p>
        </p:txBody>
      </p:sp>
      <p:sp>
        <p:nvSpPr>
          <p:cNvPr id="19459" name="Text Box 3075"/>
          <p:cNvSpPr txBox="1">
            <a:spLocks noChangeArrowheads="1"/>
          </p:cNvSpPr>
          <p:nvPr/>
        </p:nvSpPr>
        <p:spPr bwMode="auto">
          <a:xfrm>
            <a:off x="1982788" y="234950"/>
            <a:ext cx="5578475" cy="476250"/>
          </a:xfrm>
          <a:prstGeom prst="rect">
            <a:avLst/>
          </a:prstGeom>
          <a:noFill/>
          <a:ln w="9525">
            <a:noFill/>
            <a:miter lim="800000"/>
            <a:headEnd/>
            <a:tailEnd/>
          </a:ln>
        </p:spPr>
        <p:txBody>
          <a:bodyPr lIns="96661" tIns="48331" rIns="96661" bIns="48331">
            <a:spAutoFit/>
          </a:bodyPr>
          <a:lstStyle/>
          <a:p>
            <a:pPr defTabSz="966788"/>
            <a:r>
              <a:rPr lang="en-US" sz="2500" b="1"/>
              <a:t>Subtract the Circle From the Square</a:t>
            </a:r>
          </a:p>
        </p:txBody>
      </p:sp>
      <p:sp>
        <p:nvSpPr>
          <p:cNvPr id="19460" name="Rectangle 3076"/>
          <p:cNvSpPr>
            <a:spLocks noChangeArrowheads="1"/>
          </p:cNvSpPr>
          <p:nvPr/>
        </p:nvSpPr>
        <p:spPr bwMode="auto">
          <a:xfrm>
            <a:off x="5986463" y="4019550"/>
            <a:ext cx="3198812" cy="528638"/>
          </a:xfrm>
          <a:prstGeom prst="rect">
            <a:avLst/>
          </a:prstGeom>
          <a:noFill/>
          <a:ln w="9525">
            <a:noFill/>
            <a:miter lim="800000"/>
            <a:headEnd/>
            <a:tailEnd/>
          </a:ln>
        </p:spPr>
        <p:txBody>
          <a:bodyPr wrap="none" lIns="96661" tIns="48331" rIns="96661" bIns="48331">
            <a:spAutoFit/>
          </a:bodyPr>
          <a:lstStyle/>
          <a:p>
            <a:pPr defTabSz="966788"/>
            <a:r>
              <a:rPr lang="en-US" sz="2800" b="1"/>
              <a:t>Toolbar: SAVE_DB</a:t>
            </a:r>
          </a:p>
        </p:txBody>
      </p:sp>
      <p:sp>
        <p:nvSpPr>
          <p:cNvPr id="19461" name="Text Box 3083"/>
          <p:cNvSpPr txBox="1">
            <a:spLocks noChangeArrowheads="1"/>
          </p:cNvSpPr>
          <p:nvPr/>
        </p:nvSpPr>
        <p:spPr bwMode="auto">
          <a:xfrm>
            <a:off x="1241425" y="2419350"/>
            <a:ext cx="1828800" cy="292100"/>
          </a:xfrm>
          <a:prstGeom prst="rect">
            <a:avLst/>
          </a:prstGeom>
          <a:noFill/>
          <a:ln w="9525">
            <a:noFill/>
            <a:miter lim="800000"/>
            <a:headEnd/>
            <a:tailEnd/>
          </a:ln>
        </p:spPr>
        <p:txBody>
          <a:bodyPr wrap="none" lIns="96661" tIns="48331" rIns="96661" bIns="48331">
            <a:spAutoFit/>
          </a:bodyPr>
          <a:lstStyle/>
          <a:p>
            <a:pPr defTabSz="966788"/>
            <a:r>
              <a:rPr lang="en-US" sz="1300"/>
              <a:t>First Pick Area 1 (Apply)</a:t>
            </a:r>
          </a:p>
        </p:txBody>
      </p:sp>
      <p:sp>
        <p:nvSpPr>
          <p:cNvPr id="19462" name="Text Box 3084"/>
          <p:cNvSpPr txBox="1">
            <a:spLocks noChangeArrowheads="1"/>
          </p:cNvSpPr>
          <p:nvPr/>
        </p:nvSpPr>
        <p:spPr bwMode="auto">
          <a:xfrm>
            <a:off x="3630613" y="2470150"/>
            <a:ext cx="1866900" cy="292100"/>
          </a:xfrm>
          <a:prstGeom prst="rect">
            <a:avLst/>
          </a:prstGeom>
          <a:noFill/>
          <a:ln w="9525">
            <a:noFill/>
            <a:miter lim="800000"/>
            <a:headEnd/>
            <a:tailEnd/>
          </a:ln>
        </p:spPr>
        <p:txBody>
          <a:bodyPr wrap="none" lIns="96661" tIns="48331" rIns="96661" bIns="48331">
            <a:spAutoFit/>
          </a:bodyPr>
          <a:lstStyle/>
          <a:p>
            <a:pPr defTabSz="966788"/>
            <a:r>
              <a:rPr lang="en-US" sz="1300"/>
              <a:t>Then Pick Area 2 (Apply)</a:t>
            </a:r>
          </a:p>
        </p:txBody>
      </p:sp>
      <p:sp>
        <p:nvSpPr>
          <p:cNvPr id="19463" name="Text Box 3085"/>
          <p:cNvSpPr txBox="1">
            <a:spLocks noChangeArrowheads="1"/>
          </p:cNvSpPr>
          <p:nvPr/>
        </p:nvSpPr>
        <p:spPr bwMode="auto">
          <a:xfrm>
            <a:off x="631825" y="757238"/>
            <a:ext cx="8656638" cy="690562"/>
          </a:xfrm>
          <a:prstGeom prst="rect">
            <a:avLst/>
          </a:prstGeom>
          <a:noFill/>
          <a:ln w="9525">
            <a:noFill/>
            <a:miter lim="800000"/>
            <a:headEnd/>
            <a:tailEnd/>
          </a:ln>
        </p:spPr>
        <p:txBody>
          <a:bodyPr lIns="96661" tIns="48331" rIns="96661" bIns="48331">
            <a:spAutoFit/>
          </a:bodyPr>
          <a:lstStyle/>
          <a:p>
            <a:pPr defTabSz="966788"/>
            <a:r>
              <a:rPr lang="en-US" sz="1300"/>
              <a:t>Our geometry can be completed by subtracting the circle from the square.  Be sure to select the correct areas.  The rectangle is area 1, and the circle is area 2.  If the wrong area is selected by accident, click on the Reset button on the menu to clear the selection.  If there is an error in your result, reload the database (</a:t>
            </a:r>
            <a:r>
              <a:rPr lang="en-US" sz="1300" b="1"/>
              <a:t>Toolbar:RESUME_DB) </a:t>
            </a:r>
            <a:r>
              <a:rPr lang="en-US" sz="1300"/>
              <a:t>and try again.</a:t>
            </a:r>
            <a:endParaRPr lang="en-US" sz="1300" b="1"/>
          </a:p>
        </p:txBody>
      </p:sp>
      <p:pic>
        <p:nvPicPr>
          <p:cNvPr id="19464" name="Picture 16"/>
          <p:cNvPicPr>
            <a:picLocks noChangeAspect="1" noChangeArrowheads="1"/>
          </p:cNvPicPr>
          <p:nvPr/>
        </p:nvPicPr>
        <p:blipFill>
          <a:blip r:embed="rId2" cstate="print"/>
          <a:srcRect/>
          <a:stretch>
            <a:fillRect/>
          </a:stretch>
        </p:blipFill>
        <p:spPr bwMode="auto">
          <a:xfrm>
            <a:off x="1343025" y="2744788"/>
            <a:ext cx="1733550" cy="4314825"/>
          </a:xfrm>
          <a:prstGeom prst="rect">
            <a:avLst/>
          </a:prstGeom>
          <a:noFill/>
          <a:ln w="9525">
            <a:noFill/>
            <a:miter lim="800000"/>
            <a:headEnd/>
            <a:tailEnd/>
          </a:ln>
        </p:spPr>
      </p:pic>
      <p:pic>
        <p:nvPicPr>
          <p:cNvPr id="19465" name="Picture 17"/>
          <p:cNvPicPr>
            <a:picLocks noChangeAspect="1" noChangeArrowheads="1"/>
          </p:cNvPicPr>
          <p:nvPr/>
        </p:nvPicPr>
        <p:blipFill>
          <a:blip r:embed="rId3" cstate="print"/>
          <a:srcRect/>
          <a:stretch>
            <a:fillRect/>
          </a:stretch>
        </p:blipFill>
        <p:spPr bwMode="auto">
          <a:xfrm>
            <a:off x="3705225" y="2782888"/>
            <a:ext cx="1733550" cy="4314825"/>
          </a:xfrm>
          <a:prstGeom prst="rect">
            <a:avLst/>
          </a:prstGeom>
          <a:noFill/>
          <a:ln w="9525">
            <a:noFill/>
            <a:miter lim="800000"/>
            <a:headEnd/>
            <a:tailEnd/>
          </a:ln>
        </p:spPr>
      </p:pic>
      <p:pic>
        <p:nvPicPr>
          <p:cNvPr id="19466" name="Picture 18"/>
          <p:cNvPicPr>
            <a:picLocks noChangeAspect="1" noChangeArrowheads="1"/>
          </p:cNvPicPr>
          <p:nvPr/>
        </p:nvPicPr>
        <p:blipFill>
          <a:blip r:embed="rId4" cstate="print"/>
          <a:srcRect/>
          <a:stretch>
            <a:fillRect/>
          </a:stretch>
        </p:blipFill>
        <p:spPr bwMode="auto">
          <a:xfrm>
            <a:off x="6981825" y="4611688"/>
            <a:ext cx="993775" cy="9604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2727325" y="217488"/>
            <a:ext cx="3348038" cy="487362"/>
          </a:xfrm>
          <a:prstGeom prst="rect">
            <a:avLst/>
          </a:prstGeom>
          <a:noFill/>
          <a:ln w="9525">
            <a:noFill/>
            <a:miter lim="800000"/>
            <a:headEnd/>
            <a:tailEnd/>
          </a:ln>
        </p:spPr>
        <p:txBody>
          <a:bodyPr wrap="none" lIns="96661" tIns="48331" rIns="96661" bIns="48331">
            <a:spAutoFit/>
          </a:bodyPr>
          <a:lstStyle/>
          <a:p>
            <a:pPr defTabSz="966788"/>
            <a:r>
              <a:rPr lang="en-US" sz="2500" b="1"/>
              <a:t>Set Mesh Size Controls</a:t>
            </a:r>
            <a:endParaRPr lang="en-US" sz="1700" b="1"/>
          </a:p>
        </p:txBody>
      </p:sp>
      <p:sp>
        <p:nvSpPr>
          <p:cNvPr id="20483" name="Text Box 7"/>
          <p:cNvSpPr txBox="1">
            <a:spLocks noChangeArrowheads="1"/>
          </p:cNvSpPr>
          <p:nvPr/>
        </p:nvSpPr>
        <p:spPr bwMode="auto">
          <a:xfrm>
            <a:off x="1030288" y="1958975"/>
            <a:ext cx="5562600" cy="328613"/>
          </a:xfrm>
          <a:prstGeom prst="rect">
            <a:avLst/>
          </a:prstGeom>
          <a:noFill/>
          <a:ln w="9525">
            <a:noFill/>
            <a:miter lim="800000"/>
            <a:headEnd/>
            <a:tailEnd/>
          </a:ln>
        </p:spPr>
        <p:txBody>
          <a:bodyPr wrap="none" lIns="96661" tIns="48331" rIns="96661" bIns="48331">
            <a:spAutoFit/>
          </a:bodyPr>
          <a:lstStyle/>
          <a:p>
            <a:pPr defTabSz="966788"/>
            <a:r>
              <a:rPr lang="en-US" sz="1500" b="1"/>
              <a:t>Preprocessor &gt; Meshing&gt;Size Controls &gt;Manual Size-Global-Size</a:t>
            </a:r>
          </a:p>
        </p:txBody>
      </p:sp>
      <p:sp>
        <p:nvSpPr>
          <p:cNvPr id="20484" name="Text Box 10"/>
          <p:cNvSpPr txBox="1">
            <a:spLocks noChangeArrowheads="1"/>
          </p:cNvSpPr>
          <p:nvPr/>
        </p:nvSpPr>
        <p:spPr bwMode="auto">
          <a:xfrm>
            <a:off x="295275" y="882650"/>
            <a:ext cx="9112250" cy="1020763"/>
          </a:xfrm>
          <a:prstGeom prst="rect">
            <a:avLst/>
          </a:prstGeom>
          <a:noFill/>
          <a:ln w="9525">
            <a:noFill/>
            <a:miter lim="800000"/>
            <a:headEnd/>
            <a:tailEnd/>
          </a:ln>
        </p:spPr>
        <p:txBody>
          <a:bodyPr lIns="96661" tIns="48331" rIns="96661" bIns="48331">
            <a:spAutoFit/>
          </a:bodyPr>
          <a:lstStyle/>
          <a:p>
            <a:pPr defTabSz="966788"/>
            <a:r>
              <a:rPr lang="en-US" sz="1500"/>
              <a:t>Before creating our mesh (the nodes and elements), we are going to set a parameter to control the size (and number) of the elements created.  We will do this by setting a global size for all the elements.  This defines approximately how long the sides of each element are.  We will start by specifying an edge length of </a:t>
            </a:r>
            <a:r>
              <a:rPr lang="en-US" sz="1500" b="1"/>
              <a:t>0.05 m</a:t>
            </a:r>
            <a:r>
              <a:rPr lang="en-US" sz="1500"/>
              <a:t>.  We will later use more powerful meshing options.</a:t>
            </a:r>
          </a:p>
        </p:txBody>
      </p:sp>
      <p:pic>
        <p:nvPicPr>
          <p:cNvPr id="20485" name="Picture 9"/>
          <p:cNvPicPr>
            <a:picLocks noChangeAspect="1" noChangeArrowheads="1"/>
          </p:cNvPicPr>
          <p:nvPr/>
        </p:nvPicPr>
        <p:blipFill>
          <a:blip r:embed="rId2" cstate="print"/>
          <a:srcRect/>
          <a:stretch>
            <a:fillRect/>
          </a:stretch>
        </p:blipFill>
        <p:spPr bwMode="auto">
          <a:xfrm>
            <a:off x="3124200" y="2351088"/>
            <a:ext cx="6310313" cy="47847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3154363" y="203200"/>
            <a:ext cx="3956050" cy="482600"/>
          </a:xfrm>
          <a:prstGeom prst="rect">
            <a:avLst/>
          </a:prstGeom>
          <a:noFill/>
          <a:ln w="9525">
            <a:noFill/>
            <a:miter lim="800000"/>
            <a:headEnd/>
            <a:tailEnd/>
          </a:ln>
        </p:spPr>
        <p:txBody>
          <a:bodyPr wrap="none" lIns="96661" tIns="48331" rIns="96661" bIns="48331">
            <a:spAutoFit/>
          </a:bodyPr>
          <a:lstStyle/>
          <a:p>
            <a:pPr defTabSz="966788"/>
            <a:r>
              <a:rPr lang="en-US" sz="2500" b="1"/>
              <a:t>An Alternative – Mesh Tool</a:t>
            </a:r>
            <a:endParaRPr lang="en-US" sz="1700" b="1"/>
          </a:p>
        </p:txBody>
      </p:sp>
      <p:sp>
        <p:nvSpPr>
          <p:cNvPr id="21507" name="Text Box 14"/>
          <p:cNvSpPr txBox="1">
            <a:spLocks noChangeArrowheads="1"/>
          </p:cNvSpPr>
          <p:nvPr/>
        </p:nvSpPr>
        <p:spPr bwMode="auto">
          <a:xfrm>
            <a:off x="1089025" y="682625"/>
            <a:ext cx="3133725" cy="328613"/>
          </a:xfrm>
          <a:prstGeom prst="rect">
            <a:avLst/>
          </a:prstGeom>
          <a:noFill/>
          <a:ln w="9525">
            <a:noFill/>
            <a:miter lim="800000"/>
            <a:headEnd/>
            <a:tailEnd/>
          </a:ln>
        </p:spPr>
        <p:txBody>
          <a:bodyPr wrap="none" lIns="96661" tIns="48331" rIns="96661" bIns="48331">
            <a:spAutoFit/>
          </a:bodyPr>
          <a:lstStyle/>
          <a:p>
            <a:pPr defTabSz="966788"/>
            <a:r>
              <a:rPr lang="en-US" sz="1500" b="1"/>
              <a:t>Preprocessor &gt; Meshing- Mesh Tool</a:t>
            </a:r>
          </a:p>
        </p:txBody>
      </p:sp>
      <p:pic>
        <p:nvPicPr>
          <p:cNvPr id="21508" name="Picture 11"/>
          <p:cNvPicPr>
            <a:picLocks noChangeAspect="1" noChangeArrowheads="1"/>
          </p:cNvPicPr>
          <p:nvPr/>
        </p:nvPicPr>
        <p:blipFill>
          <a:blip r:embed="rId2" cstate="print"/>
          <a:srcRect/>
          <a:stretch>
            <a:fillRect/>
          </a:stretch>
        </p:blipFill>
        <p:spPr bwMode="auto">
          <a:xfrm>
            <a:off x="1524000" y="1036638"/>
            <a:ext cx="7753350" cy="6202362"/>
          </a:xfrm>
          <a:prstGeom prst="rect">
            <a:avLst/>
          </a:prstGeom>
          <a:noFill/>
          <a:ln w="9525">
            <a:noFill/>
            <a:miter lim="800000"/>
            <a:headEnd/>
            <a:tailEnd/>
          </a:ln>
        </p:spPr>
      </p:pic>
      <p:sp>
        <p:nvSpPr>
          <p:cNvPr id="12" name="Oval 11"/>
          <p:cNvSpPr/>
          <p:nvPr/>
        </p:nvSpPr>
        <p:spPr>
          <a:xfrm>
            <a:off x="7289800" y="1790700"/>
            <a:ext cx="1943100" cy="762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Oval 12"/>
          <p:cNvSpPr/>
          <p:nvPr/>
        </p:nvSpPr>
        <p:spPr>
          <a:xfrm>
            <a:off x="7340600" y="4279900"/>
            <a:ext cx="1828800" cy="18161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Resulting Mesh</a:t>
            </a:r>
            <a:endParaRPr lang="en-US" dirty="0"/>
          </a:p>
        </p:txBody>
      </p:sp>
      <p:pic>
        <p:nvPicPr>
          <p:cNvPr id="22531" name="Picture 2"/>
          <p:cNvPicPr>
            <a:picLocks noChangeAspect="1" noChangeArrowheads="1"/>
          </p:cNvPicPr>
          <p:nvPr/>
        </p:nvPicPr>
        <p:blipFill>
          <a:blip r:embed="rId2" cstate="print"/>
          <a:srcRect/>
          <a:stretch>
            <a:fillRect/>
          </a:stretch>
        </p:blipFill>
        <p:spPr bwMode="auto">
          <a:xfrm>
            <a:off x="595313" y="2184400"/>
            <a:ext cx="8737600" cy="30607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ChangeArrowheads="1"/>
          </p:cNvSpPr>
          <p:nvPr/>
        </p:nvSpPr>
        <p:spPr bwMode="auto">
          <a:xfrm>
            <a:off x="2054225" y="111125"/>
            <a:ext cx="5519738" cy="476250"/>
          </a:xfrm>
          <a:prstGeom prst="rect">
            <a:avLst/>
          </a:prstGeom>
          <a:noFill/>
          <a:ln w="9525">
            <a:noFill/>
            <a:miter lim="800000"/>
            <a:headEnd/>
            <a:tailEnd/>
          </a:ln>
        </p:spPr>
        <p:txBody>
          <a:bodyPr wrap="none" lIns="96661" tIns="48331" rIns="96661" bIns="48331">
            <a:spAutoFit/>
          </a:bodyPr>
          <a:lstStyle/>
          <a:p>
            <a:pPr defTabSz="966788"/>
            <a:r>
              <a:rPr lang="en-US" sz="2500" b="1"/>
              <a:t>Apply Loads and Boundary Conditions</a:t>
            </a:r>
          </a:p>
        </p:txBody>
      </p:sp>
      <p:sp>
        <p:nvSpPr>
          <p:cNvPr id="23555" name="Text Box 14"/>
          <p:cNvSpPr txBox="1">
            <a:spLocks noChangeArrowheads="1"/>
          </p:cNvSpPr>
          <p:nvPr/>
        </p:nvSpPr>
        <p:spPr bwMode="auto">
          <a:xfrm>
            <a:off x="1054100" y="666750"/>
            <a:ext cx="5667375" cy="323850"/>
          </a:xfrm>
          <a:prstGeom prst="rect">
            <a:avLst/>
          </a:prstGeom>
          <a:noFill/>
          <a:ln w="9525">
            <a:noFill/>
            <a:miter lim="800000"/>
            <a:headEnd/>
            <a:tailEnd/>
          </a:ln>
        </p:spPr>
        <p:txBody>
          <a:bodyPr wrap="none" lIns="96661" tIns="48331" rIns="96661" bIns="48331">
            <a:spAutoFit/>
          </a:bodyPr>
          <a:lstStyle/>
          <a:p>
            <a:pPr defTabSz="966788"/>
            <a:r>
              <a:rPr lang="en-US" sz="1500" b="1"/>
              <a:t>Preprocessor &gt; Loads &gt;Apply &gt;Structural Displacement &gt;On Lines</a:t>
            </a:r>
          </a:p>
        </p:txBody>
      </p:sp>
      <p:sp>
        <p:nvSpPr>
          <p:cNvPr id="23556" name="Text Box 19"/>
          <p:cNvSpPr txBox="1">
            <a:spLocks noChangeArrowheads="1"/>
          </p:cNvSpPr>
          <p:nvPr/>
        </p:nvSpPr>
        <p:spPr bwMode="auto">
          <a:xfrm>
            <a:off x="2500313" y="6548438"/>
            <a:ext cx="1960562" cy="552450"/>
          </a:xfrm>
          <a:prstGeom prst="rect">
            <a:avLst/>
          </a:prstGeom>
          <a:noFill/>
          <a:ln w="9525">
            <a:noFill/>
            <a:miter lim="800000"/>
            <a:headEnd/>
            <a:tailEnd/>
          </a:ln>
        </p:spPr>
        <p:txBody>
          <a:bodyPr wrap="none" lIns="96661" tIns="48331" rIns="96661" bIns="48331">
            <a:spAutoFit/>
          </a:bodyPr>
          <a:lstStyle/>
          <a:p>
            <a:pPr defTabSz="966788"/>
            <a:r>
              <a:rPr lang="en-US" sz="1500"/>
              <a:t>Pick the line on the left</a:t>
            </a:r>
          </a:p>
          <a:p>
            <a:pPr defTabSz="966788"/>
            <a:r>
              <a:rPr lang="en-US" sz="1500"/>
              <a:t>Edge of the rectangle</a:t>
            </a:r>
          </a:p>
        </p:txBody>
      </p:sp>
      <p:pic>
        <p:nvPicPr>
          <p:cNvPr id="23557" name="Picture 16"/>
          <p:cNvPicPr>
            <a:picLocks noChangeAspect="1" noChangeArrowheads="1"/>
          </p:cNvPicPr>
          <p:nvPr/>
        </p:nvPicPr>
        <p:blipFill>
          <a:blip r:embed="rId2" cstate="print"/>
          <a:srcRect/>
          <a:stretch>
            <a:fillRect/>
          </a:stretch>
        </p:blipFill>
        <p:spPr bwMode="auto">
          <a:xfrm>
            <a:off x="7359650" y="928688"/>
            <a:ext cx="1489075" cy="3706812"/>
          </a:xfrm>
          <a:prstGeom prst="rect">
            <a:avLst/>
          </a:prstGeom>
          <a:noFill/>
          <a:ln w="9525">
            <a:noFill/>
            <a:miter lim="800000"/>
            <a:headEnd/>
            <a:tailEnd/>
          </a:ln>
        </p:spPr>
      </p:pic>
      <p:pic>
        <p:nvPicPr>
          <p:cNvPr id="23558" name="Picture 17"/>
          <p:cNvPicPr>
            <a:picLocks noChangeAspect="1" noChangeArrowheads="1"/>
          </p:cNvPicPr>
          <p:nvPr/>
        </p:nvPicPr>
        <p:blipFill>
          <a:blip r:embed="rId3" cstate="print"/>
          <a:srcRect/>
          <a:stretch>
            <a:fillRect/>
          </a:stretch>
        </p:blipFill>
        <p:spPr bwMode="auto">
          <a:xfrm>
            <a:off x="227013" y="1054100"/>
            <a:ext cx="6370637" cy="5054600"/>
          </a:xfrm>
          <a:prstGeom prst="rect">
            <a:avLst/>
          </a:prstGeom>
          <a:noFill/>
          <a:ln w="9525">
            <a:noFill/>
            <a:miter lim="800000"/>
            <a:headEnd/>
            <a:tailEnd/>
          </a:ln>
        </p:spPr>
      </p:pic>
      <p:pic>
        <p:nvPicPr>
          <p:cNvPr id="23559" name="Picture 26" descr="H:\CLASSES\me342\plate001.jpg"/>
          <p:cNvPicPr>
            <a:picLocks noChangeAspect="1" noChangeArrowheads="1"/>
          </p:cNvPicPr>
          <p:nvPr/>
        </p:nvPicPr>
        <p:blipFill>
          <a:blip r:embed="rId4" cstate="print"/>
          <a:srcRect l="8932" t="28662" r="11830" b="27988"/>
          <a:stretch>
            <a:fillRect/>
          </a:stretch>
        </p:blipFill>
        <p:spPr bwMode="auto">
          <a:xfrm>
            <a:off x="4714875" y="4846638"/>
            <a:ext cx="4689475" cy="1935162"/>
          </a:xfrm>
          <a:prstGeom prst="rect">
            <a:avLst/>
          </a:prstGeom>
          <a:noFill/>
          <a:ln w="9525">
            <a:noFill/>
            <a:miter lim="800000"/>
            <a:headEnd/>
            <a:tailEnd/>
          </a:ln>
        </p:spPr>
      </p:pic>
      <p:sp>
        <p:nvSpPr>
          <p:cNvPr id="23560" name="Line 24"/>
          <p:cNvSpPr>
            <a:spLocks noChangeShapeType="1"/>
          </p:cNvSpPr>
          <p:nvPr/>
        </p:nvSpPr>
        <p:spPr bwMode="auto">
          <a:xfrm flipV="1">
            <a:off x="4340225" y="5689600"/>
            <a:ext cx="612775" cy="863600"/>
          </a:xfrm>
          <a:prstGeom prst="line">
            <a:avLst/>
          </a:prstGeom>
          <a:noFill/>
          <a:ln w="9525">
            <a:solidFill>
              <a:srgbClr val="FF3300"/>
            </a:solidFill>
            <a:round/>
            <a:headEnd/>
            <a:tailEnd type="triangle" w="med" len="med"/>
          </a:ln>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0" descr="H:\CLASSES\me342\plate002.jpg"/>
          <p:cNvPicPr>
            <a:picLocks noChangeAspect="1" noChangeArrowheads="1"/>
          </p:cNvPicPr>
          <p:nvPr/>
        </p:nvPicPr>
        <p:blipFill>
          <a:blip r:embed="rId2" cstate="print"/>
          <a:srcRect l="9280" t="30725" r="7538" b="30939"/>
          <a:stretch>
            <a:fillRect/>
          </a:stretch>
        </p:blipFill>
        <p:spPr bwMode="auto">
          <a:xfrm>
            <a:off x="4724400" y="3217863"/>
            <a:ext cx="4605338" cy="1600200"/>
          </a:xfrm>
          <a:prstGeom prst="rect">
            <a:avLst/>
          </a:prstGeom>
          <a:noFill/>
          <a:ln w="9525">
            <a:noFill/>
            <a:miter lim="800000"/>
            <a:headEnd/>
            <a:tailEnd/>
          </a:ln>
        </p:spPr>
      </p:pic>
      <p:sp>
        <p:nvSpPr>
          <p:cNvPr id="24579" name="Rectangle 9"/>
          <p:cNvSpPr>
            <a:spLocks noChangeArrowheads="1"/>
          </p:cNvSpPr>
          <p:nvPr/>
        </p:nvSpPr>
        <p:spPr bwMode="auto">
          <a:xfrm>
            <a:off x="2322513" y="149225"/>
            <a:ext cx="4956175" cy="476250"/>
          </a:xfrm>
          <a:prstGeom prst="rect">
            <a:avLst/>
          </a:prstGeom>
          <a:noFill/>
          <a:ln w="9525">
            <a:noFill/>
            <a:miter lim="800000"/>
            <a:headEnd/>
            <a:tailEnd/>
          </a:ln>
        </p:spPr>
        <p:txBody>
          <a:bodyPr wrap="none" lIns="96661" tIns="48331" rIns="96661" bIns="48331">
            <a:spAutoFit/>
          </a:bodyPr>
          <a:lstStyle/>
          <a:p>
            <a:pPr defTabSz="966788"/>
            <a:r>
              <a:rPr lang="en-US" sz="2500" b="1"/>
              <a:t>Apply the Load as a Pressure Load</a:t>
            </a:r>
          </a:p>
        </p:txBody>
      </p:sp>
      <p:sp>
        <p:nvSpPr>
          <p:cNvPr id="24580" name="Text Box 10"/>
          <p:cNvSpPr txBox="1">
            <a:spLocks noChangeArrowheads="1"/>
          </p:cNvSpPr>
          <p:nvPr/>
        </p:nvSpPr>
        <p:spPr bwMode="auto">
          <a:xfrm>
            <a:off x="1106488" y="1200150"/>
            <a:ext cx="4429125" cy="323850"/>
          </a:xfrm>
          <a:prstGeom prst="rect">
            <a:avLst/>
          </a:prstGeom>
          <a:noFill/>
          <a:ln w="9525">
            <a:noFill/>
            <a:miter lim="800000"/>
            <a:headEnd/>
            <a:tailEnd/>
          </a:ln>
        </p:spPr>
        <p:txBody>
          <a:bodyPr wrap="none" lIns="96661" tIns="48331" rIns="96661" bIns="48331">
            <a:spAutoFit/>
          </a:bodyPr>
          <a:lstStyle/>
          <a:p>
            <a:pPr defTabSz="966788"/>
            <a:r>
              <a:rPr lang="en-US" sz="1500" b="1"/>
              <a:t>Preprocessor &gt; Loads &gt;Apply &gt;Pressure &gt; On Lines</a:t>
            </a:r>
          </a:p>
        </p:txBody>
      </p:sp>
      <p:sp>
        <p:nvSpPr>
          <p:cNvPr id="24581" name="Text Box 12"/>
          <p:cNvSpPr txBox="1">
            <a:spLocks noChangeArrowheads="1"/>
          </p:cNvSpPr>
          <p:nvPr/>
        </p:nvSpPr>
        <p:spPr bwMode="auto">
          <a:xfrm>
            <a:off x="7510463" y="5897563"/>
            <a:ext cx="1185862" cy="323850"/>
          </a:xfrm>
          <a:prstGeom prst="rect">
            <a:avLst/>
          </a:prstGeom>
          <a:noFill/>
          <a:ln w="9525">
            <a:noFill/>
            <a:miter lim="800000"/>
            <a:headEnd/>
            <a:tailEnd/>
          </a:ln>
        </p:spPr>
        <p:txBody>
          <a:bodyPr wrap="none" lIns="96661" tIns="48331" rIns="96661" bIns="48331">
            <a:spAutoFit/>
          </a:bodyPr>
          <a:lstStyle/>
          <a:p>
            <a:pPr defTabSz="966788"/>
            <a:r>
              <a:rPr lang="en-US" sz="1500"/>
              <a:t>Pick this line</a:t>
            </a:r>
          </a:p>
        </p:txBody>
      </p:sp>
      <p:sp>
        <p:nvSpPr>
          <p:cNvPr id="24582" name="Text Box 15"/>
          <p:cNvSpPr txBox="1">
            <a:spLocks noChangeArrowheads="1"/>
          </p:cNvSpPr>
          <p:nvPr/>
        </p:nvSpPr>
        <p:spPr bwMode="auto">
          <a:xfrm>
            <a:off x="1079500" y="719138"/>
            <a:ext cx="8258175" cy="328612"/>
          </a:xfrm>
          <a:prstGeom prst="rect">
            <a:avLst/>
          </a:prstGeom>
          <a:noFill/>
          <a:ln w="9525">
            <a:noFill/>
            <a:miter lim="800000"/>
            <a:headEnd/>
            <a:tailEnd/>
          </a:ln>
        </p:spPr>
        <p:txBody>
          <a:bodyPr lIns="96661" tIns="48331" rIns="96661" bIns="48331">
            <a:spAutoFit/>
          </a:bodyPr>
          <a:lstStyle/>
          <a:p>
            <a:pPr defTabSz="966788"/>
            <a:r>
              <a:rPr lang="en-US" sz="1500"/>
              <a:t>We will apply a </a:t>
            </a:r>
            <a:r>
              <a:rPr lang="en-US" sz="1500" b="1"/>
              <a:t>1 MPa </a:t>
            </a:r>
            <a:r>
              <a:rPr lang="en-US" sz="1500"/>
              <a:t>pressure load on the left.</a:t>
            </a:r>
          </a:p>
        </p:txBody>
      </p:sp>
      <p:sp>
        <p:nvSpPr>
          <p:cNvPr id="24583" name="Line 11"/>
          <p:cNvSpPr>
            <a:spLocks noChangeShapeType="1"/>
          </p:cNvSpPr>
          <p:nvPr/>
        </p:nvSpPr>
        <p:spPr bwMode="auto">
          <a:xfrm flipV="1">
            <a:off x="8083550" y="4306888"/>
            <a:ext cx="841375" cy="1612900"/>
          </a:xfrm>
          <a:prstGeom prst="line">
            <a:avLst/>
          </a:prstGeom>
          <a:noFill/>
          <a:ln w="9525">
            <a:solidFill>
              <a:schemeClr val="tx1"/>
            </a:solidFill>
            <a:round/>
            <a:headEnd/>
            <a:tailEnd type="triangle" w="med" len="med"/>
          </a:ln>
        </p:spPr>
        <p:txBody>
          <a:bodyPr wrap="none" anchor="ctr"/>
          <a:lstStyle/>
          <a:p>
            <a:endParaRPr lang="en-US"/>
          </a:p>
        </p:txBody>
      </p:sp>
      <p:pic>
        <p:nvPicPr>
          <p:cNvPr id="24584" name="Picture 13"/>
          <p:cNvPicPr>
            <a:picLocks noChangeAspect="1" noChangeArrowheads="1"/>
          </p:cNvPicPr>
          <p:nvPr/>
        </p:nvPicPr>
        <p:blipFill>
          <a:blip r:embed="rId3" cstate="print"/>
          <a:srcRect/>
          <a:stretch>
            <a:fillRect/>
          </a:stretch>
        </p:blipFill>
        <p:spPr bwMode="auto">
          <a:xfrm>
            <a:off x="153988" y="1820863"/>
            <a:ext cx="6183312" cy="48815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3679825" y="201613"/>
            <a:ext cx="1331913" cy="487362"/>
          </a:xfrm>
          <a:prstGeom prst="rect">
            <a:avLst/>
          </a:prstGeom>
          <a:noFill/>
          <a:ln w="9525">
            <a:noFill/>
            <a:miter lim="800000"/>
            <a:headEnd/>
            <a:tailEnd/>
          </a:ln>
        </p:spPr>
        <p:txBody>
          <a:bodyPr wrap="none" lIns="96661" tIns="48331" rIns="96661" bIns="48331">
            <a:spAutoFit/>
          </a:bodyPr>
          <a:lstStyle/>
          <a:p>
            <a:pPr defTabSz="966788"/>
            <a:r>
              <a:rPr lang="en-US" sz="2500" b="1"/>
              <a:t>Solution</a:t>
            </a:r>
          </a:p>
        </p:txBody>
      </p:sp>
      <p:sp>
        <p:nvSpPr>
          <p:cNvPr id="25603" name="Rectangle 13"/>
          <p:cNvSpPr>
            <a:spLocks noChangeArrowheads="1"/>
          </p:cNvSpPr>
          <p:nvPr/>
        </p:nvSpPr>
        <p:spPr bwMode="auto">
          <a:xfrm>
            <a:off x="1062038" y="885825"/>
            <a:ext cx="2454275" cy="325438"/>
          </a:xfrm>
          <a:prstGeom prst="rect">
            <a:avLst/>
          </a:prstGeom>
          <a:noFill/>
          <a:ln w="9525">
            <a:noFill/>
            <a:miter lim="800000"/>
            <a:headEnd/>
            <a:tailEnd/>
          </a:ln>
        </p:spPr>
        <p:txBody>
          <a:bodyPr wrap="none" lIns="96661" tIns="48331" rIns="96661" bIns="48331">
            <a:spAutoFit/>
          </a:bodyPr>
          <a:lstStyle/>
          <a:p>
            <a:pPr defTabSz="966788"/>
            <a:r>
              <a:rPr lang="en-US" sz="1500" b="1"/>
              <a:t>Solution &gt; Solve Current LS</a:t>
            </a:r>
          </a:p>
        </p:txBody>
      </p:sp>
      <p:sp>
        <p:nvSpPr>
          <p:cNvPr id="25604" name="Rectangle 15"/>
          <p:cNvSpPr>
            <a:spLocks noChangeArrowheads="1"/>
          </p:cNvSpPr>
          <p:nvPr/>
        </p:nvSpPr>
        <p:spPr bwMode="auto">
          <a:xfrm>
            <a:off x="6448425" y="911225"/>
            <a:ext cx="3108325" cy="528638"/>
          </a:xfrm>
          <a:prstGeom prst="rect">
            <a:avLst/>
          </a:prstGeom>
          <a:noFill/>
          <a:ln w="9525">
            <a:noFill/>
            <a:miter lim="800000"/>
            <a:headEnd/>
            <a:tailEnd/>
          </a:ln>
        </p:spPr>
        <p:txBody>
          <a:bodyPr wrap="none" lIns="96661" tIns="48331" rIns="96661" bIns="48331">
            <a:spAutoFit/>
          </a:bodyPr>
          <a:lstStyle/>
          <a:p>
            <a:pPr defTabSz="966788"/>
            <a:r>
              <a:rPr lang="en-US" sz="2800" b="1"/>
              <a:t>Toolbar:SAVE_DB</a:t>
            </a:r>
          </a:p>
        </p:txBody>
      </p:sp>
      <p:pic>
        <p:nvPicPr>
          <p:cNvPr id="25605" name="Picture 15"/>
          <p:cNvPicPr>
            <a:picLocks noChangeAspect="1" noChangeArrowheads="1"/>
          </p:cNvPicPr>
          <p:nvPr/>
        </p:nvPicPr>
        <p:blipFill>
          <a:blip r:embed="rId2" cstate="print"/>
          <a:srcRect/>
          <a:stretch>
            <a:fillRect/>
          </a:stretch>
        </p:blipFill>
        <p:spPr bwMode="auto">
          <a:xfrm>
            <a:off x="1849438" y="1384300"/>
            <a:ext cx="7296150" cy="57673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2093913" y="125413"/>
            <a:ext cx="5359400" cy="487362"/>
          </a:xfrm>
          <a:prstGeom prst="rect">
            <a:avLst/>
          </a:prstGeom>
          <a:noFill/>
          <a:ln w="9525">
            <a:noFill/>
            <a:miter lim="800000"/>
            <a:headEnd/>
            <a:tailEnd/>
          </a:ln>
        </p:spPr>
        <p:txBody>
          <a:bodyPr wrap="none" lIns="96661" tIns="48331" rIns="96661" bIns="48331">
            <a:spAutoFit/>
          </a:bodyPr>
          <a:lstStyle/>
          <a:p>
            <a:pPr defTabSz="966788"/>
            <a:r>
              <a:rPr lang="en-US" sz="2500" b="1"/>
              <a:t>Postprocessing (Viewing the Solution)</a:t>
            </a:r>
          </a:p>
        </p:txBody>
      </p:sp>
      <p:sp>
        <p:nvSpPr>
          <p:cNvPr id="26627" name="Rectangle 19"/>
          <p:cNvSpPr>
            <a:spLocks noChangeArrowheads="1"/>
          </p:cNvSpPr>
          <p:nvPr/>
        </p:nvSpPr>
        <p:spPr bwMode="auto">
          <a:xfrm>
            <a:off x="1149350" y="893763"/>
            <a:ext cx="5360988" cy="323850"/>
          </a:xfrm>
          <a:prstGeom prst="rect">
            <a:avLst/>
          </a:prstGeom>
          <a:noFill/>
          <a:ln w="9525">
            <a:noFill/>
            <a:miter lim="800000"/>
            <a:headEnd/>
            <a:tailEnd/>
          </a:ln>
        </p:spPr>
        <p:txBody>
          <a:bodyPr wrap="none" lIns="96661" tIns="48331" rIns="96661" bIns="48331">
            <a:spAutoFit/>
          </a:bodyPr>
          <a:lstStyle/>
          <a:p>
            <a:pPr defTabSz="966788"/>
            <a:r>
              <a:rPr lang="en-US" sz="1500" b="1"/>
              <a:t>General Postproc &gt; Plot Results &gt; Nodal Solution:DOF solution</a:t>
            </a:r>
          </a:p>
        </p:txBody>
      </p:sp>
      <p:pic>
        <p:nvPicPr>
          <p:cNvPr id="26628" name="Picture 13"/>
          <p:cNvPicPr>
            <a:picLocks noChangeAspect="1" noChangeArrowheads="1"/>
          </p:cNvPicPr>
          <p:nvPr/>
        </p:nvPicPr>
        <p:blipFill>
          <a:blip r:embed="rId2" cstate="print"/>
          <a:srcRect/>
          <a:stretch>
            <a:fillRect/>
          </a:stretch>
        </p:blipFill>
        <p:spPr bwMode="auto">
          <a:xfrm>
            <a:off x="1714500" y="1258888"/>
            <a:ext cx="7537450" cy="59674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35"/>
          <p:cNvSpPr txBox="1">
            <a:spLocks noChangeArrowheads="1"/>
          </p:cNvSpPr>
          <p:nvPr/>
        </p:nvSpPr>
        <p:spPr bwMode="auto">
          <a:xfrm>
            <a:off x="2354263" y="158750"/>
            <a:ext cx="4924425" cy="857250"/>
          </a:xfrm>
          <a:prstGeom prst="rect">
            <a:avLst/>
          </a:prstGeom>
          <a:noFill/>
          <a:ln w="9525">
            <a:noFill/>
            <a:miter lim="800000"/>
            <a:headEnd/>
            <a:tailEnd/>
          </a:ln>
        </p:spPr>
        <p:txBody>
          <a:bodyPr wrap="none" lIns="96661" tIns="48331" rIns="96661" bIns="48331">
            <a:spAutoFit/>
          </a:bodyPr>
          <a:lstStyle/>
          <a:p>
            <a:pPr algn="ctr" defTabSz="966788"/>
            <a:r>
              <a:rPr lang="en-US" sz="2500" b="1"/>
              <a:t>Problem #1 – Stress Concentration</a:t>
            </a:r>
          </a:p>
          <a:p>
            <a:pPr algn="ctr" defTabSz="966788"/>
            <a:r>
              <a:rPr lang="en-US" sz="2500" b="1"/>
              <a:t>Bar in Tension with Central Hole</a:t>
            </a:r>
          </a:p>
        </p:txBody>
      </p:sp>
      <p:sp>
        <p:nvSpPr>
          <p:cNvPr id="9219" name="Text Box 1036"/>
          <p:cNvSpPr txBox="1">
            <a:spLocks noChangeArrowheads="1"/>
          </p:cNvSpPr>
          <p:nvPr/>
        </p:nvSpPr>
        <p:spPr bwMode="auto">
          <a:xfrm>
            <a:off x="6583363" y="1724025"/>
            <a:ext cx="1382712" cy="1758950"/>
          </a:xfrm>
          <a:prstGeom prst="rect">
            <a:avLst/>
          </a:prstGeom>
          <a:noFill/>
          <a:ln w="9525">
            <a:noFill/>
            <a:miter lim="800000"/>
            <a:headEnd/>
            <a:tailEnd/>
          </a:ln>
        </p:spPr>
        <p:txBody>
          <a:bodyPr wrap="none" lIns="96661" tIns="48331" rIns="96661" bIns="48331">
            <a:spAutoFit/>
          </a:bodyPr>
          <a:lstStyle/>
          <a:p>
            <a:pPr defTabSz="966788"/>
            <a:r>
              <a:rPr lang="en-US" sz="1800"/>
              <a:t>d = 0.2 m</a:t>
            </a:r>
          </a:p>
          <a:p>
            <a:pPr defTabSz="966788"/>
            <a:r>
              <a:rPr lang="en-US" sz="1800" i="1"/>
              <a:t>w </a:t>
            </a:r>
            <a:r>
              <a:rPr lang="en-US" sz="1800"/>
              <a:t>= 1.0 m</a:t>
            </a:r>
          </a:p>
          <a:p>
            <a:pPr defTabSz="966788"/>
            <a:r>
              <a:rPr lang="en-US" sz="1800" i="1"/>
              <a:t>l </a:t>
            </a:r>
            <a:r>
              <a:rPr lang="en-US" sz="1800"/>
              <a:t>= 3.0 m</a:t>
            </a:r>
          </a:p>
          <a:p>
            <a:pPr defTabSz="966788"/>
            <a:r>
              <a:rPr lang="en-US" sz="1800"/>
              <a:t>t=1 cm</a:t>
            </a:r>
          </a:p>
          <a:p>
            <a:pPr defTabSz="966788"/>
            <a:r>
              <a:rPr lang="en-US" sz="1800"/>
              <a:t>E = 200 GPa</a:t>
            </a:r>
          </a:p>
          <a:p>
            <a:pPr defTabSz="966788"/>
            <a:r>
              <a:rPr lang="en-US" sz="1800">
                <a:latin typeface="Symbol" pitchFamily="18" charset="2"/>
              </a:rPr>
              <a:t>n </a:t>
            </a:r>
            <a:r>
              <a:rPr lang="en-US" sz="1800"/>
              <a:t>= 0.3</a:t>
            </a:r>
          </a:p>
        </p:txBody>
      </p:sp>
      <p:sp>
        <p:nvSpPr>
          <p:cNvPr id="9220" name="Text Box 1115"/>
          <p:cNvSpPr txBox="1">
            <a:spLocks noChangeArrowheads="1"/>
          </p:cNvSpPr>
          <p:nvPr/>
        </p:nvSpPr>
        <p:spPr bwMode="auto">
          <a:xfrm>
            <a:off x="5665788" y="3668713"/>
            <a:ext cx="2232025" cy="369887"/>
          </a:xfrm>
          <a:prstGeom prst="rect">
            <a:avLst/>
          </a:prstGeom>
          <a:noFill/>
          <a:ln w="9525">
            <a:noFill/>
            <a:miter lim="800000"/>
            <a:headEnd/>
            <a:tailEnd/>
          </a:ln>
        </p:spPr>
        <p:txBody>
          <a:bodyPr wrap="none" lIns="96661" tIns="48331" rIns="96661" bIns="48331">
            <a:spAutoFit/>
          </a:bodyPr>
          <a:lstStyle/>
          <a:p>
            <a:pPr defTabSz="966788"/>
            <a:r>
              <a:rPr lang="en-US" sz="1800" b="1"/>
              <a:t>Procedure Summary</a:t>
            </a:r>
            <a:endParaRPr lang="en-US" sz="1800"/>
          </a:p>
        </p:txBody>
      </p:sp>
      <p:sp>
        <p:nvSpPr>
          <p:cNvPr id="9221" name="Text Box 1116"/>
          <p:cNvSpPr txBox="1">
            <a:spLocks noChangeArrowheads="1"/>
          </p:cNvSpPr>
          <p:nvPr/>
        </p:nvSpPr>
        <p:spPr bwMode="auto">
          <a:xfrm>
            <a:off x="5106988" y="3994150"/>
            <a:ext cx="4206875" cy="3295650"/>
          </a:xfrm>
          <a:prstGeom prst="rect">
            <a:avLst/>
          </a:prstGeom>
          <a:noFill/>
          <a:ln w="9525">
            <a:noFill/>
            <a:miter lim="800000"/>
            <a:headEnd/>
            <a:tailEnd/>
          </a:ln>
        </p:spPr>
        <p:txBody>
          <a:bodyPr lIns="96661" tIns="48331" rIns="96661" bIns="48331">
            <a:spAutoFit/>
          </a:bodyPr>
          <a:lstStyle/>
          <a:p>
            <a:pPr defTabSz="361950">
              <a:tabLst>
                <a:tab pos="422275" algn="l"/>
              </a:tabLst>
            </a:pPr>
            <a:r>
              <a:rPr lang="en-US" sz="1500"/>
              <a:t>1) Start Ansys</a:t>
            </a:r>
          </a:p>
          <a:p>
            <a:pPr defTabSz="361950">
              <a:tabLst>
                <a:tab pos="422275" algn="l"/>
              </a:tabLst>
            </a:pPr>
            <a:r>
              <a:rPr lang="en-US" sz="1500"/>
              <a:t>2) Preprocessing (make model)</a:t>
            </a:r>
          </a:p>
          <a:p>
            <a:pPr defTabSz="361950">
              <a:tabLst>
                <a:tab pos="422275" algn="l"/>
              </a:tabLst>
            </a:pPr>
            <a:r>
              <a:rPr lang="en-US" sz="1500"/>
              <a:t>	Specify title</a:t>
            </a:r>
          </a:p>
          <a:p>
            <a:pPr defTabSz="361950">
              <a:tabLst>
                <a:tab pos="422275" algn="l"/>
              </a:tabLst>
            </a:pPr>
            <a:r>
              <a:rPr lang="en-US" sz="1500"/>
              <a:t>	Set analysis preferences</a:t>
            </a:r>
          </a:p>
          <a:p>
            <a:pPr defTabSz="361950">
              <a:tabLst>
                <a:tab pos="422275" algn="l"/>
              </a:tabLst>
            </a:pPr>
            <a:r>
              <a:rPr lang="en-US" sz="1500"/>
              <a:t>	Define element types to be used</a:t>
            </a:r>
          </a:p>
          <a:p>
            <a:pPr defTabSz="361950">
              <a:tabLst>
                <a:tab pos="422275" algn="l"/>
              </a:tabLst>
            </a:pPr>
            <a:r>
              <a:rPr lang="en-US" sz="1500"/>
              <a:t>	Define material properties and real constants</a:t>
            </a:r>
          </a:p>
          <a:p>
            <a:pPr defTabSz="361950">
              <a:tabLst>
                <a:tab pos="422275" algn="l"/>
              </a:tabLst>
            </a:pPr>
            <a:r>
              <a:rPr lang="en-US" sz="1500"/>
              <a:t>	Generate model geometry</a:t>
            </a:r>
          </a:p>
          <a:p>
            <a:pPr defTabSz="361950">
              <a:tabLst>
                <a:tab pos="422275" algn="l"/>
              </a:tabLst>
            </a:pPr>
            <a:r>
              <a:rPr lang="en-US" sz="1500"/>
              <a:t>	Mesh Geometry</a:t>
            </a:r>
          </a:p>
          <a:p>
            <a:pPr defTabSz="361950">
              <a:tabLst>
                <a:tab pos="422275" algn="l"/>
              </a:tabLst>
            </a:pPr>
            <a:r>
              <a:rPr lang="en-US" sz="1500"/>
              <a:t>	Apply loads and boundary conditions</a:t>
            </a:r>
          </a:p>
          <a:p>
            <a:pPr defTabSz="361950">
              <a:tabLst>
                <a:tab pos="422275" algn="l"/>
              </a:tabLst>
            </a:pPr>
            <a:r>
              <a:rPr lang="en-US" sz="1500"/>
              <a:t>3) Solution</a:t>
            </a:r>
          </a:p>
          <a:p>
            <a:pPr defTabSz="361950">
              <a:tabLst>
                <a:tab pos="422275" algn="l"/>
              </a:tabLst>
            </a:pPr>
            <a:r>
              <a:rPr lang="en-US" sz="1500"/>
              <a:t>4) Postprocessing (view results)</a:t>
            </a:r>
          </a:p>
          <a:p>
            <a:pPr defTabSz="361950">
              <a:tabLst>
                <a:tab pos="422275" algn="l"/>
              </a:tabLst>
            </a:pPr>
            <a:r>
              <a:rPr lang="en-US" sz="1500"/>
              <a:t>	View displacements</a:t>
            </a:r>
          </a:p>
          <a:p>
            <a:pPr defTabSz="361950">
              <a:tabLst>
                <a:tab pos="422275" algn="l"/>
              </a:tabLst>
            </a:pPr>
            <a:r>
              <a:rPr lang="en-US" sz="1500"/>
              <a:t>	View stresses</a:t>
            </a:r>
          </a:p>
          <a:p>
            <a:pPr defTabSz="361950">
              <a:tabLst>
                <a:tab pos="422275" algn="l"/>
              </a:tabLst>
            </a:pPr>
            <a:r>
              <a:rPr lang="en-US" sz="1500"/>
              <a:t>	</a:t>
            </a:r>
          </a:p>
        </p:txBody>
      </p:sp>
      <p:pic>
        <p:nvPicPr>
          <p:cNvPr id="9222" name="Picture 1118" descr="F:\!HOLE_1.TIF"/>
          <p:cNvPicPr>
            <a:picLocks noChangeAspect="1" noChangeArrowheads="1"/>
          </p:cNvPicPr>
          <p:nvPr/>
        </p:nvPicPr>
        <p:blipFill>
          <a:blip r:embed="rId2" cstate="print"/>
          <a:srcRect/>
          <a:stretch>
            <a:fillRect/>
          </a:stretch>
        </p:blipFill>
        <p:spPr bwMode="auto">
          <a:xfrm>
            <a:off x="658813" y="4267200"/>
            <a:ext cx="3803650" cy="2847975"/>
          </a:xfrm>
          <a:prstGeom prst="rect">
            <a:avLst/>
          </a:prstGeom>
          <a:noFill/>
          <a:ln w="9525">
            <a:noFill/>
            <a:miter lim="800000"/>
            <a:headEnd/>
            <a:tailEnd/>
          </a:ln>
        </p:spPr>
      </p:pic>
      <p:grpSp>
        <p:nvGrpSpPr>
          <p:cNvPr id="9223" name="Group 1119"/>
          <p:cNvGrpSpPr>
            <a:grpSpLocks/>
          </p:cNvGrpSpPr>
          <p:nvPr/>
        </p:nvGrpSpPr>
        <p:grpSpPr bwMode="auto">
          <a:xfrm>
            <a:off x="857250" y="1593850"/>
            <a:ext cx="5434013" cy="1703388"/>
            <a:chOff x="468" y="2162"/>
            <a:chExt cx="3423" cy="1073"/>
          </a:xfrm>
        </p:grpSpPr>
        <p:sp>
          <p:nvSpPr>
            <p:cNvPr id="9226" name="Rectangle 1120"/>
            <p:cNvSpPr>
              <a:spLocks noChangeArrowheads="1"/>
            </p:cNvSpPr>
            <p:nvPr/>
          </p:nvSpPr>
          <p:spPr bwMode="auto">
            <a:xfrm>
              <a:off x="924" y="2165"/>
              <a:ext cx="2552" cy="804"/>
            </a:xfrm>
            <a:prstGeom prst="rect">
              <a:avLst/>
            </a:prstGeom>
            <a:solidFill>
              <a:schemeClr val="accent1"/>
            </a:solidFill>
            <a:ln w="9525">
              <a:solidFill>
                <a:schemeClr val="tx1"/>
              </a:solidFill>
              <a:miter lim="800000"/>
              <a:headEnd/>
              <a:tailEnd/>
            </a:ln>
          </p:spPr>
          <p:txBody>
            <a:bodyPr wrap="none" anchor="ctr"/>
            <a:lstStyle/>
            <a:p>
              <a:pPr algn="ctr"/>
              <a:endParaRPr lang="en-US" sz="1200"/>
            </a:p>
          </p:txBody>
        </p:sp>
        <p:sp>
          <p:nvSpPr>
            <p:cNvPr id="9227" name="Oval 1121"/>
            <p:cNvSpPr>
              <a:spLocks noChangeArrowheads="1"/>
            </p:cNvSpPr>
            <p:nvPr/>
          </p:nvSpPr>
          <p:spPr bwMode="auto">
            <a:xfrm>
              <a:off x="2120" y="2492"/>
              <a:ext cx="160" cy="150"/>
            </a:xfrm>
            <a:prstGeom prst="ellipse">
              <a:avLst/>
            </a:prstGeom>
            <a:solidFill>
              <a:schemeClr val="bg1"/>
            </a:solidFill>
            <a:ln w="9525">
              <a:solidFill>
                <a:schemeClr val="tx1"/>
              </a:solidFill>
              <a:round/>
              <a:headEnd/>
              <a:tailEnd/>
            </a:ln>
          </p:spPr>
          <p:txBody>
            <a:bodyPr wrap="none" anchor="ctr"/>
            <a:lstStyle/>
            <a:p>
              <a:endParaRPr lang="en-US"/>
            </a:p>
          </p:txBody>
        </p:sp>
        <p:sp>
          <p:nvSpPr>
            <p:cNvPr id="9228" name="Line 1122"/>
            <p:cNvSpPr>
              <a:spLocks noChangeShapeType="1"/>
            </p:cNvSpPr>
            <p:nvPr/>
          </p:nvSpPr>
          <p:spPr bwMode="auto">
            <a:xfrm>
              <a:off x="924" y="3142"/>
              <a:ext cx="2558" cy="0"/>
            </a:xfrm>
            <a:prstGeom prst="line">
              <a:avLst/>
            </a:prstGeom>
            <a:noFill/>
            <a:ln w="9525">
              <a:solidFill>
                <a:schemeClr val="tx1"/>
              </a:solidFill>
              <a:round/>
              <a:headEnd type="triangle" w="med" len="med"/>
              <a:tailEnd type="triangle" w="med" len="med"/>
            </a:ln>
          </p:spPr>
          <p:txBody>
            <a:bodyPr/>
            <a:lstStyle/>
            <a:p>
              <a:endParaRPr lang="en-US"/>
            </a:p>
          </p:txBody>
        </p:sp>
        <p:sp>
          <p:nvSpPr>
            <p:cNvPr id="9229" name="Line 1123"/>
            <p:cNvSpPr>
              <a:spLocks noChangeShapeType="1"/>
            </p:cNvSpPr>
            <p:nvPr/>
          </p:nvSpPr>
          <p:spPr bwMode="auto">
            <a:xfrm>
              <a:off x="924" y="3019"/>
              <a:ext cx="0" cy="174"/>
            </a:xfrm>
            <a:prstGeom prst="line">
              <a:avLst/>
            </a:prstGeom>
            <a:noFill/>
            <a:ln w="9525">
              <a:solidFill>
                <a:schemeClr val="tx1"/>
              </a:solidFill>
              <a:round/>
              <a:headEnd/>
              <a:tailEnd/>
            </a:ln>
          </p:spPr>
          <p:txBody>
            <a:bodyPr/>
            <a:lstStyle/>
            <a:p>
              <a:endParaRPr lang="en-US"/>
            </a:p>
          </p:txBody>
        </p:sp>
        <p:sp>
          <p:nvSpPr>
            <p:cNvPr id="9230" name="Line 1124"/>
            <p:cNvSpPr>
              <a:spLocks noChangeShapeType="1"/>
            </p:cNvSpPr>
            <p:nvPr/>
          </p:nvSpPr>
          <p:spPr bwMode="auto">
            <a:xfrm>
              <a:off x="3482" y="3019"/>
              <a:ext cx="0" cy="174"/>
            </a:xfrm>
            <a:prstGeom prst="line">
              <a:avLst/>
            </a:prstGeom>
            <a:noFill/>
            <a:ln w="9525">
              <a:solidFill>
                <a:schemeClr val="tx1"/>
              </a:solidFill>
              <a:round/>
              <a:headEnd/>
              <a:tailEnd/>
            </a:ln>
          </p:spPr>
          <p:txBody>
            <a:bodyPr/>
            <a:lstStyle/>
            <a:p>
              <a:endParaRPr lang="en-US"/>
            </a:p>
          </p:txBody>
        </p:sp>
        <p:sp>
          <p:nvSpPr>
            <p:cNvPr id="9231" name="Line 1125"/>
            <p:cNvSpPr>
              <a:spLocks noChangeShapeType="1"/>
            </p:cNvSpPr>
            <p:nvPr/>
          </p:nvSpPr>
          <p:spPr bwMode="auto">
            <a:xfrm>
              <a:off x="1450" y="2162"/>
              <a:ext cx="0" cy="810"/>
            </a:xfrm>
            <a:prstGeom prst="line">
              <a:avLst/>
            </a:prstGeom>
            <a:noFill/>
            <a:ln w="9525">
              <a:solidFill>
                <a:schemeClr val="tx1"/>
              </a:solidFill>
              <a:round/>
              <a:headEnd type="triangle" w="med" len="med"/>
              <a:tailEnd type="triangle" w="med" len="med"/>
            </a:ln>
          </p:spPr>
          <p:txBody>
            <a:bodyPr/>
            <a:lstStyle/>
            <a:p>
              <a:endParaRPr lang="en-US"/>
            </a:p>
          </p:txBody>
        </p:sp>
        <p:sp>
          <p:nvSpPr>
            <p:cNvPr id="9232" name="Line 1126"/>
            <p:cNvSpPr>
              <a:spLocks noChangeShapeType="1"/>
            </p:cNvSpPr>
            <p:nvPr/>
          </p:nvSpPr>
          <p:spPr bwMode="auto">
            <a:xfrm>
              <a:off x="2391" y="2339"/>
              <a:ext cx="0" cy="153"/>
            </a:xfrm>
            <a:prstGeom prst="line">
              <a:avLst/>
            </a:prstGeom>
            <a:noFill/>
            <a:ln w="9525">
              <a:solidFill>
                <a:schemeClr val="tx1"/>
              </a:solidFill>
              <a:round/>
              <a:headEnd/>
              <a:tailEnd type="triangle" w="med" len="med"/>
            </a:ln>
          </p:spPr>
          <p:txBody>
            <a:bodyPr/>
            <a:lstStyle/>
            <a:p>
              <a:endParaRPr lang="en-US"/>
            </a:p>
          </p:txBody>
        </p:sp>
        <p:sp>
          <p:nvSpPr>
            <p:cNvPr id="9233" name="Line 1127"/>
            <p:cNvSpPr>
              <a:spLocks noChangeShapeType="1"/>
            </p:cNvSpPr>
            <p:nvPr/>
          </p:nvSpPr>
          <p:spPr bwMode="auto">
            <a:xfrm>
              <a:off x="2271" y="2487"/>
              <a:ext cx="151" cy="0"/>
            </a:xfrm>
            <a:prstGeom prst="line">
              <a:avLst/>
            </a:prstGeom>
            <a:noFill/>
            <a:ln w="9525">
              <a:solidFill>
                <a:schemeClr val="tx1"/>
              </a:solidFill>
              <a:round/>
              <a:headEnd/>
              <a:tailEnd/>
            </a:ln>
          </p:spPr>
          <p:txBody>
            <a:bodyPr/>
            <a:lstStyle/>
            <a:p>
              <a:endParaRPr lang="en-US"/>
            </a:p>
          </p:txBody>
        </p:sp>
        <p:sp>
          <p:nvSpPr>
            <p:cNvPr id="9234" name="Line 1128"/>
            <p:cNvSpPr>
              <a:spLocks noChangeShapeType="1"/>
            </p:cNvSpPr>
            <p:nvPr/>
          </p:nvSpPr>
          <p:spPr bwMode="auto">
            <a:xfrm>
              <a:off x="2267" y="2642"/>
              <a:ext cx="150" cy="0"/>
            </a:xfrm>
            <a:prstGeom prst="line">
              <a:avLst/>
            </a:prstGeom>
            <a:noFill/>
            <a:ln w="9525">
              <a:solidFill>
                <a:schemeClr val="tx1"/>
              </a:solidFill>
              <a:round/>
              <a:headEnd/>
              <a:tailEnd/>
            </a:ln>
          </p:spPr>
          <p:txBody>
            <a:bodyPr/>
            <a:lstStyle/>
            <a:p>
              <a:endParaRPr lang="en-US"/>
            </a:p>
          </p:txBody>
        </p:sp>
        <p:sp>
          <p:nvSpPr>
            <p:cNvPr id="9235" name="Line 1129"/>
            <p:cNvSpPr>
              <a:spLocks noChangeShapeType="1"/>
            </p:cNvSpPr>
            <p:nvPr/>
          </p:nvSpPr>
          <p:spPr bwMode="auto">
            <a:xfrm flipV="1">
              <a:off x="2391" y="2642"/>
              <a:ext cx="0" cy="134"/>
            </a:xfrm>
            <a:prstGeom prst="line">
              <a:avLst/>
            </a:prstGeom>
            <a:noFill/>
            <a:ln w="9525">
              <a:solidFill>
                <a:schemeClr val="tx1"/>
              </a:solidFill>
              <a:round/>
              <a:headEnd/>
              <a:tailEnd type="triangle" w="med" len="med"/>
            </a:ln>
          </p:spPr>
          <p:txBody>
            <a:bodyPr/>
            <a:lstStyle/>
            <a:p>
              <a:endParaRPr lang="en-US"/>
            </a:p>
          </p:txBody>
        </p:sp>
        <p:sp>
          <p:nvSpPr>
            <p:cNvPr id="9236" name="Text Box 1130"/>
            <p:cNvSpPr txBox="1">
              <a:spLocks noChangeArrowheads="1"/>
            </p:cNvSpPr>
            <p:nvPr/>
          </p:nvSpPr>
          <p:spPr bwMode="auto">
            <a:xfrm>
              <a:off x="2297" y="2476"/>
              <a:ext cx="164" cy="173"/>
            </a:xfrm>
            <a:prstGeom prst="rect">
              <a:avLst/>
            </a:prstGeom>
            <a:noFill/>
            <a:ln w="9525">
              <a:noFill/>
              <a:miter lim="800000"/>
              <a:headEnd/>
              <a:tailEnd/>
            </a:ln>
          </p:spPr>
          <p:txBody>
            <a:bodyPr wrap="none">
              <a:spAutoFit/>
            </a:bodyPr>
            <a:lstStyle/>
            <a:p>
              <a:r>
                <a:rPr lang="en-US" sz="1200"/>
                <a:t>d</a:t>
              </a:r>
            </a:p>
          </p:txBody>
        </p:sp>
        <p:sp>
          <p:nvSpPr>
            <p:cNvPr id="9237" name="Text Box 1131"/>
            <p:cNvSpPr txBox="1">
              <a:spLocks noChangeArrowheads="1"/>
            </p:cNvSpPr>
            <p:nvPr/>
          </p:nvSpPr>
          <p:spPr bwMode="auto">
            <a:xfrm>
              <a:off x="1363" y="2506"/>
              <a:ext cx="180" cy="173"/>
            </a:xfrm>
            <a:prstGeom prst="rect">
              <a:avLst/>
            </a:prstGeom>
            <a:solidFill>
              <a:schemeClr val="accent1"/>
            </a:solidFill>
            <a:ln w="9525">
              <a:noFill/>
              <a:miter lim="800000"/>
              <a:headEnd/>
              <a:tailEnd/>
            </a:ln>
          </p:spPr>
          <p:txBody>
            <a:bodyPr wrap="none">
              <a:spAutoFit/>
            </a:bodyPr>
            <a:lstStyle/>
            <a:p>
              <a:r>
                <a:rPr lang="en-US" sz="1200" i="1"/>
                <a:t>w</a:t>
              </a:r>
            </a:p>
          </p:txBody>
        </p:sp>
        <p:sp>
          <p:nvSpPr>
            <p:cNvPr id="9238" name="Text Box 1132"/>
            <p:cNvSpPr txBox="1">
              <a:spLocks noChangeArrowheads="1"/>
            </p:cNvSpPr>
            <p:nvPr/>
          </p:nvSpPr>
          <p:spPr bwMode="auto">
            <a:xfrm>
              <a:off x="2143" y="3062"/>
              <a:ext cx="143" cy="173"/>
            </a:xfrm>
            <a:prstGeom prst="rect">
              <a:avLst/>
            </a:prstGeom>
            <a:solidFill>
              <a:schemeClr val="bg1"/>
            </a:solidFill>
            <a:ln w="9525">
              <a:noFill/>
              <a:miter lim="800000"/>
              <a:headEnd/>
              <a:tailEnd/>
            </a:ln>
          </p:spPr>
          <p:txBody>
            <a:bodyPr wrap="none">
              <a:spAutoFit/>
            </a:bodyPr>
            <a:lstStyle/>
            <a:p>
              <a:r>
                <a:rPr lang="en-US" sz="1200" i="1"/>
                <a:t>l</a:t>
              </a:r>
            </a:p>
          </p:txBody>
        </p:sp>
        <p:sp>
          <p:nvSpPr>
            <p:cNvPr id="9239" name="Line 1133"/>
            <p:cNvSpPr>
              <a:spLocks noChangeShapeType="1"/>
            </p:cNvSpPr>
            <p:nvPr/>
          </p:nvSpPr>
          <p:spPr bwMode="auto">
            <a:xfrm>
              <a:off x="3525" y="2567"/>
              <a:ext cx="345" cy="0"/>
            </a:xfrm>
            <a:prstGeom prst="line">
              <a:avLst/>
            </a:prstGeom>
            <a:noFill/>
            <a:ln w="19050">
              <a:solidFill>
                <a:schemeClr val="tx1"/>
              </a:solidFill>
              <a:round/>
              <a:headEnd/>
              <a:tailEnd type="triangle" w="med" len="med"/>
            </a:ln>
          </p:spPr>
          <p:txBody>
            <a:bodyPr/>
            <a:lstStyle/>
            <a:p>
              <a:endParaRPr lang="en-US"/>
            </a:p>
          </p:txBody>
        </p:sp>
        <p:sp>
          <p:nvSpPr>
            <p:cNvPr id="9240" name="Line 1134"/>
            <p:cNvSpPr>
              <a:spLocks noChangeShapeType="1"/>
            </p:cNvSpPr>
            <p:nvPr/>
          </p:nvSpPr>
          <p:spPr bwMode="auto">
            <a:xfrm flipH="1">
              <a:off x="468" y="2567"/>
              <a:ext cx="368" cy="0"/>
            </a:xfrm>
            <a:prstGeom prst="line">
              <a:avLst/>
            </a:prstGeom>
            <a:noFill/>
            <a:ln w="19050">
              <a:solidFill>
                <a:schemeClr val="tx1"/>
              </a:solidFill>
              <a:round/>
              <a:headEnd/>
              <a:tailEnd type="triangle" w="med" len="med"/>
            </a:ln>
          </p:spPr>
          <p:txBody>
            <a:bodyPr/>
            <a:lstStyle/>
            <a:p>
              <a:endParaRPr lang="en-US"/>
            </a:p>
          </p:txBody>
        </p:sp>
        <p:sp>
          <p:nvSpPr>
            <p:cNvPr id="9241" name="Text Box 1135"/>
            <p:cNvSpPr txBox="1">
              <a:spLocks noChangeArrowheads="1"/>
            </p:cNvSpPr>
            <p:nvPr/>
          </p:nvSpPr>
          <p:spPr bwMode="auto">
            <a:xfrm>
              <a:off x="3716" y="2617"/>
              <a:ext cx="175" cy="173"/>
            </a:xfrm>
            <a:prstGeom prst="rect">
              <a:avLst/>
            </a:prstGeom>
            <a:noFill/>
            <a:ln w="9525">
              <a:noFill/>
              <a:miter lim="800000"/>
              <a:headEnd/>
              <a:tailEnd/>
            </a:ln>
          </p:spPr>
          <p:txBody>
            <a:bodyPr wrap="none">
              <a:spAutoFit/>
            </a:bodyPr>
            <a:lstStyle/>
            <a:p>
              <a:r>
                <a:rPr lang="en-US" sz="1200" b="1"/>
                <a:t>P</a:t>
              </a:r>
            </a:p>
          </p:txBody>
        </p:sp>
        <p:sp>
          <p:nvSpPr>
            <p:cNvPr id="9242" name="Text Box 1136"/>
            <p:cNvSpPr txBox="1">
              <a:spLocks noChangeArrowheads="1"/>
            </p:cNvSpPr>
            <p:nvPr/>
          </p:nvSpPr>
          <p:spPr bwMode="auto">
            <a:xfrm>
              <a:off x="492" y="2617"/>
              <a:ext cx="175" cy="173"/>
            </a:xfrm>
            <a:prstGeom prst="rect">
              <a:avLst/>
            </a:prstGeom>
            <a:noFill/>
            <a:ln w="9525">
              <a:noFill/>
              <a:miter lim="800000"/>
              <a:headEnd/>
              <a:tailEnd/>
            </a:ln>
          </p:spPr>
          <p:txBody>
            <a:bodyPr wrap="none">
              <a:spAutoFit/>
            </a:bodyPr>
            <a:lstStyle/>
            <a:p>
              <a:r>
                <a:rPr lang="en-US" sz="1200" b="1"/>
                <a:t>P</a:t>
              </a:r>
            </a:p>
          </p:txBody>
        </p:sp>
      </p:grpSp>
      <p:sp>
        <p:nvSpPr>
          <p:cNvPr id="9224" name="Text Box 1137"/>
          <p:cNvSpPr txBox="1">
            <a:spLocks noChangeArrowheads="1"/>
          </p:cNvSpPr>
          <p:nvPr/>
        </p:nvSpPr>
        <p:spPr bwMode="auto">
          <a:xfrm>
            <a:off x="836613" y="3657600"/>
            <a:ext cx="3838575" cy="369888"/>
          </a:xfrm>
          <a:prstGeom prst="rect">
            <a:avLst/>
          </a:prstGeom>
          <a:noFill/>
          <a:ln w="9525">
            <a:noFill/>
            <a:miter lim="800000"/>
            <a:headEnd/>
            <a:tailEnd/>
          </a:ln>
        </p:spPr>
        <p:txBody>
          <a:bodyPr wrap="none" lIns="96661" tIns="48331" rIns="96661" bIns="48331">
            <a:spAutoFit/>
          </a:bodyPr>
          <a:lstStyle/>
          <a:p>
            <a:pPr defTabSz="966788"/>
            <a:r>
              <a:rPr lang="en-US" sz="1800" b="1"/>
              <a:t>Theoretical Stress Concentration - K</a:t>
            </a:r>
            <a:r>
              <a:rPr lang="en-US" sz="1800" b="1" baseline="-25000"/>
              <a:t>t</a:t>
            </a:r>
            <a:endParaRPr lang="en-US" sz="1800" baseline="-25000"/>
          </a:p>
        </p:txBody>
      </p:sp>
      <p:sp>
        <p:nvSpPr>
          <p:cNvPr id="9225" name="Oval 1138"/>
          <p:cNvSpPr>
            <a:spLocks noChangeArrowheads="1"/>
          </p:cNvSpPr>
          <p:nvPr/>
        </p:nvSpPr>
        <p:spPr bwMode="auto">
          <a:xfrm>
            <a:off x="1927225" y="5207000"/>
            <a:ext cx="88900" cy="88900"/>
          </a:xfrm>
          <a:prstGeom prst="ellipse">
            <a:avLst/>
          </a:prstGeom>
          <a:noFill/>
          <a:ln w="19050">
            <a:solidFill>
              <a:srgbClr val="FF3300"/>
            </a:solidFill>
            <a:round/>
            <a:headEnd/>
            <a:tailEnd/>
          </a:ln>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5" y="215900"/>
            <a:ext cx="7872413" cy="1219200"/>
          </a:xfrm>
        </p:spPr>
        <p:txBody>
          <a:bodyPr/>
          <a:lstStyle/>
          <a:p>
            <a:pPr eaLnBrk="1" hangingPunct="1">
              <a:defRPr/>
            </a:pPr>
            <a:r>
              <a:rPr lang="en-US" dirty="0" smtClean="0"/>
              <a:t>Displacement Contour</a:t>
            </a:r>
            <a:endParaRPr lang="en-US" dirty="0"/>
          </a:p>
        </p:txBody>
      </p:sp>
      <p:pic>
        <p:nvPicPr>
          <p:cNvPr id="27651" name="Picture 3"/>
          <p:cNvPicPr>
            <a:picLocks noChangeAspect="1" noChangeArrowheads="1"/>
          </p:cNvPicPr>
          <p:nvPr/>
        </p:nvPicPr>
        <p:blipFill>
          <a:blip r:embed="rId2" cstate="print"/>
          <a:srcRect/>
          <a:stretch>
            <a:fillRect/>
          </a:stretch>
        </p:blipFill>
        <p:spPr bwMode="auto">
          <a:xfrm>
            <a:off x="1635125" y="1155700"/>
            <a:ext cx="7685088" cy="60737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
          <p:cNvSpPr txBox="1">
            <a:spLocks noChangeArrowheads="1"/>
          </p:cNvSpPr>
          <p:nvPr/>
        </p:nvSpPr>
        <p:spPr bwMode="auto">
          <a:xfrm>
            <a:off x="1844675" y="176213"/>
            <a:ext cx="6027738" cy="482600"/>
          </a:xfrm>
          <a:prstGeom prst="rect">
            <a:avLst/>
          </a:prstGeom>
          <a:noFill/>
          <a:ln w="9525">
            <a:noFill/>
            <a:miter lim="800000"/>
            <a:headEnd/>
            <a:tailEnd/>
          </a:ln>
        </p:spPr>
        <p:txBody>
          <a:bodyPr wrap="none" lIns="96661" tIns="48331" rIns="96661" bIns="48331">
            <a:spAutoFit/>
          </a:bodyPr>
          <a:lstStyle/>
          <a:p>
            <a:pPr defTabSz="966788"/>
            <a:r>
              <a:rPr lang="en-US" sz="2500" b="1"/>
              <a:t>Stress Contour Plot – Stress in X Direction</a:t>
            </a:r>
          </a:p>
        </p:txBody>
      </p:sp>
      <p:sp>
        <p:nvSpPr>
          <p:cNvPr id="28675" name="Rectangle 11"/>
          <p:cNvSpPr>
            <a:spLocks noChangeArrowheads="1"/>
          </p:cNvSpPr>
          <p:nvPr/>
        </p:nvSpPr>
        <p:spPr bwMode="auto">
          <a:xfrm>
            <a:off x="1131888" y="739775"/>
            <a:ext cx="6818312" cy="328613"/>
          </a:xfrm>
          <a:prstGeom prst="rect">
            <a:avLst/>
          </a:prstGeom>
          <a:noFill/>
          <a:ln w="9525">
            <a:noFill/>
            <a:miter lim="800000"/>
            <a:headEnd/>
            <a:tailEnd/>
          </a:ln>
        </p:spPr>
        <p:txBody>
          <a:bodyPr lIns="96661" tIns="48331" rIns="96661" bIns="48331">
            <a:spAutoFit/>
          </a:bodyPr>
          <a:lstStyle/>
          <a:p>
            <a:pPr defTabSz="966788"/>
            <a:r>
              <a:rPr lang="en-US" sz="1500" b="1"/>
              <a:t>General Postproc &gt; Plot Results &gt; Nodal Solution:Stress/X-Component</a:t>
            </a:r>
          </a:p>
        </p:txBody>
      </p:sp>
      <p:pic>
        <p:nvPicPr>
          <p:cNvPr id="28676" name="Picture 16"/>
          <p:cNvPicPr>
            <a:picLocks noChangeAspect="1" noChangeArrowheads="1"/>
          </p:cNvPicPr>
          <p:nvPr/>
        </p:nvPicPr>
        <p:blipFill>
          <a:blip r:embed="rId2" cstate="print"/>
          <a:srcRect/>
          <a:stretch>
            <a:fillRect/>
          </a:stretch>
        </p:blipFill>
        <p:spPr bwMode="auto">
          <a:xfrm>
            <a:off x="1536700" y="1077913"/>
            <a:ext cx="7783513" cy="61515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2924175" y="125413"/>
            <a:ext cx="3252788" cy="487362"/>
          </a:xfrm>
          <a:prstGeom prst="rect">
            <a:avLst/>
          </a:prstGeom>
          <a:noFill/>
          <a:ln w="9525">
            <a:noFill/>
            <a:miter lim="800000"/>
            <a:headEnd/>
            <a:tailEnd/>
          </a:ln>
        </p:spPr>
        <p:txBody>
          <a:bodyPr wrap="none" lIns="96661" tIns="48331" rIns="96661" bIns="48331">
            <a:spAutoFit/>
          </a:bodyPr>
          <a:lstStyle/>
          <a:p>
            <a:pPr defTabSz="966788"/>
            <a:r>
              <a:rPr lang="en-US" sz="2500" b="1"/>
              <a:t>Stress Output Options</a:t>
            </a:r>
          </a:p>
        </p:txBody>
      </p:sp>
      <p:sp>
        <p:nvSpPr>
          <p:cNvPr id="29699" name="Text Box 14"/>
          <p:cNvSpPr txBox="1">
            <a:spLocks noChangeArrowheads="1"/>
          </p:cNvSpPr>
          <p:nvPr/>
        </p:nvSpPr>
        <p:spPr bwMode="auto">
          <a:xfrm>
            <a:off x="1123950" y="1673225"/>
            <a:ext cx="8362950" cy="2827338"/>
          </a:xfrm>
          <a:prstGeom prst="rect">
            <a:avLst/>
          </a:prstGeom>
          <a:noFill/>
          <a:ln w="9525">
            <a:noFill/>
            <a:miter lim="800000"/>
            <a:headEnd/>
            <a:tailEnd/>
          </a:ln>
        </p:spPr>
        <p:txBody>
          <a:bodyPr wrap="none" lIns="96661" tIns="48331" rIns="96661" bIns="48331">
            <a:spAutoFit/>
          </a:bodyPr>
          <a:lstStyle/>
          <a:p>
            <a:pPr defTabSz="966788">
              <a:buFont typeface="Arial" charset="0"/>
              <a:buChar char="•"/>
            </a:pPr>
            <a:r>
              <a:rPr lang="en-US" sz="2800"/>
              <a:t>Components: </a:t>
            </a:r>
            <a:r>
              <a:rPr lang="en-US" sz="2800">
                <a:latin typeface="Symbol" pitchFamily="18" charset="2"/>
              </a:rPr>
              <a:t>s</a:t>
            </a:r>
            <a:r>
              <a:rPr lang="en-US" sz="2800" baseline="-25000"/>
              <a:t>x, </a:t>
            </a:r>
            <a:r>
              <a:rPr lang="en-US" sz="2800">
                <a:latin typeface="Symbol" pitchFamily="18" charset="2"/>
              </a:rPr>
              <a:t>s</a:t>
            </a:r>
            <a:r>
              <a:rPr lang="en-US" sz="2800" baseline="-25000"/>
              <a:t>y, </a:t>
            </a:r>
            <a:r>
              <a:rPr lang="en-US" sz="2800">
                <a:latin typeface="Symbol" pitchFamily="18" charset="2"/>
              </a:rPr>
              <a:t>s</a:t>
            </a:r>
            <a:r>
              <a:rPr lang="en-US" sz="2800" baseline="-25000"/>
              <a:t>z, </a:t>
            </a:r>
            <a:r>
              <a:rPr lang="en-US" sz="2800">
                <a:latin typeface="Symbol" pitchFamily="18" charset="2"/>
              </a:rPr>
              <a:t>t</a:t>
            </a:r>
            <a:r>
              <a:rPr lang="en-US" sz="2800" baseline="-25000"/>
              <a:t>xy, </a:t>
            </a:r>
            <a:r>
              <a:rPr lang="en-US" sz="2800">
                <a:latin typeface="Symbol" pitchFamily="18" charset="2"/>
              </a:rPr>
              <a:t>t</a:t>
            </a:r>
            <a:r>
              <a:rPr lang="en-US" sz="2800" baseline="-25000"/>
              <a:t>yz, </a:t>
            </a:r>
            <a:r>
              <a:rPr lang="en-US" sz="2800">
                <a:latin typeface="Symbol" pitchFamily="18" charset="2"/>
              </a:rPr>
              <a:t>t</a:t>
            </a:r>
            <a:r>
              <a:rPr lang="en-US" sz="2800" baseline="-25000"/>
              <a:t>zx</a:t>
            </a:r>
          </a:p>
          <a:p>
            <a:pPr defTabSz="966788">
              <a:buFont typeface="Arial" charset="0"/>
              <a:buChar char="•"/>
            </a:pPr>
            <a:endParaRPr lang="en-US" sz="2800" baseline="-25000"/>
          </a:p>
          <a:p>
            <a:pPr defTabSz="966788">
              <a:buFont typeface="Arial" charset="0"/>
              <a:buChar char="•"/>
            </a:pPr>
            <a:r>
              <a:rPr lang="en-US" sz="2800"/>
              <a:t>Principal Stresses: </a:t>
            </a:r>
            <a:r>
              <a:rPr lang="en-US" sz="2800">
                <a:latin typeface="Symbol" pitchFamily="18" charset="2"/>
              </a:rPr>
              <a:t>s</a:t>
            </a:r>
            <a:r>
              <a:rPr lang="en-US" sz="2800" baseline="-25000"/>
              <a:t>1, </a:t>
            </a:r>
            <a:r>
              <a:rPr lang="en-US" sz="2800">
                <a:latin typeface="Symbol" pitchFamily="18" charset="2"/>
              </a:rPr>
              <a:t>s</a:t>
            </a:r>
            <a:r>
              <a:rPr lang="en-US" sz="2800" baseline="-25000"/>
              <a:t>2, </a:t>
            </a:r>
            <a:r>
              <a:rPr lang="en-US" sz="2800">
                <a:latin typeface="Symbol" pitchFamily="18" charset="2"/>
              </a:rPr>
              <a:t>s</a:t>
            </a:r>
            <a:r>
              <a:rPr lang="en-US" sz="2800" baseline="-25000"/>
              <a:t>3</a:t>
            </a:r>
          </a:p>
          <a:p>
            <a:pPr defTabSz="966788">
              <a:buFont typeface="Arial" charset="0"/>
              <a:buChar char="•"/>
            </a:pPr>
            <a:endParaRPr lang="en-US" sz="2800" baseline="-25000"/>
          </a:p>
          <a:p>
            <a:pPr defTabSz="966788">
              <a:buFont typeface="Arial" charset="0"/>
              <a:buChar char="•"/>
            </a:pPr>
            <a:r>
              <a:rPr lang="en-US" sz="2800"/>
              <a:t>Stress Intensity: Maximum difference in principal stress</a:t>
            </a:r>
          </a:p>
          <a:p>
            <a:pPr defTabSz="966788">
              <a:buFont typeface="Arial" charset="0"/>
              <a:buChar char="•"/>
            </a:pPr>
            <a:endParaRPr lang="en-US" sz="2800"/>
          </a:p>
          <a:p>
            <a:pPr defTabSz="966788">
              <a:buFont typeface="Arial" charset="0"/>
              <a:buChar char="•"/>
            </a:pPr>
            <a:r>
              <a:rPr lang="en-US" sz="2800"/>
              <a:t>von Mises equivalent stress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140075" y="166688"/>
            <a:ext cx="3170238" cy="482600"/>
          </a:xfrm>
          <a:prstGeom prst="rect">
            <a:avLst/>
          </a:prstGeom>
          <a:noFill/>
          <a:ln w="9525">
            <a:noFill/>
            <a:miter lim="800000"/>
            <a:headEnd/>
            <a:tailEnd/>
          </a:ln>
        </p:spPr>
        <p:txBody>
          <a:bodyPr wrap="none" lIns="96661" tIns="48331" rIns="96661" bIns="48331">
            <a:spAutoFit/>
          </a:bodyPr>
          <a:lstStyle/>
          <a:p>
            <a:pPr defTabSz="966788"/>
            <a:r>
              <a:rPr lang="en-US" sz="2500" b="1"/>
              <a:t>Refine and Reanalyze</a:t>
            </a:r>
          </a:p>
        </p:txBody>
      </p:sp>
      <p:pic>
        <p:nvPicPr>
          <p:cNvPr id="30723" name="Picture 11"/>
          <p:cNvPicPr>
            <a:picLocks noChangeAspect="1" noChangeArrowheads="1"/>
          </p:cNvPicPr>
          <p:nvPr/>
        </p:nvPicPr>
        <p:blipFill>
          <a:blip r:embed="rId2" cstate="print"/>
          <a:srcRect/>
          <a:stretch>
            <a:fillRect/>
          </a:stretch>
        </p:blipFill>
        <p:spPr bwMode="auto">
          <a:xfrm>
            <a:off x="6807200" y="47625"/>
            <a:ext cx="2057400" cy="7229475"/>
          </a:xfrm>
          <a:prstGeom prst="rect">
            <a:avLst/>
          </a:prstGeom>
          <a:noFill/>
          <a:ln w="9525">
            <a:noFill/>
            <a:miter lim="800000"/>
            <a:headEnd/>
            <a:tailEnd/>
          </a:ln>
        </p:spPr>
      </p:pic>
      <p:sp>
        <p:nvSpPr>
          <p:cNvPr id="12" name="Oval 11"/>
          <p:cNvSpPr/>
          <p:nvPr/>
        </p:nvSpPr>
        <p:spPr>
          <a:xfrm>
            <a:off x="6604000" y="5626100"/>
            <a:ext cx="2298700" cy="12573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357563" y="542925"/>
            <a:ext cx="2886075" cy="476250"/>
          </a:xfrm>
          <a:prstGeom prst="rect">
            <a:avLst/>
          </a:prstGeom>
          <a:noFill/>
          <a:ln w="9525">
            <a:noFill/>
            <a:miter lim="800000"/>
            <a:headEnd/>
            <a:tailEnd/>
          </a:ln>
        </p:spPr>
        <p:txBody>
          <a:bodyPr wrap="none" lIns="96661" tIns="48331" rIns="96661" bIns="48331">
            <a:spAutoFit/>
          </a:bodyPr>
          <a:lstStyle/>
          <a:p>
            <a:pPr defTabSz="966788"/>
            <a:r>
              <a:rPr lang="en-US" sz="2500" b="1"/>
              <a:t>Making Hardcopies</a:t>
            </a:r>
            <a:endParaRPr lang="en-US" sz="1700" b="1"/>
          </a:p>
        </p:txBody>
      </p:sp>
      <p:sp>
        <p:nvSpPr>
          <p:cNvPr id="31747" name="Rectangle 5"/>
          <p:cNvSpPr>
            <a:spLocks noChangeArrowheads="1"/>
          </p:cNvSpPr>
          <p:nvPr/>
        </p:nvSpPr>
        <p:spPr bwMode="auto">
          <a:xfrm>
            <a:off x="1506538" y="1254125"/>
            <a:ext cx="6511925" cy="1793875"/>
          </a:xfrm>
          <a:prstGeom prst="rect">
            <a:avLst/>
          </a:prstGeom>
          <a:noFill/>
          <a:ln w="9525">
            <a:noFill/>
            <a:miter lim="800000"/>
            <a:headEnd/>
            <a:tailEnd/>
          </a:ln>
        </p:spPr>
        <p:txBody>
          <a:bodyPr>
            <a:spAutoFit/>
          </a:bodyPr>
          <a:lstStyle/>
          <a:p>
            <a:r>
              <a:rPr lang="en-US"/>
              <a:t>Plots can be printed out or written to files by using</a:t>
            </a:r>
          </a:p>
          <a:p>
            <a:endParaRPr lang="en-US"/>
          </a:p>
          <a:p>
            <a:r>
              <a:rPr lang="en-US" b="1"/>
              <a:t>Utility Menu:PlotCtrls&gt;Hard Copy</a:t>
            </a:r>
          </a:p>
          <a:p>
            <a:endParaRPr lang="en-US"/>
          </a:p>
          <a:p>
            <a:r>
              <a:rPr lang="en-US"/>
              <a:t>Plots may be sent to the laser printers in the labs for grayscale printout.  The plots can also be saved to files.  I like saving them as JPEG files which can easily be inserted in other documents (MS Word, Powerpoint, etc.).  The settings I use for this are  shown in the menu on the left.  </a:t>
            </a:r>
          </a:p>
        </p:txBody>
      </p:sp>
      <p:sp>
        <p:nvSpPr>
          <p:cNvPr id="31748" name="Text Box 6"/>
          <p:cNvSpPr txBox="1">
            <a:spLocks noChangeArrowheads="1"/>
          </p:cNvSpPr>
          <p:nvPr/>
        </p:nvSpPr>
        <p:spPr bwMode="auto">
          <a:xfrm>
            <a:off x="3097213" y="4159250"/>
            <a:ext cx="3432175" cy="476250"/>
          </a:xfrm>
          <a:prstGeom prst="rect">
            <a:avLst/>
          </a:prstGeom>
          <a:noFill/>
          <a:ln w="9525">
            <a:noFill/>
            <a:miter lim="800000"/>
            <a:headEnd/>
            <a:tailEnd/>
          </a:ln>
        </p:spPr>
        <p:txBody>
          <a:bodyPr lIns="96661" tIns="48331" rIns="96661" bIns="48331">
            <a:spAutoFit/>
          </a:bodyPr>
          <a:lstStyle/>
          <a:p>
            <a:pPr defTabSz="966788"/>
            <a:r>
              <a:rPr lang="en-US" sz="2500" b="1"/>
              <a:t>ANSYS Files Created</a:t>
            </a:r>
            <a:endParaRPr lang="en-US" sz="1700" b="1"/>
          </a:p>
        </p:txBody>
      </p:sp>
      <p:sp>
        <p:nvSpPr>
          <p:cNvPr id="31749" name="Text Box 9"/>
          <p:cNvSpPr txBox="1">
            <a:spLocks noChangeArrowheads="1"/>
          </p:cNvSpPr>
          <p:nvPr/>
        </p:nvSpPr>
        <p:spPr bwMode="auto">
          <a:xfrm>
            <a:off x="1206500" y="4762500"/>
            <a:ext cx="7888288" cy="1600200"/>
          </a:xfrm>
          <a:prstGeom prst="rect">
            <a:avLst/>
          </a:prstGeom>
          <a:noFill/>
          <a:ln w="9525">
            <a:noFill/>
            <a:miter lim="800000"/>
            <a:headEnd/>
            <a:tailEnd/>
          </a:ln>
        </p:spPr>
        <p:txBody>
          <a:bodyPr>
            <a:spAutoFit/>
          </a:bodyPr>
          <a:lstStyle/>
          <a:p>
            <a:r>
              <a:rPr lang="en-US"/>
              <a:t>CAE has set up ANSYS so by default, all files created are left in the </a:t>
            </a:r>
            <a:r>
              <a:rPr lang="en-US" b="1"/>
              <a:t>C:\Temp</a:t>
            </a:r>
            <a:r>
              <a:rPr lang="en-US"/>
              <a:t> directory.  As ANSYS can create some large files this is probably a good choice.  When you are done, however, you will need to copy any files you wish to keep into your directory or to a disk.  The main file to save is the ANSYS database file (it has the .db extension).  Sometimes you may want to save the results file which has a .rst extension, but for small problems it often makes more sense to rerun the analysis.  To use an old database, copy back into the </a:t>
            </a:r>
            <a:r>
              <a:rPr lang="en-US" b="1"/>
              <a:t>C:\Temp</a:t>
            </a:r>
            <a:r>
              <a:rPr lang="en-US"/>
              <a:t> directory, set the ANSYS jobname to that of the saved database, and then resume the old db file.</a:t>
            </a:r>
          </a:p>
        </p:txBody>
      </p:sp>
      <p:sp>
        <p:nvSpPr>
          <p:cNvPr id="31750" name="Line 12"/>
          <p:cNvSpPr>
            <a:spLocks noChangeShapeType="1"/>
          </p:cNvSpPr>
          <p:nvPr/>
        </p:nvSpPr>
        <p:spPr bwMode="auto">
          <a:xfrm>
            <a:off x="1868488" y="2614613"/>
            <a:ext cx="279400" cy="0"/>
          </a:xfrm>
          <a:prstGeom prst="line">
            <a:avLst/>
          </a:prstGeom>
          <a:noFill/>
          <a:ln w="9525">
            <a:solidFill>
              <a:srgbClr val="FF3300"/>
            </a:solidFill>
            <a:round/>
            <a:headEnd/>
            <a:tailEnd type="triangle" w="med" len="med"/>
          </a:ln>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54350" y="0"/>
            <a:ext cx="2444750" cy="487363"/>
          </a:xfrm>
          <a:prstGeom prst="rect">
            <a:avLst/>
          </a:prstGeom>
          <a:noFill/>
          <a:ln w="9525">
            <a:noFill/>
            <a:miter lim="800000"/>
            <a:headEnd/>
            <a:tailEnd/>
          </a:ln>
        </p:spPr>
        <p:txBody>
          <a:bodyPr wrap="none" lIns="96661" tIns="48331" rIns="96661" bIns="48331">
            <a:spAutoFit/>
          </a:bodyPr>
          <a:lstStyle/>
          <a:p>
            <a:pPr defTabSz="966788"/>
            <a:r>
              <a:rPr lang="en-US" sz="2500" b="1"/>
              <a:t>Starting ANSYS</a:t>
            </a:r>
            <a:endParaRPr lang="en-US" sz="2500"/>
          </a:p>
        </p:txBody>
      </p:sp>
      <p:pic>
        <p:nvPicPr>
          <p:cNvPr id="10243" name="Picture 14"/>
          <p:cNvPicPr>
            <a:picLocks noChangeAspect="1" noChangeArrowheads="1"/>
          </p:cNvPicPr>
          <p:nvPr/>
        </p:nvPicPr>
        <p:blipFill>
          <a:blip r:embed="rId2" cstate="print"/>
          <a:srcRect/>
          <a:stretch>
            <a:fillRect/>
          </a:stretch>
        </p:blipFill>
        <p:spPr bwMode="auto">
          <a:xfrm>
            <a:off x="1651000" y="1054100"/>
            <a:ext cx="6899275" cy="5732463"/>
          </a:xfrm>
          <a:prstGeom prst="rect">
            <a:avLst/>
          </a:prstGeom>
          <a:noFill/>
          <a:ln w="9525">
            <a:noFill/>
            <a:miter lim="800000"/>
            <a:headEnd/>
            <a:tailEnd/>
          </a:ln>
        </p:spPr>
      </p:pic>
      <p:sp>
        <p:nvSpPr>
          <p:cNvPr id="15" name="Oval 14"/>
          <p:cNvSpPr/>
          <p:nvPr/>
        </p:nvSpPr>
        <p:spPr>
          <a:xfrm>
            <a:off x="2120900" y="1447800"/>
            <a:ext cx="23876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 name="Oval 15"/>
          <p:cNvSpPr/>
          <p:nvPr/>
        </p:nvSpPr>
        <p:spPr>
          <a:xfrm>
            <a:off x="2603500" y="4229100"/>
            <a:ext cx="23876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Oval 16"/>
          <p:cNvSpPr/>
          <p:nvPr/>
        </p:nvSpPr>
        <p:spPr>
          <a:xfrm>
            <a:off x="2540000" y="6261100"/>
            <a:ext cx="23876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003425" y="0"/>
            <a:ext cx="5781675" cy="487363"/>
          </a:xfrm>
          <a:prstGeom prst="rect">
            <a:avLst/>
          </a:prstGeom>
          <a:noFill/>
          <a:ln w="9525">
            <a:noFill/>
            <a:miter lim="800000"/>
            <a:headEnd/>
            <a:tailEnd/>
          </a:ln>
        </p:spPr>
        <p:txBody>
          <a:bodyPr wrap="none" lIns="96661" tIns="48331" rIns="96661" bIns="48331">
            <a:spAutoFit/>
          </a:bodyPr>
          <a:lstStyle/>
          <a:p>
            <a:pPr defTabSz="966788"/>
            <a:r>
              <a:rPr lang="en-US" sz="2500" b="1"/>
              <a:t>ANSYS Interactive Windows and Menus</a:t>
            </a:r>
            <a:endParaRPr lang="en-US" sz="1500"/>
          </a:p>
        </p:txBody>
      </p:sp>
      <p:sp>
        <p:nvSpPr>
          <p:cNvPr id="11267" name="Line 6"/>
          <p:cNvSpPr>
            <a:spLocks noChangeShapeType="1"/>
          </p:cNvSpPr>
          <p:nvPr/>
        </p:nvSpPr>
        <p:spPr bwMode="auto">
          <a:xfrm>
            <a:off x="1308100" y="2657475"/>
            <a:ext cx="1392238" cy="0"/>
          </a:xfrm>
          <a:prstGeom prst="line">
            <a:avLst/>
          </a:prstGeom>
          <a:noFill/>
          <a:ln w="19050">
            <a:solidFill>
              <a:srgbClr val="FF3300"/>
            </a:solidFill>
            <a:round/>
            <a:headEnd/>
            <a:tailEnd type="triangle" w="med" len="med"/>
          </a:ln>
        </p:spPr>
        <p:txBody>
          <a:bodyPr wrap="none" anchor="ctr"/>
          <a:lstStyle/>
          <a:p>
            <a:endParaRPr lang="en-US"/>
          </a:p>
        </p:txBody>
      </p:sp>
      <p:sp>
        <p:nvSpPr>
          <p:cNvPr id="11268" name="Text Box 7"/>
          <p:cNvSpPr txBox="1">
            <a:spLocks noChangeArrowheads="1"/>
          </p:cNvSpPr>
          <p:nvPr/>
        </p:nvSpPr>
        <p:spPr bwMode="auto">
          <a:xfrm>
            <a:off x="0" y="2486025"/>
            <a:ext cx="2287588" cy="714375"/>
          </a:xfrm>
          <a:prstGeom prst="rect">
            <a:avLst/>
          </a:prstGeom>
          <a:noFill/>
          <a:ln w="9525">
            <a:noFill/>
            <a:miter lim="800000"/>
            <a:headEnd/>
            <a:tailEnd/>
          </a:ln>
        </p:spPr>
        <p:txBody>
          <a:bodyPr wrap="none" lIns="96661" tIns="48331" rIns="96661" bIns="48331">
            <a:spAutoFit/>
          </a:bodyPr>
          <a:lstStyle/>
          <a:p>
            <a:pPr defTabSz="966788"/>
            <a:r>
              <a:rPr lang="en-US" sz="1500" b="1"/>
              <a:t>Main Menu</a:t>
            </a:r>
          </a:p>
          <a:p>
            <a:pPr defTabSz="966788"/>
            <a:r>
              <a:rPr lang="en-US" sz="1300"/>
              <a:t>Controls which phase of modeling</a:t>
            </a:r>
          </a:p>
          <a:p>
            <a:pPr defTabSz="966788"/>
            <a:r>
              <a:rPr lang="en-US" sz="1300"/>
              <a:t>you are in.</a:t>
            </a:r>
            <a:endParaRPr lang="en-US" sz="1500" b="1"/>
          </a:p>
        </p:txBody>
      </p:sp>
      <p:pic>
        <p:nvPicPr>
          <p:cNvPr id="11269" name="Picture 12"/>
          <p:cNvPicPr>
            <a:picLocks noChangeAspect="1" noChangeArrowheads="1"/>
          </p:cNvPicPr>
          <p:nvPr/>
        </p:nvPicPr>
        <p:blipFill>
          <a:blip r:embed="rId2" cstate="print"/>
          <a:srcRect/>
          <a:stretch>
            <a:fillRect/>
          </a:stretch>
        </p:blipFill>
        <p:spPr bwMode="auto">
          <a:xfrm>
            <a:off x="2749550" y="1346200"/>
            <a:ext cx="6788150" cy="5130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3273425" y="-12700"/>
            <a:ext cx="2100263" cy="476250"/>
          </a:xfrm>
          <a:prstGeom prst="rect">
            <a:avLst/>
          </a:prstGeom>
          <a:noFill/>
          <a:ln w="9525">
            <a:noFill/>
            <a:miter lim="800000"/>
            <a:headEnd/>
            <a:tailEnd/>
          </a:ln>
        </p:spPr>
        <p:txBody>
          <a:bodyPr wrap="none" lIns="96661" tIns="48331" rIns="96661" bIns="48331">
            <a:spAutoFit/>
          </a:bodyPr>
          <a:lstStyle/>
          <a:p>
            <a:pPr defTabSz="966788"/>
            <a:r>
              <a:rPr lang="en-US" sz="2500" b="1"/>
              <a:t>Preprocessing</a:t>
            </a:r>
          </a:p>
        </p:txBody>
      </p:sp>
      <p:sp>
        <p:nvSpPr>
          <p:cNvPr id="12291" name="Text Box 7"/>
          <p:cNvSpPr txBox="1">
            <a:spLocks noChangeArrowheads="1"/>
          </p:cNvSpPr>
          <p:nvPr/>
        </p:nvSpPr>
        <p:spPr bwMode="auto">
          <a:xfrm>
            <a:off x="1063625" y="755650"/>
            <a:ext cx="3157538" cy="358775"/>
          </a:xfrm>
          <a:prstGeom prst="rect">
            <a:avLst/>
          </a:prstGeom>
          <a:noFill/>
          <a:ln w="9525">
            <a:noFill/>
            <a:miter lim="800000"/>
            <a:headEnd/>
            <a:tailEnd/>
          </a:ln>
        </p:spPr>
        <p:txBody>
          <a:bodyPr wrap="none" lIns="96661" tIns="48331" rIns="96661" bIns="48331">
            <a:spAutoFit/>
          </a:bodyPr>
          <a:lstStyle/>
          <a:p>
            <a:pPr defTabSz="966788"/>
            <a:r>
              <a:rPr lang="en-US" sz="1700" b="1"/>
              <a:t>Specify Title. </a:t>
            </a:r>
            <a:r>
              <a:rPr lang="en-US" sz="1700"/>
              <a:t>File &gt; Change Title</a:t>
            </a:r>
            <a:endParaRPr lang="en-US" sz="1700" b="1"/>
          </a:p>
        </p:txBody>
      </p:sp>
      <p:sp>
        <p:nvSpPr>
          <p:cNvPr id="12292" name="Text Box 8"/>
          <p:cNvSpPr txBox="1">
            <a:spLocks noChangeArrowheads="1"/>
          </p:cNvSpPr>
          <p:nvPr/>
        </p:nvSpPr>
        <p:spPr bwMode="auto">
          <a:xfrm>
            <a:off x="6537325" y="1289050"/>
            <a:ext cx="3113088" cy="1009650"/>
          </a:xfrm>
          <a:prstGeom prst="rect">
            <a:avLst/>
          </a:prstGeom>
          <a:noFill/>
          <a:ln w="9525">
            <a:noFill/>
            <a:miter lim="800000"/>
            <a:headEnd/>
            <a:tailEnd/>
          </a:ln>
        </p:spPr>
        <p:txBody>
          <a:bodyPr wrap="none" lIns="96661" tIns="48331" rIns="96661" bIns="48331">
            <a:spAutoFit/>
          </a:bodyPr>
          <a:lstStyle/>
          <a:p>
            <a:pPr defTabSz="966788"/>
            <a:r>
              <a:rPr lang="en-US" sz="1500"/>
              <a:t>The title (maximum 72 characters)</a:t>
            </a:r>
          </a:p>
          <a:p>
            <a:pPr defTabSz="966788"/>
            <a:r>
              <a:rPr lang="en-US" sz="1500"/>
              <a:t>appears on all graphic displays. A title</a:t>
            </a:r>
          </a:p>
          <a:p>
            <a:pPr defTabSz="966788"/>
            <a:r>
              <a:rPr lang="en-US" sz="1500"/>
              <a:t>is not required but is often useful.</a:t>
            </a:r>
          </a:p>
          <a:p>
            <a:pPr defTabSz="966788"/>
            <a:r>
              <a:rPr lang="en-US" sz="1500"/>
              <a:t>Click OK when finished.</a:t>
            </a:r>
          </a:p>
        </p:txBody>
      </p:sp>
      <p:sp>
        <p:nvSpPr>
          <p:cNvPr id="12293" name="Line 9"/>
          <p:cNvSpPr>
            <a:spLocks noChangeShapeType="1"/>
          </p:cNvSpPr>
          <p:nvPr/>
        </p:nvSpPr>
        <p:spPr bwMode="auto">
          <a:xfrm flipH="1">
            <a:off x="6061075" y="1473200"/>
            <a:ext cx="569913" cy="9525"/>
          </a:xfrm>
          <a:prstGeom prst="line">
            <a:avLst/>
          </a:prstGeom>
          <a:noFill/>
          <a:ln w="19050">
            <a:solidFill>
              <a:srgbClr val="FF3300"/>
            </a:solidFill>
            <a:round/>
            <a:headEnd/>
            <a:tailEnd type="triangle" w="med" len="med"/>
          </a:ln>
        </p:spPr>
        <p:txBody>
          <a:bodyPr wrap="none" anchor="ctr"/>
          <a:lstStyle/>
          <a:p>
            <a:endParaRPr lang="en-US"/>
          </a:p>
        </p:txBody>
      </p:sp>
      <p:sp>
        <p:nvSpPr>
          <p:cNvPr id="12294" name="Text Box 11"/>
          <p:cNvSpPr txBox="1">
            <a:spLocks noChangeArrowheads="1"/>
          </p:cNvSpPr>
          <p:nvPr/>
        </p:nvSpPr>
        <p:spPr bwMode="auto">
          <a:xfrm>
            <a:off x="1081088" y="2678113"/>
            <a:ext cx="2740025" cy="358775"/>
          </a:xfrm>
          <a:prstGeom prst="rect">
            <a:avLst/>
          </a:prstGeom>
          <a:noFill/>
          <a:ln w="9525">
            <a:noFill/>
            <a:miter lim="800000"/>
            <a:headEnd/>
            <a:tailEnd/>
          </a:ln>
        </p:spPr>
        <p:txBody>
          <a:bodyPr wrap="none" lIns="96661" tIns="48331" rIns="96661" bIns="48331">
            <a:spAutoFit/>
          </a:bodyPr>
          <a:lstStyle/>
          <a:p>
            <a:pPr defTabSz="966788"/>
            <a:r>
              <a:rPr lang="en-US" sz="1700" b="1"/>
              <a:t>Set Preferences. </a:t>
            </a:r>
            <a:r>
              <a:rPr lang="en-US" sz="1700"/>
              <a:t>Preferences</a:t>
            </a:r>
            <a:endParaRPr lang="en-US" sz="1700" b="1"/>
          </a:p>
        </p:txBody>
      </p:sp>
      <p:sp>
        <p:nvSpPr>
          <p:cNvPr id="12295" name="Text Box 12"/>
          <p:cNvSpPr txBox="1">
            <a:spLocks noChangeArrowheads="1"/>
          </p:cNvSpPr>
          <p:nvPr/>
        </p:nvSpPr>
        <p:spPr bwMode="auto">
          <a:xfrm>
            <a:off x="5903913" y="3484563"/>
            <a:ext cx="3716337" cy="1009650"/>
          </a:xfrm>
          <a:prstGeom prst="rect">
            <a:avLst/>
          </a:prstGeom>
          <a:noFill/>
          <a:ln w="9525">
            <a:noFill/>
            <a:miter lim="800000"/>
            <a:headEnd/>
            <a:tailEnd/>
          </a:ln>
        </p:spPr>
        <p:txBody>
          <a:bodyPr wrap="none" lIns="96661" tIns="48331" rIns="96661" bIns="48331">
            <a:spAutoFit/>
          </a:bodyPr>
          <a:lstStyle/>
          <a:p>
            <a:pPr defTabSz="966788"/>
            <a:r>
              <a:rPr lang="en-US" sz="1500"/>
              <a:t>This tells ANSYS what type of analysis you </a:t>
            </a:r>
          </a:p>
          <a:p>
            <a:pPr defTabSz="966788"/>
            <a:r>
              <a:rPr lang="en-US" sz="1500"/>
              <a:t>want to see menu choices for.  Click on the </a:t>
            </a:r>
          </a:p>
          <a:p>
            <a:pPr defTabSz="966788"/>
            <a:r>
              <a:rPr lang="en-US" sz="1500"/>
              <a:t>structural box. Note the various disciplines</a:t>
            </a:r>
          </a:p>
          <a:p>
            <a:pPr defTabSz="966788"/>
            <a:r>
              <a:rPr lang="en-US" sz="1500"/>
              <a:t>included in ANSYS. Click OK when finished.</a:t>
            </a:r>
          </a:p>
        </p:txBody>
      </p:sp>
      <p:pic>
        <p:nvPicPr>
          <p:cNvPr id="12296" name="Picture 11"/>
          <p:cNvPicPr>
            <a:picLocks noChangeAspect="1" noChangeArrowheads="1"/>
          </p:cNvPicPr>
          <p:nvPr/>
        </p:nvPicPr>
        <p:blipFill>
          <a:blip r:embed="rId2" cstate="print"/>
          <a:srcRect/>
          <a:stretch>
            <a:fillRect/>
          </a:stretch>
        </p:blipFill>
        <p:spPr bwMode="auto">
          <a:xfrm>
            <a:off x="735013" y="1162050"/>
            <a:ext cx="5210175" cy="1333500"/>
          </a:xfrm>
          <a:prstGeom prst="rect">
            <a:avLst/>
          </a:prstGeom>
          <a:noFill/>
          <a:ln w="9525">
            <a:noFill/>
            <a:miter lim="800000"/>
            <a:headEnd/>
            <a:tailEnd/>
          </a:ln>
        </p:spPr>
      </p:pic>
      <p:pic>
        <p:nvPicPr>
          <p:cNvPr id="12297" name="Picture 12"/>
          <p:cNvPicPr>
            <a:picLocks noChangeAspect="1" noChangeArrowheads="1"/>
          </p:cNvPicPr>
          <p:nvPr/>
        </p:nvPicPr>
        <p:blipFill>
          <a:blip r:embed="rId3" cstate="print"/>
          <a:srcRect/>
          <a:stretch>
            <a:fillRect/>
          </a:stretch>
        </p:blipFill>
        <p:spPr bwMode="auto">
          <a:xfrm>
            <a:off x="508000" y="3175000"/>
            <a:ext cx="5262563" cy="3946525"/>
          </a:xfrm>
          <a:prstGeom prst="rect">
            <a:avLst/>
          </a:prstGeom>
          <a:noFill/>
          <a:ln w="9525">
            <a:noFill/>
            <a:miter lim="800000"/>
            <a:headEnd/>
            <a:tailEnd/>
          </a:ln>
        </p:spPr>
      </p:pic>
      <p:sp>
        <p:nvSpPr>
          <p:cNvPr id="12298" name="Line 10"/>
          <p:cNvSpPr>
            <a:spLocks noChangeShapeType="1"/>
          </p:cNvSpPr>
          <p:nvPr/>
        </p:nvSpPr>
        <p:spPr bwMode="auto">
          <a:xfrm flipH="1">
            <a:off x="4503738" y="3687763"/>
            <a:ext cx="1444625" cy="0"/>
          </a:xfrm>
          <a:prstGeom prst="line">
            <a:avLst/>
          </a:prstGeom>
          <a:noFill/>
          <a:ln w="19050">
            <a:solidFill>
              <a:srgbClr val="FF3300"/>
            </a:solidFill>
            <a:round/>
            <a:headEnd/>
            <a:tailEnd type="triangle" w="med" len="med"/>
          </a:ln>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3211513" y="127000"/>
            <a:ext cx="3176587" cy="476250"/>
          </a:xfrm>
          <a:prstGeom prst="rect">
            <a:avLst/>
          </a:prstGeom>
          <a:noFill/>
          <a:ln w="9525">
            <a:noFill/>
            <a:miter lim="800000"/>
            <a:headEnd/>
            <a:tailEnd/>
          </a:ln>
        </p:spPr>
        <p:txBody>
          <a:bodyPr wrap="none" lIns="96661" tIns="48331" rIns="96661" bIns="48331">
            <a:spAutoFit/>
          </a:bodyPr>
          <a:lstStyle/>
          <a:p>
            <a:pPr defTabSz="966788"/>
            <a:r>
              <a:rPr lang="en-US" sz="2500" b="1"/>
              <a:t>Define Element Types</a:t>
            </a:r>
          </a:p>
        </p:txBody>
      </p:sp>
      <p:sp>
        <p:nvSpPr>
          <p:cNvPr id="13315" name="Text Box 8"/>
          <p:cNvSpPr txBox="1">
            <a:spLocks noChangeArrowheads="1"/>
          </p:cNvSpPr>
          <p:nvPr/>
        </p:nvSpPr>
        <p:spPr bwMode="auto">
          <a:xfrm>
            <a:off x="373063" y="593725"/>
            <a:ext cx="4640262" cy="358775"/>
          </a:xfrm>
          <a:prstGeom prst="rect">
            <a:avLst/>
          </a:prstGeom>
          <a:noFill/>
          <a:ln w="9525">
            <a:noFill/>
            <a:miter lim="800000"/>
            <a:headEnd/>
            <a:tailEnd/>
          </a:ln>
        </p:spPr>
        <p:txBody>
          <a:bodyPr wrap="none" lIns="96661" tIns="48331" rIns="96661" bIns="48331">
            <a:spAutoFit/>
          </a:bodyPr>
          <a:lstStyle/>
          <a:p>
            <a:pPr defTabSz="966788"/>
            <a:r>
              <a:rPr lang="en-US" sz="1700" b="1"/>
              <a:t>Preprocessor &gt; Element Type &gt; Add/Edit/Delete</a:t>
            </a:r>
          </a:p>
        </p:txBody>
      </p:sp>
      <p:pic>
        <p:nvPicPr>
          <p:cNvPr id="13316" name="Picture 48"/>
          <p:cNvPicPr>
            <a:picLocks noChangeAspect="1" noChangeArrowheads="1"/>
          </p:cNvPicPr>
          <p:nvPr/>
        </p:nvPicPr>
        <p:blipFill>
          <a:blip r:embed="rId2" cstate="print"/>
          <a:srcRect/>
          <a:stretch>
            <a:fillRect/>
          </a:stretch>
        </p:blipFill>
        <p:spPr bwMode="auto">
          <a:xfrm>
            <a:off x="1092200" y="927100"/>
            <a:ext cx="8439150" cy="6362700"/>
          </a:xfrm>
          <a:prstGeom prst="rect">
            <a:avLst/>
          </a:prstGeom>
          <a:noFill/>
          <a:ln w="9525">
            <a:noFill/>
            <a:miter lim="800000"/>
            <a:headEnd/>
            <a:tailEnd/>
          </a:ln>
        </p:spPr>
      </p:pic>
      <p:sp>
        <p:nvSpPr>
          <p:cNvPr id="49" name="Oval 48"/>
          <p:cNvSpPr/>
          <p:nvPr/>
        </p:nvSpPr>
        <p:spPr>
          <a:xfrm>
            <a:off x="6680200" y="4495800"/>
            <a:ext cx="23876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3133725" y="0"/>
            <a:ext cx="3298825" cy="487363"/>
          </a:xfrm>
          <a:prstGeom prst="rect">
            <a:avLst/>
          </a:prstGeom>
          <a:noFill/>
          <a:ln w="9525">
            <a:noFill/>
            <a:miter lim="800000"/>
            <a:headEnd/>
            <a:tailEnd/>
          </a:ln>
        </p:spPr>
        <p:txBody>
          <a:bodyPr wrap="none" lIns="96661" tIns="48331" rIns="96661" bIns="48331">
            <a:spAutoFit/>
          </a:bodyPr>
          <a:lstStyle/>
          <a:p>
            <a:pPr defTabSz="966788"/>
            <a:r>
              <a:rPr lang="en-US" sz="2500" b="1"/>
              <a:t>Define Element Options</a:t>
            </a:r>
            <a:endParaRPr lang="en-US" sz="1700" b="1"/>
          </a:p>
        </p:txBody>
      </p:sp>
      <p:sp>
        <p:nvSpPr>
          <p:cNvPr id="14339" name="Text Box 10"/>
          <p:cNvSpPr txBox="1">
            <a:spLocks noChangeArrowheads="1"/>
          </p:cNvSpPr>
          <p:nvPr/>
        </p:nvSpPr>
        <p:spPr bwMode="auto">
          <a:xfrm>
            <a:off x="1065213" y="422275"/>
            <a:ext cx="3890962" cy="358775"/>
          </a:xfrm>
          <a:prstGeom prst="rect">
            <a:avLst/>
          </a:prstGeom>
          <a:noFill/>
          <a:ln w="9525">
            <a:noFill/>
            <a:miter lim="800000"/>
            <a:headEnd/>
            <a:tailEnd/>
          </a:ln>
        </p:spPr>
        <p:txBody>
          <a:bodyPr wrap="none" lIns="96661" tIns="48331" rIns="96661" bIns="48331">
            <a:spAutoFit/>
          </a:bodyPr>
          <a:lstStyle/>
          <a:p>
            <a:pPr defTabSz="966788"/>
            <a:r>
              <a:rPr lang="en-US" sz="1700" b="1"/>
              <a:t>Preprocessor &gt; Element Type &gt; Options</a:t>
            </a:r>
          </a:p>
        </p:txBody>
      </p:sp>
      <p:sp>
        <p:nvSpPr>
          <p:cNvPr id="14340" name="Text Box 11"/>
          <p:cNvSpPr txBox="1">
            <a:spLocks noChangeArrowheads="1"/>
          </p:cNvSpPr>
          <p:nvPr/>
        </p:nvSpPr>
        <p:spPr bwMode="auto">
          <a:xfrm>
            <a:off x="1079500" y="754063"/>
            <a:ext cx="8312150" cy="790575"/>
          </a:xfrm>
          <a:prstGeom prst="rect">
            <a:avLst/>
          </a:prstGeom>
          <a:noFill/>
          <a:ln w="9525">
            <a:noFill/>
            <a:miter lim="800000"/>
            <a:headEnd/>
            <a:tailEnd/>
          </a:ln>
        </p:spPr>
        <p:txBody>
          <a:bodyPr lIns="96661" tIns="48331" rIns="96661" bIns="48331">
            <a:spAutoFit/>
          </a:bodyPr>
          <a:lstStyle/>
          <a:p>
            <a:pPr defTabSz="966788"/>
            <a:r>
              <a:rPr lang="en-US" sz="1500"/>
              <a:t>Each element type will have a variety of different options.  The online help will describe the selected element and available options.  The PLANE42 element has 4 nodes with x and y displacements at each node.  For this example, change the element behavior to </a:t>
            </a:r>
            <a:r>
              <a:rPr lang="en-US" sz="1500" b="1"/>
              <a:t>plane stress with thickness</a:t>
            </a:r>
            <a:r>
              <a:rPr lang="en-US" sz="1500"/>
              <a:t>. </a:t>
            </a:r>
          </a:p>
        </p:txBody>
      </p:sp>
      <p:pic>
        <p:nvPicPr>
          <p:cNvPr id="14341" name="Picture 13"/>
          <p:cNvPicPr>
            <a:picLocks noChangeAspect="1" noChangeArrowheads="1"/>
          </p:cNvPicPr>
          <p:nvPr/>
        </p:nvPicPr>
        <p:blipFill>
          <a:blip r:embed="rId2" cstate="print"/>
          <a:srcRect/>
          <a:stretch>
            <a:fillRect/>
          </a:stretch>
        </p:blipFill>
        <p:spPr bwMode="auto">
          <a:xfrm>
            <a:off x="228600" y="1597025"/>
            <a:ext cx="3905250" cy="4248150"/>
          </a:xfrm>
          <a:prstGeom prst="rect">
            <a:avLst/>
          </a:prstGeom>
          <a:noFill/>
          <a:ln w="9525">
            <a:noFill/>
            <a:miter lim="800000"/>
            <a:headEnd/>
            <a:tailEnd/>
          </a:ln>
        </p:spPr>
      </p:pic>
      <p:sp>
        <p:nvSpPr>
          <p:cNvPr id="14" name="Oval 13"/>
          <p:cNvSpPr/>
          <p:nvPr/>
        </p:nvSpPr>
        <p:spPr>
          <a:xfrm>
            <a:off x="1422400" y="4686300"/>
            <a:ext cx="15367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4343" name="Picture 14"/>
          <p:cNvPicPr>
            <a:picLocks noChangeAspect="1" noChangeArrowheads="1"/>
          </p:cNvPicPr>
          <p:nvPr/>
        </p:nvPicPr>
        <p:blipFill>
          <a:blip r:embed="rId3" cstate="print"/>
          <a:srcRect/>
          <a:stretch>
            <a:fillRect/>
          </a:stretch>
        </p:blipFill>
        <p:spPr bwMode="auto">
          <a:xfrm>
            <a:off x="3838575" y="4021138"/>
            <a:ext cx="5581650" cy="2828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2"/>
          <p:cNvSpPr txBox="1">
            <a:spLocks noChangeArrowheads="1"/>
          </p:cNvSpPr>
          <p:nvPr/>
        </p:nvSpPr>
        <p:spPr bwMode="auto">
          <a:xfrm>
            <a:off x="2443163" y="0"/>
            <a:ext cx="4737100" cy="487363"/>
          </a:xfrm>
          <a:prstGeom prst="rect">
            <a:avLst/>
          </a:prstGeom>
          <a:noFill/>
          <a:ln w="9525">
            <a:noFill/>
            <a:miter lim="800000"/>
            <a:headEnd/>
            <a:tailEnd/>
          </a:ln>
        </p:spPr>
        <p:txBody>
          <a:bodyPr wrap="none" lIns="96661" tIns="48331" rIns="96661" bIns="48331">
            <a:spAutoFit/>
          </a:bodyPr>
          <a:lstStyle/>
          <a:p>
            <a:pPr defTabSz="966788"/>
            <a:r>
              <a:rPr lang="en-US" sz="2500" b="1"/>
              <a:t>Define Real Constants (Example)</a:t>
            </a:r>
            <a:endParaRPr lang="en-US" sz="1700" b="1"/>
          </a:p>
        </p:txBody>
      </p:sp>
      <p:sp>
        <p:nvSpPr>
          <p:cNvPr id="15363" name="Text Box 13"/>
          <p:cNvSpPr txBox="1">
            <a:spLocks noChangeArrowheads="1"/>
          </p:cNvSpPr>
          <p:nvPr/>
        </p:nvSpPr>
        <p:spPr bwMode="auto">
          <a:xfrm>
            <a:off x="1065213" y="473075"/>
            <a:ext cx="3100387" cy="358775"/>
          </a:xfrm>
          <a:prstGeom prst="rect">
            <a:avLst/>
          </a:prstGeom>
          <a:noFill/>
          <a:ln w="9525">
            <a:noFill/>
            <a:miter lim="800000"/>
            <a:headEnd/>
            <a:tailEnd/>
          </a:ln>
        </p:spPr>
        <p:txBody>
          <a:bodyPr wrap="none" lIns="96661" tIns="48331" rIns="96661" bIns="48331">
            <a:spAutoFit/>
          </a:bodyPr>
          <a:lstStyle/>
          <a:p>
            <a:pPr defTabSz="966788"/>
            <a:r>
              <a:rPr lang="en-US" sz="1700" b="1"/>
              <a:t>Preprocessor &gt; Real Constants</a:t>
            </a:r>
            <a:r>
              <a:rPr lang="en-US" sz="1700"/>
              <a:t> </a:t>
            </a:r>
            <a:endParaRPr lang="en-US" sz="1700" b="1"/>
          </a:p>
        </p:txBody>
      </p:sp>
      <p:sp>
        <p:nvSpPr>
          <p:cNvPr id="15364" name="Text Box 14"/>
          <p:cNvSpPr txBox="1">
            <a:spLocks noChangeArrowheads="1"/>
          </p:cNvSpPr>
          <p:nvPr/>
        </p:nvSpPr>
        <p:spPr bwMode="auto">
          <a:xfrm>
            <a:off x="1054100" y="754063"/>
            <a:ext cx="8128000" cy="790575"/>
          </a:xfrm>
          <a:prstGeom prst="rect">
            <a:avLst/>
          </a:prstGeom>
          <a:noFill/>
          <a:ln w="9525">
            <a:noFill/>
            <a:miter lim="800000"/>
            <a:headEnd/>
            <a:tailEnd/>
          </a:ln>
        </p:spPr>
        <p:txBody>
          <a:bodyPr lIns="96661" tIns="48331" rIns="96661" bIns="48331">
            <a:spAutoFit/>
          </a:bodyPr>
          <a:lstStyle/>
          <a:p>
            <a:pPr defTabSz="966788"/>
            <a:r>
              <a:rPr lang="en-US" sz="1500"/>
              <a:t>Real Constants define additional geometry and behavioral definitions for the elements.  Typical inputs are thickness for 2-D plates and cross-section properties for beams.  We need to set the thickness of our elements to </a:t>
            </a:r>
            <a:r>
              <a:rPr lang="en-US" sz="1500" b="1"/>
              <a:t>1 cm</a:t>
            </a:r>
            <a:r>
              <a:rPr lang="en-US" sz="1500"/>
              <a:t>.  There may be more than one real constant set for each element type.</a:t>
            </a:r>
          </a:p>
        </p:txBody>
      </p:sp>
      <p:pic>
        <p:nvPicPr>
          <p:cNvPr id="15365" name="Picture 11"/>
          <p:cNvPicPr>
            <a:picLocks noChangeAspect="1" noChangeArrowheads="1"/>
          </p:cNvPicPr>
          <p:nvPr/>
        </p:nvPicPr>
        <p:blipFill>
          <a:blip r:embed="rId2" cstate="print"/>
          <a:srcRect/>
          <a:stretch>
            <a:fillRect/>
          </a:stretch>
        </p:blipFill>
        <p:spPr bwMode="auto">
          <a:xfrm>
            <a:off x="974725" y="1811338"/>
            <a:ext cx="2495550" cy="4048125"/>
          </a:xfrm>
          <a:prstGeom prst="rect">
            <a:avLst/>
          </a:prstGeom>
          <a:noFill/>
          <a:ln w="9525">
            <a:noFill/>
            <a:miter lim="800000"/>
            <a:headEnd/>
            <a:tailEnd/>
          </a:ln>
        </p:spPr>
      </p:pic>
      <p:pic>
        <p:nvPicPr>
          <p:cNvPr id="15366" name="Picture 12"/>
          <p:cNvPicPr>
            <a:picLocks noChangeAspect="1" noChangeArrowheads="1"/>
          </p:cNvPicPr>
          <p:nvPr/>
        </p:nvPicPr>
        <p:blipFill>
          <a:blip r:embed="rId3" cstate="print"/>
          <a:srcRect/>
          <a:stretch>
            <a:fillRect/>
          </a:stretch>
        </p:blipFill>
        <p:spPr bwMode="auto">
          <a:xfrm>
            <a:off x="3530600" y="3352800"/>
            <a:ext cx="5867400" cy="2057400"/>
          </a:xfrm>
          <a:prstGeom prst="rect">
            <a:avLst/>
          </a:prstGeom>
          <a:noFill/>
          <a:ln w="9525">
            <a:noFill/>
            <a:miter lim="800000"/>
            <a:headEnd/>
            <a:tailEnd/>
          </a:ln>
        </p:spPr>
      </p:pic>
      <p:sp>
        <p:nvSpPr>
          <p:cNvPr id="13" name="Oval 12"/>
          <p:cNvSpPr/>
          <p:nvPr/>
        </p:nvSpPr>
        <p:spPr>
          <a:xfrm>
            <a:off x="1016000" y="4622800"/>
            <a:ext cx="12319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 name="Oval 13"/>
          <p:cNvSpPr/>
          <p:nvPr/>
        </p:nvSpPr>
        <p:spPr>
          <a:xfrm>
            <a:off x="6362700" y="4191000"/>
            <a:ext cx="1536700" cy="647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3273425" y="0"/>
            <a:ext cx="3851275" cy="487363"/>
          </a:xfrm>
          <a:prstGeom prst="rect">
            <a:avLst/>
          </a:prstGeom>
          <a:noFill/>
          <a:ln w="9525">
            <a:noFill/>
            <a:miter lim="800000"/>
            <a:headEnd/>
            <a:tailEnd/>
          </a:ln>
        </p:spPr>
        <p:txBody>
          <a:bodyPr wrap="none" lIns="96661" tIns="48331" rIns="96661" bIns="48331">
            <a:spAutoFit/>
          </a:bodyPr>
          <a:lstStyle/>
          <a:p>
            <a:pPr defTabSz="966788"/>
            <a:r>
              <a:rPr lang="en-US" sz="2500" b="1"/>
              <a:t>Define Material Properties</a:t>
            </a:r>
            <a:endParaRPr lang="en-US" sz="1700" b="1"/>
          </a:p>
        </p:txBody>
      </p:sp>
      <p:sp>
        <p:nvSpPr>
          <p:cNvPr id="16387" name="Text Box 7"/>
          <p:cNvSpPr txBox="1">
            <a:spLocks noChangeArrowheads="1"/>
          </p:cNvSpPr>
          <p:nvPr/>
        </p:nvSpPr>
        <p:spPr bwMode="auto">
          <a:xfrm>
            <a:off x="1060450" y="574675"/>
            <a:ext cx="4870450" cy="358775"/>
          </a:xfrm>
          <a:prstGeom prst="rect">
            <a:avLst/>
          </a:prstGeom>
          <a:noFill/>
          <a:ln w="9525">
            <a:noFill/>
            <a:miter lim="800000"/>
            <a:headEnd/>
            <a:tailEnd/>
          </a:ln>
        </p:spPr>
        <p:txBody>
          <a:bodyPr wrap="none" lIns="96661" tIns="48331" rIns="96661" bIns="48331">
            <a:spAutoFit/>
          </a:bodyPr>
          <a:lstStyle/>
          <a:p>
            <a:pPr defTabSz="966788"/>
            <a:r>
              <a:rPr lang="en-US" sz="1700" b="1"/>
              <a:t>Preprocessor &gt; Material Props &gt; Material Models </a:t>
            </a:r>
          </a:p>
        </p:txBody>
      </p:sp>
      <p:pic>
        <p:nvPicPr>
          <p:cNvPr id="16388" name="Picture 19"/>
          <p:cNvPicPr>
            <a:picLocks noChangeAspect="1" noChangeArrowheads="1"/>
          </p:cNvPicPr>
          <p:nvPr/>
        </p:nvPicPr>
        <p:blipFill>
          <a:blip r:embed="rId2" cstate="print"/>
          <a:srcRect/>
          <a:stretch>
            <a:fillRect/>
          </a:stretch>
        </p:blipFill>
        <p:spPr bwMode="auto">
          <a:xfrm>
            <a:off x="173038" y="952500"/>
            <a:ext cx="6913562" cy="5218113"/>
          </a:xfrm>
          <a:prstGeom prst="rect">
            <a:avLst/>
          </a:prstGeom>
          <a:noFill/>
          <a:ln w="9525">
            <a:noFill/>
            <a:miter lim="800000"/>
            <a:headEnd/>
            <a:tailEnd/>
          </a:ln>
        </p:spPr>
      </p:pic>
      <p:pic>
        <p:nvPicPr>
          <p:cNvPr id="16389" name="Picture 18"/>
          <p:cNvPicPr>
            <a:picLocks noChangeAspect="1" noChangeArrowheads="1"/>
          </p:cNvPicPr>
          <p:nvPr/>
        </p:nvPicPr>
        <p:blipFill>
          <a:blip r:embed="rId3" cstate="print"/>
          <a:srcRect/>
          <a:stretch>
            <a:fillRect/>
          </a:stretch>
        </p:blipFill>
        <p:spPr bwMode="auto">
          <a:xfrm>
            <a:off x="5851525" y="4375150"/>
            <a:ext cx="3686175" cy="28765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13588</TotalTime>
  <Words>891</Words>
  <Application>Microsoft Office PowerPoint</Application>
  <PresentationFormat>Custom</PresentationFormat>
  <Paragraphs>107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Times New Roman</vt:lpstr>
      <vt:lpstr>Arial</vt:lpstr>
      <vt:lpstr>Gill Sans MT</vt:lpstr>
      <vt:lpstr>Wingdings 2</vt:lpstr>
      <vt:lpstr>Verdana</vt:lpstr>
      <vt:lpstr>Calibri</vt:lpstr>
      <vt:lpstr>Symbol</vt:lpstr>
      <vt:lpstr>Solstice</vt:lpstr>
      <vt:lpstr>ANSYS Tutorial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Resulting Mesh</vt:lpstr>
      <vt:lpstr>Slide 16</vt:lpstr>
      <vt:lpstr>Slide 17</vt:lpstr>
      <vt:lpstr>Slide 18</vt:lpstr>
      <vt:lpstr>Slide 19</vt:lpstr>
      <vt:lpstr>Displacement Contour</vt:lpstr>
      <vt:lpstr>Slide 21</vt:lpstr>
      <vt:lpstr>Slide 22</vt:lpstr>
      <vt:lpstr>Slide 23</vt:lpstr>
      <vt:lpstr>Slide 24</vt:lpstr>
    </vt:vector>
  </TitlesOfParts>
  <Company>UW-Madison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cjmartin</dc:creator>
  <cp:lastModifiedBy>jake</cp:lastModifiedBy>
  <cp:revision>66</cp:revision>
  <cp:lastPrinted>1999-10-20T19:27:11Z</cp:lastPrinted>
  <dcterms:created xsi:type="dcterms:W3CDTF">1999-03-01T15:24:04Z</dcterms:created>
  <dcterms:modified xsi:type="dcterms:W3CDTF">2009-07-23T17:22:29Z</dcterms:modified>
</cp:coreProperties>
</file>