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3" r:id="rId10"/>
    <p:sldId id="264" r:id="rId11"/>
    <p:sldId id="265" r:id="rId12"/>
    <p:sldId id="266" r:id="rId13"/>
    <p:sldId id="28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90" r:id="rId26"/>
    <p:sldId id="278" r:id="rId27"/>
    <p:sldId id="279" r:id="rId28"/>
    <p:sldId id="284" r:id="rId29"/>
    <p:sldId id="285" r:id="rId30"/>
    <p:sldId id="286" r:id="rId31"/>
    <p:sldId id="287" r:id="rId32"/>
    <p:sldId id="281" r:id="rId33"/>
    <p:sldId id="288" r:id="rId34"/>
    <p:sldId id="28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Fundamentals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799"/>
            <a:ext cx="7696200" cy="1066801"/>
          </a:xfrm>
        </p:spPr>
        <p:txBody>
          <a:bodyPr/>
          <a:lstStyle/>
          <a:p>
            <a:r>
              <a:rPr lang="en-US" dirty="0" smtClean="0"/>
              <a:t>The building block of FEM is the element stiffness matrix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257300" y="42291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95500" y="33909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133600" y="51054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336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766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43200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4038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048000" y="5334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1181100" y="36195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219200" y="48006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2133600" y="53340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181600" y="3276600"/>
          <a:ext cx="3408218" cy="2286000"/>
        </p:xfrm>
        <a:graphic>
          <a:graphicData uri="http://schemas.openxmlformats.org/presentationml/2006/ole">
            <p:oleObj spid="_x0000_s1026" name="Equation" r:id="rId3" imgW="208260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Put Several Together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028700" y="45339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1752600" y="3810000"/>
            <a:ext cx="144780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77294" y="4533106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752600" y="38100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4188" y="5257800"/>
            <a:ext cx="14462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200400" y="3810000"/>
            <a:ext cx="144780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925094" y="4533106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3200400" y="38100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01988" y="5257800"/>
            <a:ext cx="14462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028700" y="30861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1752600" y="2362200"/>
            <a:ext cx="144780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477294" y="3085306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1752600" y="23622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3200400" y="2362200"/>
            <a:ext cx="144780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925094" y="3085306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3200400" y="2362200"/>
            <a:ext cx="1447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766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28800" y="487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648200" y="5181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7244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648200" y="198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048000" y="1905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676400" y="1905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019800" y="3352800"/>
          <a:ext cx="2988235" cy="793750"/>
        </p:xfrm>
        <a:graphic>
          <a:graphicData uri="http://schemas.openxmlformats.org/presentationml/2006/ole">
            <p:oleObj spid="_x0000_s2050" name="Equation" r:id="rId3" imgW="8125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53000" cy="1143000"/>
          </a:xfrm>
        </p:spPr>
        <p:txBody>
          <a:bodyPr/>
          <a:lstStyle/>
          <a:p>
            <a:r>
              <a:rPr lang="en-US" dirty="0" smtClean="0"/>
              <a:t>Global Stiffness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29200" y="142568"/>
          <a:ext cx="1219200" cy="6410632"/>
        </p:xfrm>
        <a:graphic>
          <a:graphicData uri="http://schemas.openxmlformats.org/presentationml/2006/ole">
            <p:oleObj spid="_x0000_s3074" name="Equation" r:id="rId3" imgW="787320" imgH="41400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764338" y="152400"/>
          <a:ext cx="1101725" cy="6410325"/>
        </p:xfrm>
        <a:graphic>
          <a:graphicData uri="http://schemas.openxmlformats.org/presentationml/2006/ole">
            <p:oleObj spid="_x0000_s3075" name="Equation" r:id="rId4" imgW="711000" imgH="41400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905000"/>
            <a:ext cx="3048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[K] is a composite of the element stiffness elements</a:t>
            </a:r>
          </a:p>
          <a:p>
            <a:endParaRPr lang="en-US" dirty="0"/>
          </a:p>
          <a:p>
            <a:r>
              <a:rPr lang="en-US" dirty="0" smtClean="0"/>
              <a:t>Once K is known, we can choose forces and calculate displacements, or choose displacements and calculate forces</a:t>
            </a:r>
          </a:p>
          <a:p>
            <a:endParaRPr lang="en-US" dirty="0"/>
          </a:p>
          <a:p>
            <a:r>
              <a:rPr lang="en-US" dirty="0" smtClean="0"/>
              <a:t>Boundary conditions are needed to allow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Element Stiffness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028700" y="24003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866900" y="15621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1905000" y="32766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50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175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14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220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19400" y="3505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1256506" y="17907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294606" y="29718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1905000" y="35052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028700" y="48387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1866900" y="40005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1905000" y="57150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610100" y="23241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5448300" y="14859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>
            <a:off x="5486400" y="32004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4686300" y="5078968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5524500" y="4240768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5562600" y="5955268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05000" y="6019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7125494" y="3009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486400" y="1219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162800" y="3429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562600" y="3429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562600" y="405026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239000" y="626006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562600" y="626006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7201694" y="576397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1410494" y="5523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5068094" y="401137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4991894" y="1180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4991894" y="3009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5068094" y="576397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3897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7772400" y="601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096000" y="6031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74676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4724400" y="5574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4648200" y="3821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6019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3x</a:t>
            </a:r>
            <a:endParaRPr lang="en-US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1x</a:t>
            </a:r>
            <a:endParaRPr lang="en-US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7696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2x</a:t>
            </a:r>
            <a:endParaRPr lang="en-US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70866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2y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1y</a:t>
            </a:r>
            <a:endParaRPr lang="en-US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48006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3y</a:t>
            </a:r>
            <a:endParaRPr lang="en-US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1524000" y="495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438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72312"/>
          </a:xfrm>
        </p:spPr>
        <p:txBody>
          <a:bodyPr>
            <a:normAutofit/>
          </a:bodyPr>
          <a:lstStyle/>
          <a:p>
            <a:r>
              <a:rPr lang="en-US" dirty="0" smtClean="0"/>
              <a:t>How Do We Get Element Stiffness?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1676400"/>
          <a:ext cx="3352800" cy="4905375"/>
        </p:xfrm>
        <a:graphic>
          <a:graphicData uri="http://schemas.openxmlformats.org/presentationml/2006/ole">
            <p:oleObj spid="_x0000_s4098" name="Equation" r:id="rId3" imgW="1701720" imgH="24890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019800" y="1600200"/>
          <a:ext cx="2887663" cy="4938713"/>
        </p:xfrm>
        <a:graphic>
          <a:graphicData uri="http://schemas.openxmlformats.org/presentationml/2006/ole">
            <p:oleObj spid="_x0000_s4099" name="Equation" r:id="rId4" imgW="1612800" imgH="2616120" progId="Equation.3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>
            <a:off x="2286000" y="3429000"/>
            <a:ext cx="4572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581400"/>
            <a:ext cx="14478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Coordinates of element corners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3581400" y="5410200"/>
            <a:ext cx="4572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38600" y="5410200"/>
            <a:ext cx="16764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Substitute coordinates into assumed functions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>
            <a:off x="5562600" y="1600200"/>
            <a:ext cx="381000" cy="1447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4800" y="1905000"/>
            <a:ext cx="14478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Rewrite as matrix equation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5088" y="1893888"/>
          <a:ext cx="3732212" cy="3821112"/>
        </p:xfrm>
        <a:graphic>
          <a:graphicData uri="http://schemas.openxmlformats.org/presentationml/2006/ole">
            <p:oleObj spid="_x0000_s5122" name="Equation" r:id="rId3" imgW="2082600" imgH="213336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76750" y="1825625"/>
          <a:ext cx="4641850" cy="1954212"/>
        </p:xfrm>
        <a:graphic>
          <a:graphicData uri="http://schemas.openxmlformats.org/presentationml/2006/ole">
            <p:oleObj spid="_x0000_s5123" name="Equation" r:id="rId4" imgW="2654280" imgH="1117440" progId="Equation.3">
              <p:embed/>
            </p:oleObj>
          </a:graphicData>
        </a:graphic>
      </p:graphicFrame>
      <p:sp>
        <p:nvSpPr>
          <p:cNvPr id="5" name="Right Brace 4"/>
          <p:cNvSpPr/>
          <p:nvPr/>
        </p:nvSpPr>
        <p:spPr>
          <a:xfrm>
            <a:off x="2336800" y="3197225"/>
            <a:ext cx="4572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94000" y="3349625"/>
            <a:ext cx="14478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Rewrite assumed functions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3708400" y="4416425"/>
            <a:ext cx="533400" cy="1295400"/>
          </a:xfrm>
          <a:prstGeom prst="rightBrace">
            <a:avLst>
              <a:gd name="adj1" fmla="val 1071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41800" y="4873625"/>
            <a:ext cx="14478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Substitute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7518400" y="1825625"/>
            <a:ext cx="393032" cy="1295400"/>
          </a:xfrm>
          <a:prstGeom prst="rightBrace">
            <a:avLst>
              <a:gd name="adj1" fmla="val 1071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99400" y="2282825"/>
            <a:ext cx="10668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Multiply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371600" y="1371600"/>
          <a:ext cx="5230813" cy="5346700"/>
        </p:xfrm>
        <a:graphic>
          <a:graphicData uri="http://schemas.openxmlformats.org/presentationml/2006/ole">
            <p:oleObj spid="_x0000_s6146" name="Equation" r:id="rId3" imgW="2273040" imgH="2323800" progId="Equation.3">
              <p:embed/>
            </p:oleObj>
          </a:graphicData>
        </a:graphic>
      </p:graphicFrame>
      <p:sp>
        <p:nvSpPr>
          <p:cNvPr id="4" name="Right Brace 3"/>
          <p:cNvSpPr/>
          <p:nvPr/>
        </p:nvSpPr>
        <p:spPr>
          <a:xfrm>
            <a:off x="6553200" y="1524000"/>
            <a:ext cx="533400" cy="1295400"/>
          </a:xfrm>
          <a:prstGeom prst="rightBrace">
            <a:avLst>
              <a:gd name="adj1" fmla="val 1071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1981200"/>
            <a:ext cx="9906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Collect terms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Stress-Strain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2400" y="1828800"/>
          <a:ext cx="3927475" cy="3757613"/>
        </p:xfrm>
        <a:graphic>
          <a:graphicData uri="http://schemas.openxmlformats.org/presentationml/2006/ole">
            <p:oleObj spid="_x0000_s7170" name="Equation" r:id="rId3" imgW="1765080" imgH="168876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135438" y="1828800"/>
          <a:ext cx="4802187" cy="3784600"/>
        </p:xfrm>
        <a:graphic>
          <a:graphicData uri="http://schemas.openxmlformats.org/presentationml/2006/ole">
            <p:oleObj spid="_x0000_s7171" name="Equation" r:id="rId4" imgW="2158920" imgH="1701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Stress-Strain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1676400"/>
          <a:ext cx="4617950" cy="5105400"/>
        </p:xfrm>
        <a:graphic>
          <a:graphicData uri="http://schemas.openxmlformats.org/presentationml/2006/ole">
            <p:oleObj spid="_x0000_s8194" name="Equation" r:id="rId3" imgW="2286000" imgH="2527200" progId="Equation.3">
              <p:embed/>
            </p:oleObj>
          </a:graphicData>
        </a:graphic>
      </p:graphicFrame>
      <p:sp>
        <p:nvSpPr>
          <p:cNvPr id="5" name="Line Callout 1 4"/>
          <p:cNvSpPr/>
          <p:nvPr/>
        </p:nvSpPr>
        <p:spPr>
          <a:xfrm>
            <a:off x="6705600" y="3124200"/>
            <a:ext cx="2209800" cy="1524000"/>
          </a:xfrm>
          <a:prstGeom prst="borderCallout1">
            <a:avLst>
              <a:gd name="adj1" fmla="val 18750"/>
              <a:gd name="adj2" fmla="val -8333"/>
              <a:gd name="adj3" fmla="val 196870"/>
              <a:gd name="adj4" fmla="val -30451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Comes from minimizing total potential energy (</a:t>
            </a:r>
            <a:r>
              <a:rPr lang="en-US" dirty="0" err="1" smtClean="0"/>
              <a:t>variational</a:t>
            </a:r>
            <a:r>
              <a:rPr lang="en-US" dirty="0" smtClean="0"/>
              <a:t> principles)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999"/>
            <a:ext cx="3581400" cy="3200401"/>
          </a:xfrm>
        </p:spPr>
        <p:txBody>
          <a:bodyPr>
            <a:normAutofit/>
          </a:bodyPr>
          <a:lstStyle/>
          <a:p>
            <a:r>
              <a:rPr lang="en-US" dirty="0" smtClean="0"/>
              <a:t>[D] comes from the stress-strain equations</a:t>
            </a:r>
          </a:p>
          <a:p>
            <a:r>
              <a:rPr lang="en-US" dirty="0" smtClean="0"/>
              <a:t>For a linear, elastic, isotropic material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24400" y="1905000"/>
          <a:ext cx="3656013" cy="4640262"/>
        </p:xfrm>
        <a:graphic>
          <a:graphicData uri="http://schemas.openxmlformats.org/presentationml/2006/ole">
            <p:oleObj spid="_x0000_s9218" name="Equation" r:id="rId3" imgW="1650960" imgH="2095200" progId="Equation.3">
              <p:embed/>
            </p:oleObj>
          </a:graphicData>
        </a:graphic>
      </p:graphicFrame>
      <p:sp>
        <p:nvSpPr>
          <p:cNvPr id="5" name="Line Callout 1 4"/>
          <p:cNvSpPr/>
          <p:nvPr/>
        </p:nvSpPr>
        <p:spPr>
          <a:xfrm>
            <a:off x="2362200" y="5638800"/>
            <a:ext cx="1752600" cy="381000"/>
          </a:xfrm>
          <a:prstGeom prst="borderCallout1">
            <a:avLst>
              <a:gd name="adj1" fmla="val 33036"/>
              <a:gd name="adj2" fmla="val 101605"/>
              <a:gd name="adj3" fmla="val 83929"/>
              <a:gd name="adj4" fmla="val 12750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Strain Energy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Textbook: none</a:t>
            </a:r>
          </a:p>
          <a:p>
            <a:r>
              <a:rPr lang="en-US" dirty="0" smtClean="0"/>
              <a:t>Prerequisites: EMA 214; 303, 304, or 306; EMA 202 or 221</a:t>
            </a:r>
          </a:p>
          <a:p>
            <a:r>
              <a:rPr lang="en-US" dirty="0" smtClean="0"/>
              <a:t>Room: 2261 Engineering Hall</a:t>
            </a:r>
          </a:p>
          <a:p>
            <a:r>
              <a:rPr lang="en-US" dirty="0" smtClean="0"/>
              <a:t>Time: TR 11-12:15</a:t>
            </a:r>
          </a:p>
          <a:p>
            <a:r>
              <a:rPr lang="en-US" dirty="0" smtClean="0"/>
              <a:t>Course Materials: ecow2.engr.wisc.edu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371600"/>
          </a:xfrm>
        </p:spPr>
        <p:txBody>
          <a:bodyPr/>
          <a:lstStyle/>
          <a:p>
            <a:r>
              <a:rPr lang="en-US" dirty="0" smtClean="0"/>
              <a:t>Final Result for Our Case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03300" y="1447800"/>
          <a:ext cx="7154863" cy="5330825"/>
        </p:xfrm>
        <a:graphic>
          <a:graphicData uri="http://schemas.openxmlformats.org/presentationml/2006/ole">
            <p:oleObj spid="_x0000_s10242" name="Equation" r:id="rId3" imgW="4279680" imgH="318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44463" y="2057400"/>
          <a:ext cx="8777287" cy="2667000"/>
        </p:xfrm>
        <a:graphic>
          <a:graphicData uri="http://schemas.openxmlformats.org/presentationml/2006/ole">
            <p:oleObj spid="_x0000_s11266" name="Equation" r:id="rId3" imgW="4597200" imgH="1396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723900" y="50673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1562100" y="42291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600200" y="59436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038600" y="1905000"/>
          <a:ext cx="4572000" cy="3288082"/>
        </p:xfrm>
        <a:graphic>
          <a:graphicData uri="http://schemas.openxmlformats.org/presentationml/2006/ole">
            <p:oleObj spid="_x0000_s12290" name="Equation" r:id="rId3" imgW="1942920" imgH="1396800" progId="Equation.3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1028700" y="4762500"/>
            <a:ext cx="1752600" cy="6096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143000" y="616053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209800" y="616053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2600" y="594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028699" y="5218906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1866899" y="4380706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904999" y="6095206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4999" y="5638006"/>
            <a:ext cx="1676400" cy="4587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1219199" y="6323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219199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95399" y="556180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776663" y="1447800"/>
          <a:ext cx="5062537" cy="3865937"/>
        </p:xfrm>
        <a:graphic>
          <a:graphicData uri="http://schemas.openxmlformats.org/presentationml/2006/ole">
            <p:oleObj spid="_x0000_s13314" name="Equation" r:id="rId3" imgW="1828800" imgH="1396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 forces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3848100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2781300" y="30099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2819400" y="47244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V="1">
            <a:off x="2515394" y="25138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7000" y="1676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en-US" sz="3200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3124200" y="47244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05200" y="47244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86200" y="47244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8956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19400" y="4953000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0480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2004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3528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5052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36576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8100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9624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114800" y="4953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we know? –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=v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=0; f</a:t>
            </a:r>
            <a:r>
              <a:rPr lang="en-US" baseline="-25000" dirty="0" smtClean="0">
                <a:solidFill>
                  <a:srgbClr val="FF0000"/>
                </a:solidFill>
              </a:rPr>
              <a:t>3y</a:t>
            </a:r>
            <a:r>
              <a:rPr lang="en-US" dirty="0" smtClean="0">
                <a:solidFill>
                  <a:srgbClr val="FF0000"/>
                </a:solidFill>
              </a:rPr>
              <a:t>=F; all horizontal forces are 0</a:t>
            </a:r>
          </a:p>
          <a:p>
            <a:r>
              <a:rPr lang="en-US" dirty="0" smtClean="0"/>
              <a:t>Remove rigid body motion – </a:t>
            </a:r>
            <a:r>
              <a:rPr lang="en-US" dirty="0" smtClean="0">
                <a:solidFill>
                  <a:srgbClr val="FF0000"/>
                </a:solidFill>
              </a:rPr>
              <a:t>arbitrarily set u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=0 to remove horizontal translation; hence, f</a:t>
            </a:r>
            <a:r>
              <a:rPr lang="en-US" baseline="-25000" dirty="0" smtClean="0">
                <a:solidFill>
                  <a:srgbClr val="FF0000"/>
                </a:solidFill>
              </a:rPr>
              <a:t>1x</a:t>
            </a:r>
            <a:r>
              <a:rPr lang="en-US" dirty="0" smtClean="0">
                <a:solidFill>
                  <a:srgbClr val="FF0000"/>
                </a:solidFill>
              </a:rPr>
              <a:t> is a reaction</a:t>
            </a:r>
          </a:p>
          <a:p>
            <a:r>
              <a:rPr lang="en-US" dirty="0" smtClean="0"/>
              <a:t>Reduce matrix to essential elements for calculating unknown displacements – </a:t>
            </a:r>
            <a:r>
              <a:rPr lang="en-US" dirty="0" smtClean="0">
                <a:solidFill>
                  <a:srgbClr val="FF0000"/>
                </a:solidFill>
              </a:rPr>
              <a:t>cross out rows with unknown reactions and columns with displacements that are 0</a:t>
            </a:r>
          </a:p>
          <a:p>
            <a:r>
              <a:rPr lang="en-US" dirty="0" smtClean="0"/>
              <a:t>Solve for displacements</a:t>
            </a:r>
          </a:p>
          <a:p>
            <a:r>
              <a:rPr lang="en-US" dirty="0" smtClean="0"/>
              <a:t>Back-solve for reaction forces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52400" y="2133600"/>
          <a:ext cx="8777287" cy="4460875"/>
        </p:xfrm>
        <a:graphic>
          <a:graphicData uri="http://schemas.openxmlformats.org/presentationml/2006/ole">
            <p:oleObj spid="_x0000_s14338" name="Equation" r:id="rId3" imgW="4597200" imgH="2336760" progId="Equation.3">
              <p:embed/>
            </p:oleObj>
          </a:graphicData>
        </a:graphic>
      </p:graphicFrame>
      <p:sp>
        <p:nvSpPr>
          <p:cNvPr id="5" name="Oval 4"/>
          <p:cNvSpPr/>
          <p:nvPr/>
        </p:nvSpPr>
        <p:spPr>
          <a:xfrm>
            <a:off x="4572000" y="3810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53200" y="3810000"/>
            <a:ext cx="914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6200" y="3810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0" y="2895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05600" y="2895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20000" y="2895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056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962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8600" y="3810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8600" y="29718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86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382000" y="29718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82000" y="3886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382000" y="4343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304800" y="2362200"/>
            <a:ext cx="8534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4800" y="2819400"/>
            <a:ext cx="8534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4800" y="3657600"/>
            <a:ext cx="8534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600200" y="3505200"/>
            <a:ext cx="228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820194" y="3504406"/>
            <a:ext cx="228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725194" y="3504406"/>
            <a:ext cx="228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3575" y="2511425"/>
          <a:ext cx="3054350" cy="2060575"/>
        </p:xfrm>
        <a:graphic>
          <a:graphicData uri="http://schemas.openxmlformats.org/presentationml/2006/ole">
            <p:oleObj spid="_x0000_s15362" name="Equation" r:id="rId3" imgW="10540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Putting 2 Together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2803526" y="3470275"/>
            <a:ext cx="1752600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3641725" y="2632075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3679825" y="4346575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480719" y="3469481"/>
            <a:ext cx="1752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679825" y="2593975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94225" y="4651375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3679825" y="4651375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2" name="TextBox 10"/>
          <p:cNvSpPr txBox="1">
            <a:spLocks noChangeArrowheads="1"/>
          </p:cNvSpPr>
          <p:nvPr/>
        </p:nvSpPr>
        <p:spPr bwMode="auto">
          <a:xfrm>
            <a:off x="4213225" y="44338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a</a:t>
            </a:r>
          </a:p>
        </p:txBody>
      </p:sp>
      <p:sp>
        <p:nvSpPr>
          <p:cNvPr id="8203" name="TextBox 11"/>
          <p:cNvSpPr txBox="1">
            <a:spLocks noChangeArrowheads="1"/>
          </p:cNvSpPr>
          <p:nvPr/>
        </p:nvSpPr>
        <p:spPr bwMode="auto">
          <a:xfrm>
            <a:off x="2995613" y="32781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2804319" y="2859881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2842419" y="4040981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92550" y="3621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670425" y="2974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375025" y="41941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356225" y="41941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375025" y="24415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356225" y="24415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Element 2 Stiffness Matrix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15888" y="3086100"/>
            <a:ext cx="1752600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954088" y="22479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992188" y="39624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8" name="TextBox 14"/>
          <p:cNvSpPr txBox="1">
            <a:spLocks noChangeArrowheads="1"/>
          </p:cNvSpPr>
          <p:nvPr/>
        </p:nvSpPr>
        <p:spPr bwMode="auto">
          <a:xfrm>
            <a:off x="992188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1</a:t>
            </a:r>
          </a:p>
        </p:txBody>
      </p:sp>
      <p:sp>
        <p:nvSpPr>
          <p:cNvPr id="28679" name="TextBox 15"/>
          <p:cNvSpPr txBox="1">
            <a:spLocks noChangeArrowheads="1"/>
          </p:cNvSpPr>
          <p:nvPr/>
        </p:nvSpPr>
        <p:spPr bwMode="auto">
          <a:xfrm>
            <a:off x="992188" y="243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3</a:t>
            </a:r>
          </a:p>
        </p:txBody>
      </p:sp>
      <p:sp>
        <p:nvSpPr>
          <p:cNvPr id="28680" name="TextBox 16"/>
          <p:cNvSpPr txBox="1">
            <a:spLocks noChangeArrowheads="1"/>
          </p:cNvSpPr>
          <p:nvPr/>
        </p:nvSpPr>
        <p:spPr bwMode="auto">
          <a:xfrm>
            <a:off x="2135188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2</a:t>
            </a:r>
          </a:p>
        </p:txBody>
      </p:sp>
      <p:sp>
        <p:nvSpPr>
          <p:cNvPr id="28684" name="TextBox 14"/>
          <p:cNvSpPr txBox="1">
            <a:spLocks noChangeArrowheads="1"/>
          </p:cNvSpPr>
          <p:nvPr/>
        </p:nvSpPr>
        <p:spPr bwMode="auto">
          <a:xfrm>
            <a:off x="6553200" y="2057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1 </a:t>
            </a:r>
            <a:r>
              <a:rPr lang="en-US">
                <a:solidFill>
                  <a:srgbClr val="A50021"/>
                </a:solidFill>
                <a:latin typeface="Constantia" pitchFamily="18" charset="0"/>
              </a:rPr>
              <a:t>(4)</a:t>
            </a:r>
          </a:p>
        </p:txBody>
      </p:sp>
      <p:sp>
        <p:nvSpPr>
          <p:cNvPr id="28685" name="TextBox 15"/>
          <p:cNvSpPr txBox="1">
            <a:spLocks noChangeArrowheads="1"/>
          </p:cNvSpPr>
          <p:nvPr/>
        </p:nvSpPr>
        <p:spPr bwMode="auto">
          <a:xfrm>
            <a:off x="6629400" y="3733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3 </a:t>
            </a:r>
            <a:r>
              <a:rPr lang="en-US">
                <a:solidFill>
                  <a:srgbClr val="A50021"/>
                </a:solidFill>
                <a:latin typeface="Constantia" pitchFamily="18" charset="0"/>
              </a:rPr>
              <a:t>(2)</a:t>
            </a:r>
          </a:p>
        </p:txBody>
      </p:sp>
      <p:sp>
        <p:nvSpPr>
          <p:cNvPr id="28686" name="TextBox 16"/>
          <p:cNvSpPr txBox="1">
            <a:spLocks noChangeArrowheads="1"/>
          </p:cNvSpPr>
          <p:nvPr/>
        </p:nvSpPr>
        <p:spPr bwMode="auto">
          <a:xfrm>
            <a:off x="4572000" y="2057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2</a:t>
            </a:r>
          </a:p>
          <a:p>
            <a:r>
              <a:rPr lang="en-US">
                <a:solidFill>
                  <a:srgbClr val="A50021"/>
                </a:solidFill>
                <a:latin typeface="Constantia" pitchFamily="18" charset="0"/>
              </a:rPr>
              <a:t>(3)</a:t>
            </a:r>
          </a:p>
        </p:txBody>
      </p:sp>
      <p:cxnSp>
        <p:nvCxnSpPr>
          <p:cNvPr id="2" name="Straight Connector 6"/>
          <p:cNvCxnSpPr/>
          <p:nvPr/>
        </p:nvCxnSpPr>
        <p:spPr>
          <a:xfrm rot="5400000">
            <a:off x="5678488" y="3084512"/>
            <a:ext cx="1752600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"/>
          <p:cNvCxnSpPr/>
          <p:nvPr/>
        </p:nvCxnSpPr>
        <p:spPr>
          <a:xfrm rot="16200000" flipH="1">
            <a:off x="4838700" y="2247900"/>
            <a:ext cx="17526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8"/>
          <p:cNvCxnSpPr/>
          <p:nvPr/>
        </p:nvCxnSpPr>
        <p:spPr>
          <a:xfrm rot="10800000">
            <a:off x="4876800" y="2209800"/>
            <a:ext cx="1676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2667000" y="2528888"/>
            <a:ext cx="1558925" cy="642937"/>
          </a:xfrm>
          <a:prstGeom prst="rightArrow">
            <a:avLst>
              <a:gd name="adj1" fmla="val 50000"/>
              <a:gd name="adj2" fmla="val 6061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Rotate 180</a:t>
            </a:r>
            <a:r>
              <a:rPr lang="en-US" baseline="30000"/>
              <a:t>o</a:t>
            </a: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3581400" y="30480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898525" y="4608513"/>
            <a:ext cx="16319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228600"/>
            <a:r>
              <a:rPr lang="en-US"/>
              <a:t>c  s  0  0  0  0</a:t>
            </a:r>
          </a:p>
          <a:p>
            <a:pPr defTabSz="228600"/>
            <a:r>
              <a:rPr lang="en-US"/>
              <a:t>-s  c  0  0  0  0</a:t>
            </a:r>
          </a:p>
          <a:p>
            <a:pPr defTabSz="228600"/>
            <a:r>
              <a:rPr lang="en-US"/>
              <a:t>0  0  c  s  0  0</a:t>
            </a:r>
          </a:p>
          <a:p>
            <a:pPr defTabSz="228600"/>
            <a:r>
              <a:rPr lang="en-US"/>
              <a:t>0  0  -s  c  0  0</a:t>
            </a:r>
          </a:p>
          <a:p>
            <a:pPr defTabSz="228600"/>
            <a:r>
              <a:rPr lang="en-US"/>
              <a:t>0  0  0  0  c  s</a:t>
            </a:r>
          </a:p>
          <a:p>
            <a:pPr defTabSz="228600"/>
            <a:r>
              <a:rPr lang="en-US"/>
              <a:t>0  0  0  0  -s  c</a:t>
            </a:r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82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590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28600" y="5334000"/>
            <a:ext cx="52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 =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3657600" y="4724400"/>
            <a:ext cx="1173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K’ = T</a:t>
            </a:r>
            <a:r>
              <a:rPr lang="en-US" baseline="30000"/>
              <a:t>T</a:t>
            </a:r>
            <a:r>
              <a:rPr lang="en-US"/>
              <a:t>KT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124200" y="5029200"/>
            <a:ext cx="563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For 180</a:t>
            </a:r>
            <a:r>
              <a:rPr lang="en-US" baseline="30000"/>
              <a:t>o</a:t>
            </a:r>
            <a:r>
              <a:rPr lang="en-US"/>
              <a:t> rotation</a:t>
            </a:r>
          </a:p>
          <a:p>
            <a:r>
              <a:rPr lang="en-US"/>
              <a:t>K’=K</a:t>
            </a:r>
          </a:p>
          <a:p>
            <a:r>
              <a:rPr lang="en-US"/>
              <a:t>Just rearrange the rows and columns top correspond to global numbering scheme (in red).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Blanchard, Room 143 ERB, </a:t>
            </a:r>
          </a:p>
          <a:p>
            <a:r>
              <a:rPr lang="en-US" dirty="0" smtClean="0"/>
              <a:t>phone: 263-0391</a:t>
            </a:r>
          </a:p>
          <a:p>
            <a:r>
              <a:rPr lang="en-US" dirty="0" smtClean="0"/>
              <a:t>e-mail: blanchard@engr.wisc.edu</a:t>
            </a:r>
          </a:p>
          <a:p>
            <a:r>
              <a:rPr lang="en-US" dirty="0" smtClean="0"/>
              <a:t>office hours: TBD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600200" y="1447800"/>
          <a:ext cx="6248400" cy="2206625"/>
        </p:xfrm>
        <a:graphic>
          <a:graphicData uri="http://schemas.openxmlformats.org/presentationml/2006/ole">
            <p:oleObj spid="_x0000_s51202" name="Equation" r:id="rId3" imgW="4000320" imgH="1396800" progId="Equation.3">
              <p:embed/>
            </p:oleObj>
          </a:graphicData>
        </a:graphic>
      </p:graphicFrame>
      <p:graphicFrame>
        <p:nvGraphicFramePr>
          <p:cNvPr id="23555" name="Object 2"/>
          <p:cNvGraphicFramePr>
            <a:graphicFrameLocks noChangeAspect="1"/>
          </p:cNvGraphicFramePr>
          <p:nvPr/>
        </p:nvGraphicFramePr>
        <p:xfrm>
          <a:off x="1600200" y="3962400"/>
          <a:ext cx="6342063" cy="2214563"/>
        </p:xfrm>
        <a:graphic>
          <a:graphicData uri="http://schemas.openxmlformats.org/presentationml/2006/ole">
            <p:oleObj spid="_x0000_s51203" name="Equation" r:id="rId4" imgW="4000320" imgH="1396800" progId="Equation.3">
              <p:embed/>
            </p:oleObj>
          </a:graphicData>
        </a:graphic>
      </p:graphicFrame>
      <p:sp>
        <p:nvSpPr>
          <p:cNvPr id="23556" name="Text Box 1028"/>
          <p:cNvSpPr txBox="1">
            <a:spLocks noChangeArrowheads="1"/>
          </p:cNvSpPr>
          <p:nvPr/>
        </p:nvSpPr>
        <p:spPr bwMode="auto">
          <a:xfrm rot="-5383473">
            <a:off x="146050" y="2368550"/>
            <a:ext cx="1446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Element 1</a:t>
            </a:r>
          </a:p>
        </p:txBody>
      </p:sp>
      <p:sp>
        <p:nvSpPr>
          <p:cNvPr id="23557" name="Text Box 1029"/>
          <p:cNvSpPr txBox="1">
            <a:spLocks noChangeArrowheads="1"/>
          </p:cNvSpPr>
          <p:nvPr/>
        </p:nvSpPr>
        <p:spPr bwMode="auto">
          <a:xfrm rot="-5383473">
            <a:off x="222250" y="4806950"/>
            <a:ext cx="1446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Element 2</a:t>
            </a:r>
          </a:p>
        </p:txBody>
      </p:sp>
      <p:sp>
        <p:nvSpPr>
          <p:cNvPr id="23558" name="Rectangle 1030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smtClean="0"/>
              <a:t>Element Matrices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" y="2317750"/>
          <a:ext cx="8837613" cy="2493676"/>
        </p:xfrm>
        <a:graphic>
          <a:graphicData uri="http://schemas.openxmlformats.org/presentationml/2006/ole">
            <p:oleObj spid="_x0000_s52226" name="Equation" r:id="rId3" imgW="4952880" imgH="1396800" progId="Equation.3">
              <p:embed/>
            </p:oleObj>
          </a:graphicData>
        </a:graphic>
      </p:graphicFrame>
      <p:sp>
        <p:nvSpPr>
          <p:cNvPr id="2765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the element matrices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triangles have </a:t>
            </a:r>
            <a:r>
              <a:rPr lang="en-US" dirty="0" err="1" smtClean="0"/>
              <a:t>midside</a:t>
            </a:r>
            <a:r>
              <a:rPr lang="en-US" dirty="0" smtClean="0"/>
              <a:t> nodes?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381000" y="4648200"/>
            <a:ext cx="2743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0600" y="6019800"/>
            <a:ext cx="2895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3276600"/>
            <a:ext cx="289560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144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8600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144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14400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86000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810000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2000" y="2743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4419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5867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6172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981200" y="2438400"/>
          <a:ext cx="6872705" cy="1231900"/>
        </p:xfrm>
        <a:graphic>
          <a:graphicData uri="http://schemas.openxmlformats.org/presentationml/2006/ole">
            <p:oleObj spid="_x0000_s16386" name="Equation" r:id="rId3" imgW="26920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about a quadrilateral element?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0" y="5029200"/>
            <a:ext cx="2743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1600" y="6400800"/>
            <a:ext cx="2895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3657600"/>
            <a:ext cx="2895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954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910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95400" y="632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191000" y="632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0" y="3733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5867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825750" y="2165350"/>
          <a:ext cx="4572000" cy="1166813"/>
        </p:xfrm>
        <a:graphic>
          <a:graphicData uri="http://schemas.openxmlformats.org/presentationml/2006/ole">
            <p:oleObj spid="_x0000_s57346" name="Equation" r:id="rId3" imgW="1790640" imgH="457200" progId="Equation.3">
              <p:embed/>
            </p:oleObj>
          </a:graphicData>
        </a:graphic>
      </p:graphicFrame>
      <p:cxnSp>
        <p:nvCxnSpPr>
          <p:cNvPr id="26" name="Straight Connector 25"/>
          <p:cNvCxnSpPr/>
          <p:nvPr/>
        </p:nvCxnSpPr>
        <p:spPr>
          <a:xfrm rot="5400000">
            <a:off x="2896394" y="5028406"/>
            <a:ext cx="2743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smtClean="0"/>
              <a:t>arbitrary shapes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399"/>
            <a:ext cx="7620000" cy="29718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most problems, the element shapes are arbitrary, material properties are more general, etc.</a:t>
            </a:r>
          </a:p>
          <a:p>
            <a:r>
              <a:rPr lang="en-US" dirty="0" smtClean="0"/>
              <a:t>Typical solution is to integrate stiffness solution numerically</a:t>
            </a:r>
          </a:p>
          <a:p>
            <a:r>
              <a:rPr lang="en-US" dirty="0" smtClean="0"/>
              <a:t>Typically </a:t>
            </a:r>
            <a:r>
              <a:rPr lang="en-US" dirty="0" err="1" smtClean="0"/>
              <a:t>gaussian</a:t>
            </a:r>
            <a:r>
              <a:rPr lang="en-US" dirty="0" smtClean="0"/>
              <a:t> </a:t>
            </a:r>
            <a:r>
              <a:rPr lang="en-US" dirty="0" err="1" smtClean="0"/>
              <a:t>quadrature</a:t>
            </a:r>
            <a:r>
              <a:rPr lang="en-US" dirty="0" smtClean="0"/>
              <a:t>, 4 points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155950" y="5181600"/>
          <a:ext cx="2838450" cy="868363"/>
        </p:xfrm>
        <a:graphic>
          <a:graphicData uri="http://schemas.openxmlformats.org/presentationml/2006/ole">
            <p:oleObj spid="_x0000_s17410" name="Equation" r:id="rId3" imgW="13716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Homeworks</a:t>
            </a:r>
            <a:r>
              <a:rPr lang="en-US" dirty="0" smtClean="0"/>
              <a:t> – 40%</a:t>
            </a:r>
          </a:p>
          <a:p>
            <a:r>
              <a:rPr lang="en-US" dirty="0" smtClean="0"/>
              <a:t>Quiz – 20%</a:t>
            </a:r>
          </a:p>
          <a:p>
            <a:r>
              <a:rPr lang="en-US" dirty="0" smtClean="0"/>
              <a:t>Design Problem – 20%</a:t>
            </a:r>
          </a:p>
          <a:p>
            <a:r>
              <a:rPr lang="en-US" dirty="0" smtClean="0"/>
              <a:t>Final Project – 20%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352800" y="1600200"/>
          <a:ext cx="2204637" cy="4267200"/>
        </p:xfrm>
        <a:graphic>
          <a:graphicData uri="http://schemas.openxmlformats.org/drawingml/2006/table">
            <a:tbl>
              <a:tblPr/>
              <a:tblGrid>
                <a:gridCol w="2204637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Topics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Introduction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FEA Theory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Intro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to ANSYS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Trusses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Plane Stress/Strain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Axisymmetric</a:t>
                      </a:r>
                      <a:endParaRPr lang="en-US" sz="20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3-D Problems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Beams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Plates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Heat Transfer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Multiple Load Steps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Plasticity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finite element method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Began in 1940’s to help solve problems in elasticity and structures</a:t>
            </a:r>
          </a:p>
          <a:p>
            <a:r>
              <a:rPr lang="en-US" dirty="0" smtClean="0"/>
              <a:t>It has evolved to solve nonlinear, thermal, structural, and electromagnetic problems</a:t>
            </a:r>
          </a:p>
          <a:p>
            <a:r>
              <a:rPr lang="en-US" dirty="0" smtClean="0"/>
              <a:t>Key commercial codes are ANSYS, ABAQUS, </a:t>
            </a:r>
            <a:r>
              <a:rPr lang="en-US" dirty="0" err="1" smtClean="0"/>
              <a:t>Nastran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We’ll use ANSYS, but other codes are as good or better (…a “religious” question)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35480"/>
            <a:ext cx="4495800" cy="4389120"/>
          </a:xfrm>
        </p:spPr>
        <p:txBody>
          <a:bodyPr/>
          <a:lstStyle/>
          <a:p>
            <a:r>
              <a:rPr lang="en-US" dirty="0" smtClean="0"/>
              <a:t>Build a model</a:t>
            </a:r>
          </a:p>
          <a:p>
            <a:pPr lvl="1"/>
            <a:r>
              <a:rPr lang="en-US" dirty="0" smtClean="0"/>
              <a:t>Geometry</a:t>
            </a:r>
          </a:p>
          <a:p>
            <a:pPr lvl="1"/>
            <a:r>
              <a:rPr lang="en-US" dirty="0" smtClean="0"/>
              <a:t>Material Properties</a:t>
            </a:r>
            <a:endParaRPr lang="en-US" dirty="0" smtClean="0"/>
          </a:p>
          <a:p>
            <a:pPr lvl="1"/>
            <a:r>
              <a:rPr lang="en-US" dirty="0" err="1" smtClean="0"/>
              <a:t>Discretization</a:t>
            </a:r>
            <a:r>
              <a:rPr lang="en-US" dirty="0" smtClean="0"/>
              <a:t>/mesh</a:t>
            </a:r>
          </a:p>
          <a:p>
            <a:pPr lvl="1"/>
            <a:r>
              <a:rPr lang="en-US" dirty="0" smtClean="0"/>
              <a:t>Boundary conditions</a:t>
            </a:r>
          </a:p>
          <a:p>
            <a:pPr lvl="1"/>
            <a:r>
              <a:rPr lang="en-US" dirty="0" smtClean="0"/>
              <a:t>Load</a:t>
            </a:r>
          </a:p>
          <a:p>
            <a:r>
              <a:rPr lang="en-US" dirty="0" smtClean="0"/>
              <a:t>Solve</a:t>
            </a:r>
          </a:p>
          <a:p>
            <a:r>
              <a:rPr lang="en-US" dirty="0" err="1" smtClean="0"/>
              <a:t>Postprocessing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524000"/>
            <a:ext cx="2381250" cy="3724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295400"/>
            <a:ext cx="1752600" cy="438912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Truss</a:t>
            </a:r>
          </a:p>
          <a:p>
            <a:r>
              <a:rPr lang="en-US" dirty="0" smtClean="0"/>
              <a:t>Beams</a:t>
            </a:r>
          </a:p>
          <a:p>
            <a:r>
              <a:rPr lang="en-US" dirty="0" smtClean="0"/>
              <a:t>Planar</a:t>
            </a:r>
          </a:p>
          <a:p>
            <a:r>
              <a:rPr lang="en-US" dirty="0" smtClean="0"/>
              <a:t>3-D</a:t>
            </a:r>
          </a:p>
          <a:p>
            <a:r>
              <a:rPr lang="en-US" dirty="0" smtClean="0"/>
              <a:t>Plate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514600"/>
            <a:ext cx="3667125" cy="125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648200"/>
            <a:ext cx="3143250" cy="1590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419600"/>
            <a:ext cx="2221032" cy="2151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1524000"/>
            <a:ext cx="3231344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1676400" cy="4389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Truss</a:t>
            </a:r>
          </a:p>
          <a:p>
            <a:r>
              <a:rPr lang="en-US" dirty="0" smtClean="0"/>
              <a:t>Beam</a:t>
            </a:r>
          </a:p>
          <a:p>
            <a:r>
              <a:rPr lang="en-US" dirty="0" smtClean="0"/>
              <a:t>Planar</a:t>
            </a:r>
          </a:p>
          <a:p>
            <a:r>
              <a:rPr lang="en-US" dirty="0" smtClean="0"/>
              <a:t>Shell</a:t>
            </a:r>
          </a:p>
          <a:p>
            <a:r>
              <a:rPr lang="en-US" dirty="0" smtClean="0"/>
              <a:t>Brick</a:t>
            </a:r>
            <a:endParaRPr lang="en-US" dirty="0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800600"/>
            <a:ext cx="3695700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685800"/>
            <a:ext cx="3644900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8195" y="4267200"/>
            <a:ext cx="4335805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1905000"/>
            <a:ext cx="3261711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694</TotalTime>
  <Words>592</Words>
  <Application>Microsoft Office PowerPoint</Application>
  <PresentationFormat>On-screen Show (4:3)</PresentationFormat>
  <Paragraphs>191</Paragraphs>
  <Slides>34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Solstice</vt:lpstr>
      <vt:lpstr>Equation</vt:lpstr>
      <vt:lpstr>Microsoft Equation 3.0</vt:lpstr>
      <vt:lpstr>EMA 405</vt:lpstr>
      <vt:lpstr>Syllabus</vt:lpstr>
      <vt:lpstr>Instructors</vt:lpstr>
      <vt:lpstr>Grading</vt:lpstr>
      <vt:lpstr>Schedule</vt:lpstr>
      <vt:lpstr>The finite element method</vt:lpstr>
      <vt:lpstr>The Process</vt:lpstr>
      <vt:lpstr>Structural Elements</vt:lpstr>
      <vt:lpstr>Elements</vt:lpstr>
      <vt:lpstr>Finite Element Fundamentals</vt:lpstr>
      <vt:lpstr>Now Put Several Together</vt:lpstr>
      <vt:lpstr>Global Stiffness</vt:lpstr>
      <vt:lpstr>Element Stiffness</vt:lpstr>
      <vt:lpstr>How Do We Get Element Stiffness?</vt:lpstr>
      <vt:lpstr>Continued…</vt:lpstr>
      <vt:lpstr>Continued</vt:lpstr>
      <vt:lpstr>Stress-Strain</vt:lpstr>
      <vt:lpstr>Stress-Strain</vt:lpstr>
      <vt:lpstr>Material Properties</vt:lpstr>
      <vt:lpstr>Final Result for Our Case</vt:lpstr>
      <vt:lpstr>or</vt:lpstr>
      <vt:lpstr>Examples</vt:lpstr>
      <vt:lpstr>Examples</vt:lpstr>
      <vt:lpstr>Prescribe forces</vt:lpstr>
      <vt:lpstr>Process</vt:lpstr>
      <vt:lpstr>Equations</vt:lpstr>
      <vt:lpstr>Solution</vt:lpstr>
      <vt:lpstr>Putting 2 Together</vt:lpstr>
      <vt:lpstr>Element 2 Stiffness Matrix</vt:lpstr>
      <vt:lpstr>Element Matrices</vt:lpstr>
      <vt:lpstr>Add the element matrices</vt:lpstr>
      <vt:lpstr>What if triangles have midside nodes?</vt:lpstr>
      <vt:lpstr>What about a quadrilateral element?</vt:lpstr>
      <vt:lpstr>What about arbitrary shapes?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79</cp:revision>
  <dcterms:created xsi:type="dcterms:W3CDTF">2007-08-10T14:33:58Z</dcterms:created>
  <dcterms:modified xsi:type="dcterms:W3CDTF">2010-01-21T21:34:00Z</dcterms:modified>
</cp:coreProperties>
</file>